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8" r:id="rId3"/>
    <p:sldId id="287" r:id="rId4"/>
    <p:sldId id="257" r:id="rId5"/>
    <p:sldId id="258" r:id="rId6"/>
    <p:sldId id="288" r:id="rId7"/>
    <p:sldId id="259" r:id="rId8"/>
    <p:sldId id="260" r:id="rId9"/>
    <p:sldId id="261" r:id="rId10"/>
    <p:sldId id="262" r:id="rId11"/>
    <p:sldId id="263" r:id="rId12"/>
    <p:sldId id="266" r:id="rId13"/>
    <p:sldId id="267" r:id="rId14"/>
    <p:sldId id="264" r:id="rId15"/>
    <p:sldId id="269" r:id="rId16"/>
    <p:sldId id="268" r:id="rId17"/>
    <p:sldId id="270" r:id="rId18"/>
    <p:sldId id="271" r:id="rId19"/>
    <p:sldId id="272" r:id="rId20"/>
    <p:sldId id="273" r:id="rId21"/>
    <p:sldId id="274" r:id="rId22"/>
    <p:sldId id="275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77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7373BDE-41E8-4126-9095-EC9750B206FE}" type="datetimeFigureOut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06DE3F8-3CA7-4312-AA9A-921FC50C9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7A0452-CB0B-464A-B776-02CB2E5AF1D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7DEB83-DB91-45EE-869E-F7BB4A7862F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DC9317-2B73-4EC9-B9E4-BE27B449FA8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7E361D-C38C-4897-B9B3-8D292D85307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BCAF6B-785B-4B69-A002-831BC174983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6BBD4C-A81E-41D7-B079-05B3DC94FBCD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CA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6FEB89-B8DF-4A5E-8A90-431895469A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910DC0-D08E-4B84-A359-15FFDFB7252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C97016-C92D-46EC-8B21-E70748CA311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4F35F3-AAB0-4D0D-8C34-AE25AEB9237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40E906-F201-4430-BB6A-F3712AB4114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5EF629-AD96-4BEE-B515-729DBCAC75B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9B74CA-8EC8-45A2-B920-D92F22B0F3D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E94BB30-ACEB-46D1-A1E5-8289F02CE1A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5F9691-A10D-4011-B06F-74FA35833A0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8A8692-ABD4-46F0-8091-CFDEE2F80B0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06085F-6A0D-4F37-9608-351973022AB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B49163-3A29-4840-B7EF-295DCDF5A54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FBF4FA5-CE0B-48A5-871E-C24398F1645D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02F885-93F1-4743-8680-5E40CAE54DC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32048F-2229-469C-8AD1-86D8EAEE223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B95FC5-96E0-4259-AD5D-DEABF71F126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D3F0C82-6716-489B-B278-A8B2E913EE6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B92886-C81A-4A1F-845A-86DA917CA58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A68E4-D5AD-46B7-9D57-14B68D632F2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FB18F9-D5EA-4E83-9A5F-A8D1ABE4152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E57A41-80B8-483F-9985-990B7855B73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D61218-2179-48BC-A2B4-C4DFC43B27C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1A33274-0D07-49B2-9BAF-0CA4930C167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F431EF-CBE8-44EC-BBD9-9884D886C00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B6B55-2BD7-4588-9BB4-018B10005F85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1E08E-C3D3-4DAF-B31D-35B3CEBEF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F1479-65B1-4C0A-AA62-4332FA0D6785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0C0B0-62EA-4F37-BEC8-158E316A10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CC508-DC63-468E-B5DF-7E42DC359A39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FB963-9E86-4F2A-8A0E-92FBCDF92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DFE15-97D8-4CEB-A71C-7CE4DB131BF4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CE20B-63F8-4A4F-A999-1FC126EC7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0EF18-AD1E-4D96-AD2F-B8E650B0CBD1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5431D-EE42-4404-8396-35F4A00DB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30B1C-9D0F-402A-B75A-6FBA2B60E9E6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F2D72-0298-46AA-9A81-65998BE47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F1AFD-50DF-46A1-A270-3C0D390F66F1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7EC58-95A5-441F-A45B-0643A2540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4F150-9233-4510-ABE3-33704BCA80B7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F85CC-D1DD-4CC8-9CE2-04052F99B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0547E-8468-4A41-9ACD-C3964883B970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49609-0C51-4B50-BE6D-AC55686F46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0D4C7-6618-4924-AE1F-3FDB28E71B7B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4C9BA-B04D-4CAF-99A7-EA8CD9AA4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37297-BE0D-48FD-B694-E3663C451C1E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8F37B-80B9-49AA-95A6-BA1C248E2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DD0CE9-91AF-426C-98AF-E57759554E42}" type="datetime1">
              <a:rPr lang="en-US"/>
              <a:pPr>
                <a:defRPr/>
              </a:pPr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Kristian Widya Wicaksono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CC38C3-CD16-4BFB-A6DF-79CF52DAA1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litical_science.jp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38" y="0"/>
            <a:ext cx="9136062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5257800"/>
            <a:ext cx="6858000" cy="12954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SIFAT, ARTI DAN HUBUNGAN ILMU POLITIK DENGAN  ILMU LAINNYA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377A6C-49FF-4043-8559-F24318F40AC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Memahami Politik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Aristoteles</a:t>
            </a:r>
            <a:r>
              <a:rPr lang="en-US" dirty="0" smtClean="0"/>
              <a:t>: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seni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paling </a:t>
            </a:r>
            <a:r>
              <a:rPr lang="en-US" dirty="0" err="1" smtClean="0"/>
              <a:t>berwibawa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induk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seni</a:t>
            </a:r>
            <a:r>
              <a:rPr lang="en-US" dirty="0" smtClean="0"/>
              <a:t>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asal</a:t>
            </a:r>
            <a:r>
              <a:rPr lang="en-US" dirty="0" smtClean="0"/>
              <a:t> </a:t>
            </a:r>
            <a:r>
              <a:rPr lang="en-US" dirty="0" err="1" smtClean="0"/>
              <a:t>katanya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polis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kota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ciri-ciri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="1" u="sng" dirty="0" smtClean="0">
                <a:sym typeface="Wingdings" pitchFamily="2" charset="2"/>
              </a:rPr>
              <a:t>“</a:t>
            </a:r>
            <a:r>
              <a:rPr lang="en-US" b="1" u="sng" dirty="0" err="1" smtClean="0">
                <a:sym typeface="Wingdings" pitchFamily="2" charset="2"/>
              </a:rPr>
              <a:t>kota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terbaik</a:t>
            </a:r>
            <a:r>
              <a:rPr lang="en-US" b="1" u="sng" dirty="0" smtClean="0">
                <a:sym typeface="Wingdings" pitchFamily="2" charset="2"/>
              </a:rPr>
              <a:t>” – “</a:t>
            </a:r>
            <a:r>
              <a:rPr lang="en-US" b="1" u="sng" dirty="0" err="1" smtClean="0">
                <a:sym typeface="Wingdings" pitchFamily="2" charset="2"/>
              </a:rPr>
              <a:t>kebaikan</a:t>
            </a:r>
            <a:r>
              <a:rPr lang="en-US" b="1" u="sng" dirty="0" smtClean="0">
                <a:sym typeface="Wingdings" pitchFamily="2" charset="2"/>
              </a:rPr>
              <a:t> </a:t>
            </a:r>
            <a:r>
              <a:rPr lang="en-US" b="1" u="sng" dirty="0" err="1" smtClean="0">
                <a:sym typeface="Wingdings" pitchFamily="2" charset="2"/>
              </a:rPr>
              <a:t>besama</a:t>
            </a:r>
            <a:r>
              <a:rPr lang="en-US" b="1" u="sng" dirty="0" smtClean="0">
                <a:sym typeface="Wingdings" pitchFamily="2" charset="2"/>
              </a:rPr>
              <a:t>”</a:t>
            </a:r>
            <a:endParaRPr lang="en-US" b="1" u="sng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b="1" u="sng" dirty="0" err="1" smtClean="0"/>
              <a:t>Kebahagiaan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Individu</a:t>
            </a:r>
            <a:r>
              <a:rPr lang="en-US" dirty="0" smtClean="0"/>
              <a:t> &amp;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b="1" u="sng" dirty="0" err="1" smtClean="0"/>
              <a:t>tujuan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akhir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endParaRPr lang="en-US" dirty="0" smtClean="0"/>
          </a:p>
        </p:txBody>
      </p:sp>
      <p:pic>
        <p:nvPicPr>
          <p:cNvPr id="10244" name="Picture 5" descr="Aristotle_Pla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524000"/>
            <a:ext cx="3276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6172200" y="1600200"/>
            <a:ext cx="19224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CA">
                <a:latin typeface="Calibri" pitchFamily="34" charset="0"/>
              </a:rPr>
              <a:t>Plato &amp; Aristoteles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97165D-67B5-4B68-A0A9-094394BE210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Harold </a:t>
            </a:r>
            <a:r>
              <a:rPr lang="en-US" dirty="0" err="1" smtClean="0"/>
              <a:t>Lasswell</a:t>
            </a:r>
            <a:r>
              <a:rPr lang="en-US" dirty="0" smtClean="0"/>
              <a:t>: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merupakan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bertahan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berjuang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hidup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CA" b="1" u="sng" dirty="0" smtClean="0"/>
              <a:t>who gets what, when, how.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err="1" smtClean="0"/>
              <a:t>Groucho</a:t>
            </a:r>
            <a:r>
              <a:rPr lang="en-CA" dirty="0" smtClean="0"/>
              <a:t> Marx: </a:t>
            </a:r>
            <a:r>
              <a:rPr lang="en-CA" dirty="0" err="1" smtClean="0"/>
              <a:t>Politik</a:t>
            </a:r>
            <a:r>
              <a:rPr lang="en-CA" dirty="0" smtClean="0"/>
              <a:t> </a:t>
            </a:r>
            <a:r>
              <a:rPr lang="en-CA" dirty="0" err="1" smtClean="0"/>
              <a:t>adlh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seni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utk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b="1" u="sng" dirty="0" err="1" smtClean="0">
                <a:sym typeface="Wingdings" pitchFamily="2" charset="2"/>
              </a:rPr>
              <a:t>mencari</a:t>
            </a:r>
            <a:r>
              <a:rPr lang="en-CA" b="1" u="sng" dirty="0" smtClean="0">
                <a:sym typeface="Wingdings" pitchFamily="2" charset="2"/>
              </a:rPr>
              <a:t> </a:t>
            </a:r>
            <a:r>
              <a:rPr lang="en-CA" b="1" u="sng" dirty="0" err="1" smtClean="0">
                <a:sym typeface="Wingdings" pitchFamily="2" charset="2"/>
              </a:rPr>
              <a:t>masalah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di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mana</a:t>
            </a:r>
            <a:r>
              <a:rPr lang="en-CA" dirty="0" smtClean="0">
                <a:sym typeface="Wingdings" pitchFamily="2" charset="2"/>
              </a:rPr>
              <a:t> pun, </a:t>
            </a:r>
            <a:r>
              <a:rPr lang="en-CA" b="1" u="sng" dirty="0" err="1" smtClean="0">
                <a:sym typeface="Wingdings" pitchFamily="2" charset="2"/>
              </a:rPr>
              <a:t>mendiagnosa</a:t>
            </a:r>
            <a:r>
              <a:rPr lang="en-CA" b="1" u="sng" dirty="0" smtClean="0">
                <a:sym typeface="Wingdings" pitchFamily="2" charset="2"/>
              </a:rPr>
              <a:t> </a:t>
            </a:r>
            <a:r>
              <a:rPr lang="en-CA" b="1" u="sng" dirty="0" err="1" smtClean="0">
                <a:sym typeface="Wingdings" pitchFamily="2" charset="2"/>
              </a:rPr>
              <a:t>masalah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tsb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scr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tdk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tepat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dan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b="1" u="sng" dirty="0" err="1" smtClean="0">
                <a:sym typeface="Wingdings" pitchFamily="2" charset="2"/>
              </a:rPr>
              <a:t>menerapkan</a:t>
            </a:r>
            <a:r>
              <a:rPr lang="en-CA" b="1" u="sng" dirty="0" smtClean="0">
                <a:sym typeface="Wingdings" pitchFamily="2" charset="2"/>
              </a:rPr>
              <a:t> </a:t>
            </a:r>
            <a:r>
              <a:rPr lang="en-CA" b="1" u="sng" dirty="0" err="1" smtClean="0">
                <a:sym typeface="Wingdings" pitchFamily="2" charset="2"/>
              </a:rPr>
              <a:t>penanganan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salah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atas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masalah</a:t>
            </a:r>
            <a:r>
              <a:rPr lang="en-CA" dirty="0" smtClean="0">
                <a:sym typeface="Wingdings" pitchFamily="2" charset="2"/>
              </a:rPr>
              <a:t> </a:t>
            </a:r>
            <a:r>
              <a:rPr lang="en-CA" dirty="0" err="1" smtClean="0">
                <a:sym typeface="Wingdings" pitchFamily="2" charset="2"/>
              </a:rPr>
              <a:t>tsb</a:t>
            </a: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pic>
        <p:nvPicPr>
          <p:cNvPr id="11268" name="Picture 5" descr="groucho_mar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3657600"/>
            <a:ext cx="1295400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6934200" y="5486400"/>
            <a:ext cx="163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>
                <a:latin typeface="Calibri" pitchFamily="34" charset="0"/>
              </a:rPr>
              <a:t>Groucho Marx</a:t>
            </a:r>
          </a:p>
        </p:txBody>
      </p:sp>
      <p:pic>
        <p:nvPicPr>
          <p:cNvPr id="11270" name="Picture 2" descr="http://communicationtheory.org/wp-content/uploads/2010/01/harolddwightlasswel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371600"/>
            <a:ext cx="152400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7086600" y="3200400"/>
            <a:ext cx="955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>
                <a:latin typeface="Calibri" pitchFamily="34" charset="0"/>
              </a:rPr>
              <a:t>Lasswell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5B64A9-2409-4778-86F2-9BEB41F5436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2057400"/>
            <a:ext cx="5943600" cy="34290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Perter</a:t>
            </a:r>
            <a:r>
              <a:rPr lang="en-US" dirty="0" smtClean="0"/>
              <a:t> </a:t>
            </a:r>
            <a:r>
              <a:rPr lang="en-US" dirty="0" err="1" smtClean="0"/>
              <a:t>Merkl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terbaik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adlh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b="1" u="sng" dirty="0" err="1" smtClean="0"/>
              <a:t>tatanan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sosial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yg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baik</a:t>
            </a:r>
            <a:r>
              <a:rPr lang="en-US" b="1" u="sng" dirty="0" smtClean="0"/>
              <a:t> &amp; </a:t>
            </a:r>
            <a:r>
              <a:rPr lang="en-US" b="1" u="sng" dirty="0" err="1" smtClean="0"/>
              <a:t>berkeadilan</a:t>
            </a:r>
            <a:endParaRPr lang="en-US" b="1" u="sng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terburuk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adlh</a:t>
            </a:r>
            <a:r>
              <a:rPr lang="en-US" dirty="0" smtClean="0"/>
              <a:t> </a:t>
            </a:r>
            <a:r>
              <a:rPr lang="en-US" b="1" u="sng" dirty="0" err="1" smtClean="0"/>
              <a:t>perebutan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kekuasaan</a:t>
            </a:r>
            <a:r>
              <a:rPr lang="en-US" b="1" u="sng" dirty="0" smtClean="0"/>
              <a:t>, </a:t>
            </a:r>
            <a:r>
              <a:rPr lang="en-US" b="1" u="sng" dirty="0" err="1" smtClean="0"/>
              <a:t>kedudukan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kekayaan</a:t>
            </a:r>
            <a:r>
              <a:rPr lang="en-US" b="1" u="sng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endParaRPr lang="en-US" dirty="0" smtClean="0"/>
          </a:p>
        </p:txBody>
      </p:sp>
      <p:pic>
        <p:nvPicPr>
          <p:cNvPr id="12292" name="Picture 2" descr="http://www.ia.ucsb.edu/93106/2005/February07/Images/n2_Pe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743200"/>
            <a:ext cx="22098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404715-FEB7-439C-91C3-F6A11A85DC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764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Rod Hague et al: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adlh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menyangkut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b="1" u="sng" dirty="0" err="1" smtClean="0"/>
              <a:t>keputusan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kolektif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mengikat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b="1" u="sng" dirty="0" err="1" smtClean="0"/>
              <a:t>keseimbangan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antar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perbedaan</a:t>
            </a:r>
            <a:r>
              <a:rPr lang="en-US" b="1" u="sng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</a:t>
            </a:r>
            <a:r>
              <a:rPr lang="en-US" dirty="0" err="1" smtClean="0"/>
              <a:t>tsb</a:t>
            </a:r>
            <a:r>
              <a:rPr lang="en-US" dirty="0" smtClean="0"/>
              <a:t> </a:t>
            </a:r>
          </a:p>
        </p:txBody>
      </p:sp>
      <p:pic>
        <p:nvPicPr>
          <p:cNvPr id="13316" name="Picture 2" descr="http://theglobalherald.com/wp-content/uploads/2011/05/andrew-heywoo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505200"/>
            <a:ext cx="19224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590800" y="3581400"/>
            <a:ext cx="6096000" cy="2438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>
                <a:latin typeface="+mn-lt"/>
                <a:cs typeface="+mn-cs"/>
              </a:rPr>
              <a:t>Andrew Heywood: </a:t>
            </a:r>
            <a:r>
              <a:rPr lang="en-US" sz="3200" dirty="0" err="1">
                <a:latin typeface="+mn-lt"/>
                <a:cs typeface="+mn-cs"/>
              </a:rPr>
              <a:t>politik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adlh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kegiatan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suatu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bangsa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yg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bertujuan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utk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b="1" u="sng" dirty="0" err="1">
                <a:latin typeface="+mn-lt"/>
                <a:cs typeface="+mn-cs"/>
              </a:rPr>
              <a:t>membuat</a:t>
            </a:r>
            <a:r>
              <a:rPr lang="en-US" sz="3200" b="1" u="sng" dirty="0">
                <a:latin typeface="+mn-lt"/>
                <a:cs typeface="+mn-cs"/>
              </a:rPr>
              <a:t>, </a:t>
            </a:r>
            <a:r>
              <a:rPr lang="en-US" sz="3200" b="1" u="sng" dirty="0" err="1">
                <a:latin typeface="+mn-lt"/>
                <a:cs typeface="+mn-cs"/>
              </a:rPr>
              <a:t>mempertahankan</a:t>
            </a:r>
            <a:r>
              <a:rPr lang="en-US" sz="3200" b="1" u="sng" dirty="0">
                <a:latin typeface="+mn-lt"/>
                <a:cs typeface="+mn-cs"/>
              </a:rPr>
              <a:t> </a:t>
            </a:r>
            <a:r>
              <a:rPr lang="en-US" sz="3200" b="1" u="sng" dirty="0" err="1">
                <a:latin typeface="+mn-lt"/>
                <a:cs typeface="+mn-cs"/>
              </a:rPr>
              <a:t>dan</a:t>
            </a:r>
            <a:r>
              <a:rPr lang="en-US" sz="3200" b="1" u="sng" dirty="0">
                <a:latin typeface="+mn-lt"/>
                <a:cs typeface="+mn-cs"/>
              </a:rPr>
              <a:t> </a:t>
            </a:r>
            <a:r>
              <a:rPr lang="en-US" sz="3200" b="1" u="sng" dirty="0" err="1">
                <a:latin typeface="+mn-lt"/>
                <a:cs typeface="+mn-cs"/>
              </a:rPr>
              <a:t>mengamandemen</a:t>
            </a:r>
            <a:r>
              <a:rPr lang="en-US" sz="3200" b="1" u="sng" dirty="0">
                <a:latin typeface="+mn-lt"/>
                <a:cs typeface="+mn-cs"/>
              </a:rPr>
              <a:t> </a:t>
            </a:r>
            <a:r>
              <a:rPr lang="en-US" sz="3200" b="1" u="sng" dirty="0" err="1">
                <a:latin typeface="+mn-lt"/>
                <a:cs typeface="+mn-cs"/>
              </a:rPr>
              <a:t>peraturan-peraturan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shg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politik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berhubungan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dirty="0" err="1">
                <a:latin typeface="+mn-lt"/>
                <a:cs typeface="+mn-cs"/>
              </a:rPr>
              <a:t>dgn</a:t>
            </a:r>
            <a:r>
              <a:rPr lang="en-US" sz="3200" dirty="0">
                <a:latin typeface="+mn-lt"/>
                <a:cs typeface="+mn-cs"/>
              </a:rPr>
              <a:t> </a:t>
            </a:r>
            <a:r>
              <a:rPr lang="en-US" sz="3200" b="1" u="sng" dirty="0" err="1">
                <a:latin typeface="+mn-lt"/>
                <a:cs typeface="+mn-cs"/>
              </a:rPr>
              <a:t>konflik</a:t>
            </a:r>
            <a:r>
              <a:rPr lang="en-US" sz="3200" b="1" u="sng" dirty="0">
                <a:latin typeface="+mn-lt"/>
                <a:cs typeface="+mn-cs"/>
              </a:rPr>
              <a:t> &amp; </a:t>
            </a:r>
            <a:r>
              <a:rPr lang="en-US" sz="3200" b="1" u="sng" dirty="0" err="1">
                <a:latin typeface="+mn-lt"/>
                <a:cs typeface="+mn-cs"/>
              </a:rPr>
              <a:t>kerjasama</a:t>
            </a:r>
            <a:endParaRPr lang="en-US" sz="3200" b="1" u="sng" dirty="0">
              <a:latin typeface="+mn-lt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3200" dirty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7431E-CF7F-4A7B-97E6-91F04EAF3F3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hepoliticus.org/wp-content/uploads/politic%20usa_2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304800" y="152400"/>
            <a:ext cx="8382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The study of human interaction and organization with a view of </a:t>
            </a:r>
            <a:r>
              <a:rPr lang="en-CA" b="1" u="sng" dirty="0" smtClean="0"/>
              <a:t>maximizing happiness and human potential </a:t>
            </a:r>
            <a:r>
              <a:rPr lang="en-CA" dirty="0" smtClean="0"/>
              <a:t>for both men and women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Politics is a means through which </a:t>
            </a:r>
            <a:r>
              <a:rPr lang="en-US" b="1" u="sng" dirty="0" smtClean="0"/>
              <a:t>individual and group interests compete to shape government's impact on society's problems and goals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process by which </a:t>
            </a:r>
            <a:r>
              <a:rPr lang="en-US" b="1" u="sng" dirty="0" smtClean="0"/>
              <a:t>rulers are selected </a:t>
            </a:r>
            <a:r>
              <a:rPr lang="en-US" dirty="0" smtClean="0"/>
              <a:t>and </a:t>
            </a:r>
            <a:r>
              <a:rPr lang="en-US" b="1" u="sng" dirty="0" smtClean="0"/>
              <a:t>empowered to make decisions</a:t>
            </a:r>
            <a:r>
              <a:rPr lang="en-US" dirty="0" smtClean="0"/>
              <a:t>, </a:t>
            </a:r>
            <a:r>
              <a:rPr lang="en-US" b="1" u="sng" dirty="0" smtClean="0"/>
              <a:t>take action to attain common goals</a:t>
            </a:r>
            <a:r>
              <a:rPr lang="en-US" dirty="0" smtClean="0"/>
              <a:t>, and </a:t>
            </a:r>
            <a:r>
              <a:rPr lang="en-US" b="1" u="sng" dirty="0" smtClean="0"/>
              <a:t>reconcile conflicts </a:t>
            </a:r>
            <a:r>
              <a:rPr lang="en-US" dirty="0" smtClean="0"/>
              <a:t>within a political community</a:t>
            </a:r>
          </a:p>
        </p:txBody>
      </p:sp>
      <p:sp>
        <p:nvSpPr>
          <p:cNvPr id="1434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0F040B-42BF-4A6D-833B-CD68E1CFB65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Politics?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86200" cy="44196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Are we always going to be happy with the decisions that are made?  If not, how will we react?  </a:t>
            </a:r>
            <a:r>
              <a:rPr lang="en-US" sz="2400" b="1" u="sng" dirty="0" smtClean="0"/>
              <a:t>The way we react is called politics.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In essence, politics is an activity whereby an </a:t>
            </a:r>
            <a:r>
              <a:rPr lang="en-US" sz="2400" b="1" u="sng" dirty="0" smtClean="0"/>
              <a:t>individual or group seeks power by mobilizing support for their particular point of view.  Politics is the ability to get what you want by obtaining power.  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5715000" y="5867400"/>
            <a:ext cx="268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The Essence of Politics?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3ACFB5-34FA-472E-8155-98F53443D82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pic>
        <p:nvPicPr>
          <p:cNvPr id="15367" name="Picture 7" descr="politika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447800"/>
            <a:ext cx="447675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Konsep-Konsep</a:t>
            </a:r>
            <a:r>
              <a:rPr lang="en-US" dirty="0" smtClean="0"/>
              <a:t>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4724400" cy="3124200"/>
          </a:xfrm>
        </p:spPr>
        <p:txBody>
          <a:bodyPr/>
          <a:lstStyle/>
          <a:p>
            <a:pPr eaLnBrk="1" hangingPunct="1"/>
            <a:r>
              <a:rPr lang="en-US" smtClean="0"/>
              <a:t>Negara</a:t>
            </a:r>
          </a:p>
          <a:p>
            <a:pPr eaLnBrk="1" hangingPunct="1"/>
            <a:r>
              <a:rPr lang="en-US" smtClean="0"/>
              <a:t>Kekuasaan</a:t>
            </a:r>
          </a:p>
          <a:p>
            <a:pPr eaLnBrk="1" hangingPunct="1"/>
            <a:r>
              <a:rPr lang="en-US" smtClean="0"/>
              <a:t>Pengambilan Keputusan</a:t>
            </a:r>
          </a:p>
          <a:p>
            <a:pPr eaLnBrk="1" hangingPunct="1"/>
            <a:r>
              <a:rPr lang="en-US" smtClean="0"/>
              <a:t>Kebijakan</a:t>
            </a:r>
          </a:p>
          <a:p>
            <a:pPr eaLnBrk="1" hangingPunct="1"/>
            <a:r>
              <a:rPr lang="en-US" smtClean="0"/>
              <a:t>Distribusi &amp; Alokasi</a:t>
            </a:r>
          </a:p>
        </p:txBody>
      </p:sp>
      <p:pic>
        <p:nvPicPr>
          <p:cNvPr id="16388" name="Picture 2" descr="http://zezez.files.wordpress.com/2009/06/the-politik.jpg?w=300&amp;h=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9812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80584-ABB8-4153-B504-F45EFFE3913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1.bp.blogspot.com/-AMKHCL6ZDAA/ThVmhe_sZuI/AAAAAAAAApk/ihrrpupd2YA/s1600/world-globe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2438400" y="304800"/>
            <a:ext cx="6324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2133600" y="1143000"/>
            <a:ext cx="6629400" cy="1143000"/>
          </a:xfrm>
        </p:spPr>
        <p:txBody>
          <a:bodyPr/>
          <a:lstStyle/>
          <a:p>
            <a:pPr eaLnBrk="1" hangingPunct="1"/>
            <a:r>
              <a:rPr lang="en-US" smtClean="0"/>
              <a:t>Negara - State</a:t>
            </a:r>
          </a:p>
        </p:txBody>
      </p:sp>
      <p:sp>
        <p:nvSpPr>
          <p:cNvPr id="17412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7338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Suatu organisasi dalam suatu wilayah yang mempunyai </a:t>
            </a:r>
            <a:r>
              <a:rPr lang="en-US" b="1" u="sng" smtClean="0"/>
              <a:t>kekuasaan tertinggi yang sah </a:t>
            </a:r>
            <a:r>
              <a:rPr lang="en-US" smtClean="0"/>
              <a:t>dan ditaati oleh rakyatnya.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State: Sovereign government </a:t>
            </a:r>
            <a:r>
              <a:rPr lang="en-US" b="1" u="sng" smtClean="0"/>
              <a:t>exercising authority and power</a:t>
            </a:r>
            <a:r>
              <a:rPr lang="en-US" smtClean="0"/>
              <a:t> in the name of society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Fokus utama politik terletak </a:t>
            </a:r>
            <a:r>
              <a:rPr lang="en-US" b="1" u="sng" smtClean="0"/>
              <a:t>pd lembaga kenegaraan &amp; bentuk-bentuk formalnya</a:t>
            </a:r>
          </a:p>
        </p:txBody>
      </p:sp>
      <p:sp>
        <p:nvSpPr>
          <p:cNvPr id="17413" name="AutoShape 2" descr="http://swdegree.com/wp-content/uploads/2011/07/welfare-stat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17414" name="AutoShape 4" descr="http://swdegree.com/wp-content/uploads/2011/07/welfare-stat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17415" name="AutoShape 6" descr="http://swdegree.com/wp-content/uploads/2011/07/welfare-stat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d-ID">
              <a:latin typeface="Calibri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7F8A9F-23D7-4175-88B2-E40AA831453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743200" y="228600"/>
            <a:ext cx="5486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Kekuasaan -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Power is the ability of a person, group, or nation </a:t>
            </a:r>
            <a:r>
              <a:rPr lang="en-US" b="1" u="sng" dirty="0" smtClean="0"/>
              <a:t>to get what it wants.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As an equation, power is: The ability of A to get B to do X (or not do X)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merebut</a:t>
            </a:r>
            <a:r>
              <a:rPr lang="en-US" dirty="0" smtClean="0"/>
              <a:t>, </a:t>
            </a:r>
            <a:r>
              <a:rPr lang="en-US" dirty="0" err="1" smtClean="0"/>
              <a:t>mempertahankan</a:t>
            </a:r>
            <a:r>
              <a:rPr lang="en-US" dirty="0" smtClean="0"/>
              <a:t> &amp; </a:t>
            </a:r>
            <a:r>
              <a:rPr lang="en-US" dirty="0" err="1" smtClean="0"/>
              <a:t>memperluas</a:t>
            </a:r>
            <a:r>
              <a:rPr lang="en-US" dirty="0" smtClean="0"/>
              <a:t> </a:t>
            </a:r>
            <a:r>
              <a:rPr lang="en-US" dirty="0" err="1" smtClean="0"/>
              <a:t>kekuasaan</a:t>
            </a:r>
            <a:endParaRPr lang="en-US" dirty="0" smtClean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the case of governments, they can use </a:t>
            </a:r>
            <a:r>
              <a:rPr lang="en-US" i="1" dirty="0" smtClean="0"/>
              <a:t>soft power</a:t>
            </a:r>
            <a:r>
              <a:rPr lang="en-US" dirty="0" smtClean="0"/>
              <a:t> (e.g. persuasion), or </a:t>
            </a:r>
            <a:r>
              <a:rPr lang="en-US" i="1" dirty="0" smtClean="0"/>
              <a:t>hard power</a:t>
            </a:r>
            <a:r>
              <a:rPr lang="en-US" dirty="0" smtClean="0"/>
              <a:t> (e.g. military force)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48162E-C53E-4A7B-96EE-9673224EDB6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pic>
        <p:nvPicPr>
          <p:cNvPr id="18438" name="Picture 8" descr="http://www.bluewaterprod.com/images/comics/titles/political_power/preview/ObamaCOVERABO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447800"/>
            <a:ext cx="3276600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Pengambilan Keputusan – Decesion Making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3962400" cy="3657600"/>
          </a:xfrm>
        </p:spPr>
        <p:txBody>
          <a:bodyPr/>
          <a:lstStyle/>
          <a:p>
            <a:pPr eaLnBrk="1" hangingPunct="1"/>
            <a:r>
              <a:rPr lang="en-US" sz="2800" smtClean="0"/>
              <a:t>Proses penetapan keputusan-keputusan strategis yg mengikat scr kolektif seluruh warganegara</a:t>
            </a:r>
          </a:p>
          <a:p>
            <a:pPr eaLnBrk="1" hangingPunct="1"/>
            <a:r>
              <a:rPr lang="en-US" sz="2800" smtClean="0"/>
              <a:t>Keputusan terkait dgn pilihan atas alternatif yg tersedia</a:t>
            </a:r>
          </a:p>
        </p:txBody>
      </p:sp>
      <p:pic>
        <p:nvPicPr>
          <p:cNvPr id="19460" name="Picture 2" descr="http://2.bp.blogspot.com/_KgVMP7JjiCs/SZuruQB37uI/AAAAAAAAAhc/98Q_bBPwRqk/s400/Simple-Decision-Making-Mode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905000"/>
            <a:ext cx="38100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22EA5-3873-43CF-B59E-006024E589D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http://liverpoolsolfed.files.wordpress.com/2010/08/demonstration.gif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4800" y="914400"/>
            <a:ext cx="4953000" cy="5053626"/>
          </a:xfrm>
          <a:prstGeom prst="rect">
            <a:avLst/>
          </a:prstGeom>
          <a:noFill/>
        </p:spPr>
      </p:pic>
      <p:pic>
        <p:nvPicPr>
          <p:cNvPr id="64514" name="Picture 2" descr="http://www.ircmarmara.net/wp-content/uploads/2011/03/political-science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00600" y="4191000"/>
            <a:ext cx="4038600" cy="2667000"/>
          </a:xfrm>
          <a:prstGeom prst="rect">
            <a:avLst/>
          </a:prstGeom>
          <a:noFill/>
        </p:spPr>
      </p:pic>
      <p:sp>
        <p:nvSpPr>
          <p:cNvPr id="30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Tahapan</a:t>
            </a:r>
            <a:r>
              <a:rPr lang="en-US" dirty="0" smtClean="0"/>
              <a:t> </a:t>
            </a:r>
            <a:r>
              <a:rPr lang="en-US" dirty="0" err="1" smtClean="0"/>
              <a:t>Pembahasan</a:t>
            </a:r>
            <a:endParaRPr lang="en-US" dirty="0" smtClean="0"/>
          </a:p>
        </p:txBody>
      </p:sp>
      <p:sp>
        <p:nvSpPr>
          <p:cNvPr id="3077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eaLnBrk="1" hangingPunct="1"/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eaLnBrk="1" hangingPunct="1"/>
            <a:r>
              <a:rPr lang="en-US" dirty="0" err="1" smtClean="0"/>
              <a:t>Definisi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eaLnBrk="1" hangingPunct="1"/>
            <a:r>
              <a:rPr lang="en-US" dirty="0" err="1" smtClean="0"/>
              <a:t>Konsep-Konsep</a:t>
            </a:r>
            <a:r>
              <a:rPr lang="en-US" dirty="0" smtClean="0"/>
              <a:t> </a:t>
            </a:r>
            <a:r>
              <a:rPr lang="en-US" dirty="0" err="1" smtClean="0"/>
              <a:t>Pokok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eaLnBrk="1" hangingPunct="1"/>
            <a:r>
              <a:rPr lang="en-US" dirty="0" err="1" smtClean="0"/>
              <a:t>Cabang-cabang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eaLnBrk="1" hangingPunct="1"/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9DB4F7-5018-4024-A02B-0AE08B1A082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Kebijakan - Policy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u="sng" dirty="0" err="1" smtClean="0"/>
              <a:t>Produk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dari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proses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pengambilan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keputusan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dalam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masyarakat</a:t>
            </a:r>
            <a:r>
              <a:rPr lang="en-US" b="1" u="sng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pemecahan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, </a:t>
            </a:r>
            <a:r>
              <a:rPr lang="en-US" dirty="0" err="1" smtClean="0"/>
              <a:t>nilai-nilai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dijunjung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, </a:t>
            </a:r>
            <a:r>
              <a:rPr lang="en-US" dirty="0" err="1" smtClean="0"/>
              <a:t>aspirasi</a:t>
            </a:r>
            <a:r>
              <a:rPr lang="en-US" dirty="0" smtClean="0"/>
              <a:t>/</a:t>
            </a:r>
            <a:r>
              <a:rPr lang="en-US" dirty="0" err="1" smtClean="0"/>
              <a:t>keinginan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dlsb</a:t>
            </a:r>
            <a:endParaRPr lang="en-US" dirty="0" smtClean="0"/>
          </a:p>
        </p:txBody>
      </p:sp>
      <p:pic>
        <p:nvPicPr>
          <p:cNvPr id="20484" name="Picture 4" descr="http://leemanfor.files.wordpress.com/2011/04/policy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600200"/>
            <a:ext cx="365760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D057D9-0A92-4FA0-8F32-2477AEF6C14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Distribusi &amp; Alokasi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kebijakan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penempatan</a:t>
            </a:r>
            <a:r>
              <a:rPr lang="en-US" dirty="0" smtClean="0"/>
              <a:t> </a:t>
            </a:r>
            <a:r>
              <a:rPr lang="en-US" b="1" u="sng" dirty="0" err="1" smtClean="0"/>
              <a:t>prioritas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dan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pemerataan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sumberdaya</a:t>
            </a:r>
            <a:r>
              <a:rPr lang="en-US" dirty="0" smtClean="0"/>
              <a:t> </a:t>
            </a: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pemenuhan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b="1" u="sng" dirty="0" err="1" smtClean="0"/>
              <a:t>kekuasaan</a:t>
            </a:r>
            <a:r>
              <a:rPr lang="en-US" b="1" dirty="0" smtClean="0"/>
              <a:t> </a:t>
            </a: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meminimalisasi</a:t>
            </a:r>
            <a:r>
              <a:rPr lang="en-US" dirty="0" smtClean="0"/>
              <a:t> </a:t>
            </a:r>
            <a:r>
              <a:rPr lang="en-US" dirty="0" err="1" smtClean="0"/>
              <a:t>konflik</a:t>
            </a:r>
            <a:endParaRPr lang="en-US" b="1" u="sng" dirty="0" smtClean="0"/>
          </a:p>
        </p:txBody>
      </p:sp>
      <p:pic>
        <p:nvPicPr>
          <p:cNvPr id="21508" name="Picture 6" descr="http://2.bp.blogspot.com/-ivDMXrPUV14/ThcCVkbFFeI/AAAAAAAAB5s/y0SJtGKKS5w/s400/bbm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676400"/>
            <a:ext cx="32004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81DF31-0FC7-4BD4-BA33-C938BFC6CC3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Cabang-Cabang Ilmu Politik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CA" smtClean="0"/>
              <a:t>Political Theory</a:t>
            </a:r>
          </a:p>
          <a:p>
            <a:pPr eaLnBrk="1" hangingPunct="1">
              <a:lnSpc>
                <a:spcPct val="90000"/>
              </a:lnSpc>
            </a:pPr>
            <a:r>
              <a:rPr lang="en-CA" smtClean="0"/>
              <a:t>International Politics</a:t>
            </a:r>
          </a:p>
          <a:p>
            <a:pPr eaLnBrk="1" hangingPunct="1">
              <a:lnSpc>
                <a:spcPct val="90000"/>
              </a:lnSpc>
            </a:pPr>
            <a:r>
              <a:rPr lang="en-CA" smtClean="0"/>
              <a:t>Domestic Politics</a:t>
            </a:r>
          </a:p>
          <a:p>
            <a:pPr eaLnBrk="1" hangingPunct="1">
              <a:lnSpc>
                <a:spcPct val="90000"/>
              </a:lnSpc>
            </a:pPr>
            <a:r>
              <a:rPr lang="en-CA" smtClean="0"/>
              <a:t>Comparative Politics</a:t>
            </a:r>
          </a:p>
          <a:p>
            <a:pPr eaLnBrk="1" hangingPunct="1">
              <a:lnSpc>
                <a:spcPct val="90000"/>
              </a:lnSpc>
            </a:pPr>
            <a:r>
              <a:rPr lang="en-CA" smtClean="0"/>
              <a:t>Political Statistics</a:t>
            </a:r>
          </a:p>
          <a:p>
            <a:pPr eaLnBrk="1" hangingPunct="1">
              <a:lnSpc>
                <a:spcPct val="90000"/>
              </a:lnSpc>
            </a:pPr>
            <a:r>
              <a:rPr lang="en-CA" smtClean="0"/>
              <a:t>Public Administration</a:t>
            </a:r>
          </a:p>
          <a:p>
            <a:pPr eaLnBrk="1" hangingPunct="1">
              <a:lnSpc>
                <a:spcPct val="90000"/>
              </a:lnSpc>
            </a:pPr>
            <a:r>
              <a:rPr lang="en-CA" smtClean="0"/>
              <a:t>Local Politics</a:t>
            </a:r>
          </a:p>
        </p:txBody>
      </p:sp>
      <p:pic>
        <p:nvPicPr>
          <p:cNvPr id="22532" name="Picture 2" descr="http://1.bp.blogspot.com/_msicCS2Qo0s/S1ammTRH5EI/AAAAAAAAAB8/MfxbZS16nYA/s320/tagpersahabatandarimbakdefi-300x3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00200"/>
            <a:ext cx="411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686063-B11A-4DC0-84A6-70638F71278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1.bp.blogspot.com/-URWdXGzU1x0/TVqEIoCqmTI/AAAAAAAABEo/5R_g7Qu4tD4/s400/sociology.gif.jpg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600200"/>
            <a:ext cx="9144000" cy="3276600"/>
          </a:xfrm>
          <a:prstGeom prst="rect">
            <a:avLst/>
          </a:prstGeom>
          <a:noFill/>
        </p:spPr>
      </p:pic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Hubungan Ilmu Politik Dengan Ilmu Lainnya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Sosiologi: berupaya memahami latarbelakang, susunan &amp; pola kehidupan masyarakat baik golongan maupun kelompok </a:t>
            </a:r>
            <a:r>
              <a:rPr lang="en-US" smtClean="0">
                <a:sym typeface="Wingdings" pitchFamily="2" charset="2"/>
              </a:rPr>
              <a:t> politik terkait dgn </a:t>
            </a:r>
            <a:r>
              <a:rPr lang="en-US" b="1" u="sng" smtClean="0">
                <a:sym typeface="Wingdings" pitchFamily="2" charset="2"/>
              </a:rPr>
              <a:t>hubugan struktur sosial dgn kebijakan, legitimasi, sumber kewenangan, kontrol dan perubahan sosial</a:t>
            </a:r>
            <a:endParaRPr lang="en-US" b="1" u="sng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737F6-67F1-4D2F-8230-9508A3B132F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lanjutan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/>
          <a:lstStyle/>
          <a:p>
            <a:r>
              <a:rPr lang="en-US" sz="2400" dirty="0" err="1" smtClean="0"/>
              <a:t>Antropologi</a:t>
            </a:r>
            <a:r>
              <a:rPr lang="en-US" sz="2400" dirty="0" smtClean="0"/>
              <a:t>: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penjelasan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mengenai</a:t>
            </a:r>
            <a:r>
              <a:rPr lang="en-US" sz="2400" dirty="0" smtClean="0"/>
              <a:t> </a:t>
            </a:r>
            <a:r>
              <a:rPr lang="en-US" sz="2400" dirty="0" err="1" smtClean="0"/>
              <a:t>pengertian</a:t>
            </a:r>
            <a:r>
              <a:rPr lang="en-US" sz="2400" dirty="0" smtClean="0"/>
              <a:t> &amp; </a:t>
            </a:r>
            <a:r>
              <a:rPr lang="en-US" sz="2400" dirty="0" err="1" smtClean="0"/>
              <a:t>teori</a:t>
            </a:r>
            <a:r>
              <a:rPr lang="en-US" sz="2400" dirty="0" smtClean="0"/>
              <a:t> </a:t>
            </a:r>
            <a:r>
              <a:rPr lang="en-US" sz="2400" dirty="0" err="1" smtClean="0"/>
              <a:t>ttg</a:t>
            </a:r>
            <a:r>
              <a:rPr lang="en-US" sz="2400" dirty="0" smtClean="0"/>
              <a:t> </a:t>
            </a:r>
            <a:r>
              <a:rPr lang="en-US" sz="2400" dirty="0" err="1" smtClean="0"/>
              <a:t>kedudukan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peranan</a:t>
            </a:r>
            <a:r>
              <a:rPr lang="en-US" sz="2400" dirty="0" smtClean="0"/>
              <a:t> </a:t>
            </a:r>
            <a:r>
              <a:rPr lang="en-US" sz="2400" smtClean="0"/>
              <a:t>satuan-satuan</a:t>
            </a:r>
            <a:r>
              <a:rPr lang="en-US" sz="2400" dirty="0" smtClean="0"/>
              <a:t> </a:t>
            </a:r>
            <a:r>
              <a:rPr lang="en-US" sz="2400" dirty="0" err="1" smtClean="0"/>
              <a:t>sosial-budaya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terperici</a:t>
            </a:r>
            <a:r>
              <a:rPr lang="en-US" sz="2400" dirty="0" smtClean="0"/>
              <a:t> &amp; </a:t>
            </a:r>
            <a:r>
              <a:rPr lang="en-US" sz="2400" dirty="0" err="1" smtClean="0"/>
              <a:t>sederhana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kaitannya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dgn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politik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adalah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b="1" u="sng" dirty="0" err="1" smtClean="0">
                <a:sym typeface="Wingdings" pitchFamily="2" charset="2"/>
              </a:rPr>
              <a:t>merelasikan</a:t>
            </a:r>
            <a:r>
              <a:rPr lang="en-US" sz="2400" b="1" u="sng" dirty="0" smtClean="0">
                <a:sym typeface="Wingdings" pitchFamily="2" charset="2"/>
              </a:rPr>
              <a:t> </a:t>
            </a:r>
            <a:r>
              <a:rPr lang="en-US" sz="2400" b="1" u="sng" dirty="0" err="1" smtClean="0">
                <a:sym typeface="Wingdings" pitchFamily="2" charset="2"/>
              </a:rPr>
              <a:t>kehidupan</a:t>
            </a:r>
            <a:r>
              <a:rPr lang="en-US" sz="2400" b="1" u="sng" dirty="0" smtClean="0">
                <a:sym typeface="Wingdings" pitchFamily="2" charset="2"/>
              </a:rPr>
              <a:t> </a:t>
            </a:r>
            <a:r>
              <a:rPr lang="en-US" sz="2400" b="1" u="sng" dirty="0" err="1" smtClean="0">
                <a:sym typeface="Wingdings" pitchFamily="2" charset="2"/>
              </a:rPr>
              <a:t>bercorak</a:t>
            </a:r>
            <a:r>
              <a:rPr lang="en-US" sz="2400" b="1" u="sng" dirty="0" smtClean="0">
                <a:sym typeface="Wingdings" pitchFamily="2" charset="2"/>
              </a:rPr>
              <a:t> </a:t>
            </a:r>
            <a:r>
              <a:rPr lang="en-US" sz="2400" b="1" u="sng" dirty="0" err="1" smtClean="0">
                <a:sym typeface="Wingdings" pitchFamily="2" charset="2"/>
              </a:rPr>
              <a:t>lokal</a:t>
            </a:r>
            <a:r>
              <a:rPr lang="en-US" sz="2400" b="1" u="sng" dirty="0" smtClean="0">
                <a:sym typeface="Wingdings" pitchFamily="2" charset="2"/>
              </a:rPr>
              <a:t> </a:t>
            </a:r>
            <a:r>
              <a:rPr lang="en-US" sz="2400" b="1" u="sng" dirty="0" err="1" smtClean="0">
                <a:sym typeface="Wingdings" pitchFamily="2" charset="2"/>
              </a:rPr>
              <a:t>dgn</a:t>
            </a:r>
            <a:r>
              <a:rPr lang="en-US" sz="2400" b="1" u="sng" dirty="0" smtClean="0">
                <a:sym typeface="Wingdings" pitchFamily="2" charset="2"/>
              </a:rPr>
              <a:t> </a:t>
            </a:r>
            <a:r>
              <a:rPr lang="en-US" sz="2400" b="1" u="sng" dirty="0" err="1" smtClean="0">
                <a:sym typeface="Wingdings" pitchFamily="2" charset="2"/>
              </a:rPr>
              <a:t>nasional</a:t>
            </a:r>
            <a:r>
              <a:rPr lang="en-US" sz="2400" b="1" u="sng" dirty="0" smtClean="0">
                <a:sym typeface="Wingdings" pitchFamily="2" charset="2"/>
              </a:rPr>
              <a:t> &amp; </a:t>
            </a:r>
            <a:r>
              <a:rPr lang="en-US" sz="2400" b="1" u="sng" dirty="0" err="1" smtClean="0">
                <a:sym typeface="Wingdings" pitchFamily="2" charset="2"/>
              </a:rPr>
              <a:t>metodologi</a:t>
            </a:r>
            <a:r>
              <a:rPr lang="en-US" sz="2400" b="1" u="sng" dirty="0" smtClean="0">
                <a:sym typeface="Wingdings" pitchFamily="2" charset="2"/>
              </a:rPr>
              <a:t> </a:t>
            </a:r>
            <a:r>
              <a:rPr lang="en-US" sz="2400" b="1" i="1" u="sng" dirty="0" smtClean="0">
                <a:sym typeface="Wingdings" pitchFamily="2" charset="2"/>
              </a:rPr>
              <a:t>participant observer</a:t>
            </a:r>
            <a:endParaRPr lang="en-US" sz="2400" b="1" i="1" u="sng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93BF42-807B-4C6A-BE33-8F036E046ED6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24582" name="Picture 2" descr="http://3.bp.blogspot.com/-KysTApcn7Ls/Tat2nOvQlMI/AAAAAAAAAbg/29KTMS16BzI/s1600/anthropology+comi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447800"/>
            <a:ext cx="3505200" cy="46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www.dippinslash.com/wp-content/uploads/2011/02/Global-Economy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" y="1143000"/>
            <a:ext cx="8001000" cy="5105400"/>
          </a:xfrm>
          <a:prstGeom prst="rect">
            <a:avLst/>
          </a:prstGeom>
          <a:noFill/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lanjutan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Ekonomi: memenfaatkan sumberdaya yang terbatas secara maksimal utk pemenuhan kebutuhan manusia yg beragam</a:t>
            </a:r>
            <a:r>
              <a:rPr lang="en-US" smtClean="0">
                <a:sym typeface="Wingdings" pitchFamily="2" charset="2"/>
              </a:rPr>
              <a:t> kaitannya dgn politik bhw </a:t>
            </a:r>
            <a:r>
              <a:rPr lang="en-US" b="1" u="sng" smtClean="0">
                <a:sym typeface="Wingdings" pitchFamily="2" charset="2"/>
              </a:rPr>
              <a:t>keterbatasan sumberdaya tersebut terkait dgn konflik, kerjasama &amp; pengambilan keputusan</a:t>
            </a:r>
            <a:endParaRPr lang="en-US" b="1" u="sng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814B6-FC2B-4658-93D3-6B6FC3BE24B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lanjutan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r>
              <a:rPr lang="en-US" sz="2800" smtClean="0"/>
              <a:t>Psikologi sosial: hubungan antara manusia dgn masyarakat </a:t>
            </a:r>
            <a:r>
              <a:rPr lang="en-US" sz="2800" smtClean="0">
                <a:sym typeface="Wingdings" pitchFamily="2" charset="2"/>
              </a:rPr>
              <a:t> kaitannya dgn politik misalnya </a:t>
            </a:r>
            <a:r>
              <a:rPr lang="en-US" sz="2800" b="1" u="sng" smtClean="0">
                <a:sym typeface="Wingdings" pitchFamily="2" charset="2"/>
              </a:rPr>
              <a:t>fenomena kepemimpinan pemerinatahan, penolakan secara massif atas kebijakan dlsb</a:t>
            </a:r>
            <a:endParaRPr lang="en-US" sz="2800" b="1" u="sng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2F16F3-3BDC-44B3-8DE6-413CCBB4F28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26630" name="Picture 2" descr="http://www.holah.karoo.net/farside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524000"/>
            <a:ext cx="32575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lanjutan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3886200" cy="3810000"/>
          </a:xfrm>
        </p:spPr>
        <p:txBody>
          <a:bodyPr/>
          <a:lstStyle/>
          <a:p>
            <a:r>
              <a:rPr lang="en-US" sz="2400" smtClean="0"/>
              <a:t>Geografi: letak suatu negara </a:t>
            </a:r>
            <a:r>
              <a:rPr lang="en-US" sz="2400" b="1" u="sng" smtClean="0"/>
              <a:t>mempengaruhi karakter dan kehidupan masyarakat</a:t>
            </a:r>
            <a:r>
              <a:rPr lang="en-US" sz="2400" smtClean="0"/>
              <a:t> suatu negara sehingga hrs diperhitungkan dlm menyusun politik dalam negeri &amp; luar negeri (Rudolf Kieln </a:t>
            </a:r>
            <a:r>
              <a:rPr lang="en-US" sz="2400" i="1" smtClean="0"/>
              <a:t>Geopolitics)</a:t>
            </a:r>
            <a:endParaRPr lang="en-US" sz="240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0D5F5-31CA-489C-8388-EA17EF475552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27654" name="Picture 2" descr="http://www.nss.org/images/blog/ResourcesOfSpac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286000"/>
            <a:ext cx="40957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lanjutan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sz="2800" smtClean="0"/>
              <a:t>Ilmu hukum terkait dgn politik pd aspek </a:t>
            </a:r>
            <a:r>
              <a:rPr lang="en-US" sz="2800" b="1" u="sng" smtClean="0"/>
              <a:t>penataan negara baik aspek struktur kelembagaan, sistem-prosedur, kepastian hukum dan perlindungan masyarakat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3F5AB1-7423-46A6-8654-DF05DE21C5D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28678" name="Picture 2" descr="http://ccit205.wikispaces.com/file/view/law.gif/30069903/law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133600"/>
            <a:ext cx="450532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3.bp.blogspot.com/-6TA3f6H5GvI/TVpKTr9LocI/AAAAAAAAAKc/5zt-82pJIaE/s1600/Pillar10-History-French-Revolution-Delacroi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828800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lanjutan</a:t>
            </a:r>
          </a:p>
        </p:txBody>
      </p:sp>
      <p:sp>
        <p:nvSpPr>
          <p:cNvPr id="29700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4114800" cy="4525963"/>
          </a:xfrm>
        </p:spPr>
        <p:txBody>
          <a:bodyPr/>
          <a:lstStyle/>
          <a:p>
            <a:r>
              <a:rPr lang="en-US" sz="2800" smtClean="0"/>
              <a:t>Kaitan politik dgn sejarah adalah alat untuk mempelajari </a:t>
            </a:r>
            <a:r>
              <a:rPr lang="en-US" sz="2800" b="1" u="sng" smtClean="0"/>
              <a:t>data dan fakta politik pada masa lampau utk dijadikan pertimbangan/proyeksi pd masa depan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68FE65-803F-4DCC-893D-C24C39BF4F3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lanjutan</a:t>
            </a:r>
          </a:p>
        </p:txBody>
      </p:sp>
      <p:pic>
        <p:nvPicPr>
          <p:cNvPr id="4099" name="Content Placeholder 5" descr="politik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95400" y="1143000"/>
            <a:ext cx="6705600" cy="513238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EDD4F5-3DD4-4BA6-BF92-4870120880A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lanjutan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3733800" cy="2743200"/>
          </a:xfrm>
        </p:spPr>
        <p:txBody>
          <a:bodyPr/>
          <a:lstStyle/>
          <a:p>
            <a:r>
              <a:rPr lang="en-US" smtClean="0"/>
              <a:t>Kaitan filsafat dgn politik terletak pd aspek bahasan </a:t>
            </a:r>
            <a:r>
              <a:rPr lang="en-US" b="1" u="sng" smtClean="0"/>
              <a:t>etika dan moral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DD272-3B48-4AE2-9E64-42BA78C5448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30726" name="Picture 2" descr="http://www.spartacus.schoolnet.co.uk/USAeisenhower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524000"/>
            <a:ext cx="404812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65928-BF1A-4CCB-A2B9-2F1B75817BA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31747" name="Picture Placeholder 7" descr="danke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513" r="2513"/>
          <a:stretch>
            <a:fillRect/>
          </a:stretch>
        </p:blipFill>
        <p:spPr>
          <a:xfrm>
            <a:off x="457200" y="457200"/>
            <a:ext cx="8199438" cy="5791200"/>
          </a:xfrm>
        </p:spPr>
      </p:pic>
      <p:sp>
        <p:nvSpPr>
          <p:cNvPr id="31748" name="Text Placeholder 5"/>
          <p:cNvSpPr>
            <a:spLocks noGrp="1"/>
          </p:cNvSpPr>
          <p:nvPr>
            <p:ph type="body" sz="half" idx="2"/>
          </p:nvPr>
        </p:nvSpPr>
        <p:spPr>
          <a:xfrm>
            <a:off x="533400" y="5562600"/>
            <a:ext cx="2971800" cy="609600"/>
          </a:xfrm>
        </p:spPr>
        <p:txBody>
          <a:bodyPr/>
          <a:lstStyle/>
          <a:p>
            <a:pPr eaLnBrk="1" hangingPunct="1"/>
            <a:r>
              <a:rPr lang="en-US" b="1" smtClean="0"/>
              <a:t>© By Kristian Widya Wicaksono </a:t>
            </a:r>
          </a:p>
          <a:p>
            <a:pPr eaLnBrk="1" hangingPunct="1"/>
            <a:r>
              <a:rPr lang="en-US" smtClean="0"/>
              <a:t>email: widya_wicaksono@yahoo.com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Perkembangan Ilmu Politik</a:t>
            </a:r>
          </a:p>
        </p:txBody>
      </p:sp>
      <p:pic>
        <p:nvPicPr>
          <p:cNvPr id="21506" name="Picture 2" descr="http://2.bp.blogspot.com/_ZVDyUxu55vM/Sirm2l3fBGI/AAAAAAAAAJ8/xAUKZ5D4I9k/s200/checkmate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lum bright="30000"/>
          </a:blip>
          <a:srcRect/>
          <a:stretch>
            <a:fillRect/>
          </a:stretch>
        </p:blipFill>
        <p:spPr bwMode="auto">
          <a:xfrm>
            <a:off x="0" y="1524000"/>
            <a:ext cx="9144000" cy="4572000"/>
          </a:xfrm>
          <a:prstGeom prst="rect">
            <a:avLst/>
          </a:prstGeom>
          <a:noFill/>
        </p:spPr>
      </p:pic>
      <p:sp>
        <p:nvSpPr>
          <p:cNvPr id="5124" name="Content Placeholder 2"/>
          <p:cNvSpPr>
            <a:spLocks noGrp="1"/>
          </p:cNvSpPr>
          <p:nvPr>
            <p:ph idx="1"/>
          </p:nvPr>
        </p:nvSpPr>
        <p:spPr>
          <a:solidFill>
            <a:schemeClr val="bg1">
              <a:lumMod val="95000"/>
              <a:alpha val="85000"/>
            </a:schemeClr>
          </a:solidFill>
        </p:spPr>
        <p:txBody>
          <a:bodyPr/>
          <a:lstStyle/>
          <a:p>
            <a:pPr eaLnBrk="1" hangingPunct="1"/>
            <a:r>
              <a:rPr lang="en-US" dirty="0" err="1" smtClean="0"/>
              <a:t>Pembahasan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scr</a:t>
            </a:r>
            <a:r>
              <a:rPr lang="en-US" dirty="0" smtClean="0"/>
              <a:t> </a:t>
            </a:r>
            <a:r>
              <a:rPr lang="en-US" dirty="0" err="1" smtClean="0"/>
              <a:t>saintifik</a:t>
            </a:r>
            <a:r>
              <a:rPr lang="en-US" dirty="0" smtClean="0"/>
              <a:t>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akhir</a:t>
            </a:r>
            <a:r>
              <a:rPr lang="en-US" dirty="0" smtClean="0"/>
              <a:t> </a:t>
            </a:r>
            <a:r>
              <a:rPr lang="en-US" dirty="0" err="1" smtClean="0"/>
              <a:t>abad</a:t>
            </a:r>
            <a:r>
              <a:rPr lang="en-US" dirty="0" smtClean="0"/>
              <a:t> 19 </a:t>
            </a:r>
            <a:r>
              <a:rPr lang="en-US" dirty="0" err="1" smtClean="0"/>
              <a:t>bersamaan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cabang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err="1" smtClean="0"/>
              <a:t>spt</a:t>
            </a:r>
            <a:r>
              <a:rPr lang="en-US" dirty="0" smtClean="0"/>
              <a:t> </a:t>
            </a:r>
            <a:r>
              <a:rPr lang="en-US" dirty="0" err="1" smtClean="0"/>
              <a:t>sosiologi</a:t>
            </a:r>
            <a:r>
              <a:rPr lang="en-US" dirty="0" smtClean="0"/>
              <a:t>, </a:t>
            </a:r>
            <a:r>
              <a:rPr lang="en-US" dirty="0" err="1" smtClean="0"/>
              <a:t>antropologi</a:t>
            </a:r>
            <a:r>
              <a:rPr lang="en-US" dirty="0" smtClean="0"/>
              <a:t>, </a:t>
            </a:r>
            <a:r>
              <a:rPr lang="en-US" dirty="0" err="1" smtClean="0"/>
              <a:t>ekonomi</a:t>
            </a:r>
            <a:r>
              <a:rPr lang="en-US" dirty="0" smtClean="0"/>
              <a:t> &amp; </a:t>
            </a:r>
            <a:r>
              <a:rPr lang="en-US" dirty="0" err="1" smtClean="0"/>
              <a:t>psikologi</a:t>
            </a:r>
            <a:endParaRPr lang="en-US" dirty="0" smtClean="0"/>
          </a:p>
          <a:p>
            <a:pPr eaLnBrk="1" hangingPunct="1"/>
            <a:r>
              <a:rPr lang="en-US" dirty="0" err="1" smtClean="0"/>
              <a:t>Namun</a:t>
            </a:r>
            <a:r>
              <a:rPr lang="en-US" dirty="0" smtClean="0"/>
              <a:t> pd </a:t>
            </a:r>
            <a:r>
              <a:rPr lang="en-US" dirty="0" err="1" smtClean="0"/>
              <a:t>dasarnya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ilmiah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&amp;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sdh</a:t>
            </a:r>
            <a:r>
              <a:rPr lang="en-US" dirty="0" smtClean="0"/>
              <a:t> </a:t>
            </a:r>
            <a:r>
              <a:rPr lang="en-US" dirty="0" err="1" smtClean="0"/>
              <a:t>berkembang</a:t>
            </a:r>
            <a:r>
              <a:rPr lang="en-US" dirty="0" smtClean="0"/>
              <a:t> lama </a:t>
            </a:r>
            <a:r>
              <a:rPr lang="en-US" dirty="0" err="1" smtClean="0"/>
              <a:t>shg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diasumsikan</a:t>
            </a:r>
            <a:r>
              <a:rPr lang="en-US" dirty="0" smtClean="0"/>
              <a:t> </a:t>
            </a:r>
            <a:r>
              <a:rPr lang="en-US" dirty="0" err="1" smtClean="0"/>
              <a:t>sbg</a:t>
            </a:r>
            <a:r>
              <a:rPr lang="en-US" dirty="0" smtClean="0"/>
              <a:t> </a:t>
            </a:r>
            <a:r>
              <a:rPr lang="en-US" b="1" u="sng" dirty="0" err="1" smtClean="0"/>
              <a:t>ilmu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tertua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yg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bersandar</a:t>
            </a:r>
            <a:r>
              <a:rPr lang="en-US" b="1" u="sng" dirty="0" smtClean="0"/>
              <a:t> pd </a:t>
            </a:r>
            <a:r>
              <a:rPr lang="en-US" b="1" u="sng" dirty="0" err="1" smtClean="0"/>
              <a:t>ilmu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Filsafat</a:t>
            </a:r>
            <a:r>
              <a:rPr lang="en-US" b="1" u="sng" dirty="0" smtClean="0"/>
              <a:t> &amp; </a:t>
            </a:r>
            <a:r>
              <a:rPr lang="en-US" b="1" u="sng" dirty="0" err="1" smtClean="0"/>
              <a:t>Sejarah</a:t>
            </a:r>
            <a:endParaRPr lang="en-US" b="1" u="sng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141FFD-E3CD-4EB3-9AD1-7CF8CD93E91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 descr="http://2.bp.blogspot.com/-V-7u1JBfSEA/TdTktR51QGI/AAAAAAAAADE/2-wXh8RmG7A/s1600/confucius-cartoon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152400" y="457200"/>
            <a:ext cx="33813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</a:t>
            </a:r>
          </a:p>
        </p:txBody>
      </p:sp>
      <p:pic>
        <p:nvPicPr>
          <p:cNvPr id="6148" name="Picture 2" descr="http://1.bp.blogspot.com/_XmuJm3HgaRQ/TVKM_flPUxI/AAAAAAAAAUM/paj91zxOF3w/s1600/plato_1_lg.gif"/>
          <p:cNvPicPr>
            <a:picLocks noChangeAspect="1" noChangeArrowheads="1"/>
          </p:cNvPicPr>
          <p:nvPr/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 bwMode="auto">
          <a:xfrm>
            <a:off x="6096000" y="2971800"/>
            <a:ext cx="2860675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Beberapa contoh karya politik kuno:</a:t>
            </a:r>
          </a:p>
          <a:p>
            <a:pPr lvl="1" eaLnBrk="1" hangingPunct="1"/>
            <a:r>
              <a:rPr lang="en-US" smtClean="0"/>
              <a:t>Yunani dimulai sejak 450 SM: Herodotus, Plato, Aristoteles dlsb</a:t>
            </a:r>
          </a:p>
          <a:p>
            <a:pPr lvl="1" eaLnBrk="1" hangingPunct="1"/>
            <a:r>
              <a:rPr lang="en-US" smtClean="0"/>
              <a:t>India dimulai sejak 500 SM: Dhramasastra &amp; Arthasastra</a:t>
            </a:r>
          </a:p>
          <a:p>
            <a:pPr lvl="1" eaLnBrk="1" hangingPunct="1"/>
            <a:r>
              <a:rPr lang="en-US" smtClean="0"/>
              <a:t>China </a:t>
            </a:r>
            <a:r>
              <a:rPr lang="en-US" smtClean="0">
                <a:sym typeface="Wingdings" pitchFamily="2" charset="2"/>
              </a:rPr>
              <a:t> Confucius (350 SM), Mencius (350 SM), Shang Yang – Mazhab Legalitis (350 SM)</a:t>
            </a:r>
          </a:p>
          <a:p>
            <a:pPr lvl="1" eaLnBrk="1" hangingPunct="1"/>
            <a:r>
              <a:rPr lang="en-US" smtClean="0">
                <a:sym typeface="Wingdings" pitchFamily="2" charset="2"/>
              </a:rPr>
              <a:t>Indonesia  Negarakertagama &amp; Babad Tanah Jawi (Abad 13-15 M)</a:t>
            </a:r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7F6DA-0B50-46AB-937B-7E0B7AF26DF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01022012(00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304800"/>
            <a:ext cx="4419600" cy="58928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Kristian Widya Wicaksono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CE20B-63F8-4A4F-A999-1FC126EC7D6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 descr="01022012(00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304800"/>
            <a:ext cx="4400550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graphics8.nytimes.com/images/2007/04/22/travel/Europe_600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</a:t>
            </a:r>
          </a:p>
        </p:txBody>
      </p:sp>
      <p:sp>
        <p:nvSpPr>
          <p:cNvPr id="717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 Asia: karya ilmu politik berkurang krn kolonialisme</a:t>
            </a:r>
          </a:p>
          <a:p>
            <a:pPr eaLnBrk="1" hangingPunct="1"/>
            <a:r>
              <a:rPr lang="en-US" smtClean="0"/>
              <a:t>Di Eropa (Jerman, Austria &amp; Prancis): Berkembang pesat pd abad 18 &amp; 19 yg byk dipengaruhi olh ilmu hukum</a:t>
            </a:r>
          </a:p>
          <a:p>
            <a:pPr lvl="1" eaLnBrk="1" hangingPunct="1"/>
            <a:r>
              <a:rPr lang="en-US" smtClean="0"/>
              <a:t>Di Inggris : ilmu politik berkaitan erat dgn filsafat khususnya filosofi moral &amp; bahasannya lekat dgn sejarah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E85684-8680-44BD-8B7F-A5C08E84A43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3581400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Berdirinya dua asosiasi keilmuan </a:t>
            </a:r>
            <a:r>
              <a:rPr lang="en-US" sz="2400" smtClean="0">
                <a:sym typeface="Wingdings" pitchFamily="2" charset="2"/>
              </a:rPr>
              <a:t> kajian ilmu politik dibuat secara mandiri</a:t>
            </a:r>
            <a:r>
              <a:rPr lang="en-US" sz="2400" smtClean="0"/>
              <a:t>:</a:t>
            </a:r>
          </a:p>
          <a:p>
            <a:pPr lvl="1" eaLnBrk="1" hangingPunct="1"/>
            <a:r>
              <a:rPr lang="en-US" sz="2000" smtClean="0"/>
              <a:t>Ecole Libredes Sciences Politiques di Paris, Prancis (1870)</a:t>
            </a:r>
          </a:p>
          <a:p>
            <a:pPr lvl="1" eaLnBrk="1" hangingPunct="1"/>
            <a:r>
              <a:rPr lang="en-US" sz="2000" smtClean="0"/>
              <a:t>London School of Econimics and Political Science di London, Inggris (1895)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59231F-AD5E-4E05-A72B-38A2E20BD91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  <p:pic>
        <p:nvPicPr>
          <p:cNvPr id="8198" name="Picture 7" descr="politikal asosiatio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057400"/>
            <a:ext cx="38957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</a:t>
            </a:r>
          </a:p>
        </p:txBody>
      </p:sp>
      <p:pic>
        <p:nvPicPr>
          <p:cNvPr id="9219" name="Picture 2" descr="http://nonrhotic.files.wordpress.com/2008/09/picture-6.pn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1524000"/>
            <a:ext cx="9144000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 Amerika: awalnya dipengaruhi olh aspek yuridis kemudian berkembang dgn pengaruh  sosiologi &amp; psikologi</a:t>
            </a:r>
          </a:p>
          <a:p>
            <a:pPr lvl="1" eaLnBrk="1" hangingPunct="1"/>
            <a:r>
              <a:rPr lang="en-US" smtClean="0"/>
              <a:t>1858: Francis Lieber diangkat menjadi Professor ilmu politik pertama pd Columbia college</a:t>
            </a:r>
          </a:p>
          <a:p>
            <a:pPr lvl="1" eaLnBrk="1" hangingPunct="1"/>
            <a:r>
              <a:rPr lang="en-US" smtClean="0"/>
              <a:t>1904: didirikan American Political Science Assosiation (APSA)</a:t>
            </a:r>
          </a:p>
          <a:p>
            <a:pPr eaLnBrk="1" hangingPunct="1"/>
            <a:r>
              <a:rPr lang="en-US" smtClean="0"/>
              <a:t>1949: Berdirinya International Political Science Assosiation (IPSA)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46C9C-F8E0-4834-B837-D291E8836DA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Kristian Widya Wicaksono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1204</Words>
  <Application>Microsoft Office PowerPoint</Application>
  <PresentationFormat>On-screen Show (4:3)</PresentationFormat>
  <Paragraphs>195</Paragraphs>
  <Slides>31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Tahapan Pembahasan</vt:lpstr>
      <vt:lpstr>lanjutan</vt:lpstr>
      <vt:lpstr>Perkembangan Ilmu Politik</vt:lpstr>
      <vt:lpstr>lanjutan</vt:lpstr>
      <vt:lpstr>Slide 6</vt:lpstr>
      <vt:lpstr>lanjutan</vt:lpstr>
      <vt:lpstr>lanjutan</vt:lpstr>
      <vt:lpstr>lanjutan</vt:lpstr>
      <vt:lpstr>Memahami Politik</vt:lpstr>
      <vt:lpstr>lanjutan</vt:lpstr>
      <vt:lpstr>lanjutan</vt:lpstr>
      <vt:lpstr>lanjutan</vt:lpstr>
      <vt:lpstr>lanjutan</vt:lpstr>
      <vt:lpstr>What is Politics?</vt:lpstr>
      <vt:lpstr>Konsep-Konsep Pokok Dalam Politik</vt:lpstr>
      <vt:lpstr>Negara - State</vt:lpstr>
      <vt:lpstr>Kekuasaan - Power</vt:lpstr>
      <vt:lpstr>Pengambilan Keputusan – Decesion Making</vt:lpstr>
      <vt:lpstr>Kebijakan - Policy</vt:lpstr>
      <vt:lpstr>Distribusi &amp; Alokasi</vt:lpstr>
      <vt:lpstr>Cabang-Cabang Ilmu Politik</vt:lpstr>
      <vt:lpstr>Hubungan Ilmu Politik Dengan Ilmu Lainnya</vt:lpstr>
      <vt:lpstr>lanjutan</vt:lpstr>
      <vt:lpstr>lanjutan</vt:lpstr>
      <vt:lpstr>lanjutan</vt:lpstr>
      <vt:lpstr>lanjutan</vt:lpstr>
      <vt:lpstr>lanjutan</vt:lpstr>
      <vt:lpstr>lanjutan</vt:lpstr>
      <vt:lpstr>lanjutan</vt:lpstr>
      <vt:lpstr>Slide 31</vt:lpstr>
    </vt:vector>
  </TitlesOfParts>
  <Company>TeAm DiGiT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DiGiT</dc:creator>
  <cp:lastModifiedBy>Acer</cp:lastModifiedBy>
  <cp:revision>52</cp:revision>
  <dcterms:created xsi:type="dcterms:W3CDTF">2011-09-04T22:38:06Z</dcterms:created>
  <dcterms:modified xsi:type="dcterms:W3CDTF">2012-06-06T11:14:54Z</dcterms:modified>
</cp:coreProperties>
</file>