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01" r:id="rId2"/>
    <p:sldId id="313" r:id="rId3"/>
    <p:sldId id="269" r:id="rId4"/>
    <p:sldId id="306" r:id="rId5"/>
    <p:sldId id="314" r:id="rId6"/>
    <p:sldId id="318" r:id="rId7"/>
    <p:sldId id="317" r:id="rId8"/>
    <p:sldId id="315" r:id="rId9"/>
    <p:sldId id="319" r:id="rId10"/>
    <p:sldId id="312" r:id="rId11"/>
    <p:sldId id="320" r:id="rId12"/>
    <p:sldId id="308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3399"/>
    <a:srgbClr val="339966"/>
    <a:srgbClr val="FEFE02"/>
    <a:srgbClr val="FF6600"/>
    <a:srgbClr val="FBFB29"/>
    <a:srgbClr val="FFFF25"/>
    <a:srgbClr val="ECFD13"/>
    <a:srgbClr val="D6E32D"/>
    <a:srgbClr val="CBC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>
        <p:scale>
          <a:sx n="77" d="100"/>
          <a:sy n="77" d="100"/>
        </p:scale>
        <p:origin x="-93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815D2-B851-4870-BA50-E18A31E3F93C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2094F-E085-4151-9C6C-D79E83EAF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65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2094F-E085-4151-9C6C-D79E83EAF9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33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0" y="5925494"/>
            <a:ext cx="9144000" cy="11112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 rot="16200000">
            <a:off x="8071336" y="4855335"/>
            <a:ext cx="1906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Photo: David Brazier/IWMI</a:t>
            </a:r>
          </a:p>
        </p:txBody>
      </p:sp>
      <p:sp>
        <p:nvSpPr>
          <p:cNvPr id="27" name="TextBox 26"/>
          <p:cNvSpPr txBox="1"/>
          <p:nvPr userDrawn="1"/>
        </p:nvSpPr>
        <p:spPr>
          <a:xfrm rot="16200000">
            <a:off x="7993043" y="4764797"/>
            <a:ext cx="2063225" cy="215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 :Tom van Cakenberghe/IWMI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0"/>
            <a:ext cx="9144000" cy="5921888"/>
          </a:xfrm>
          <a:prstGeom prst="rect">
            <a:avLst/>
          </a:prstGeom>
          <a:solidFill>
            <a:srgbClr val="006C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024"/>
            <a:ext cx="9144000" cy="5044441"/>
          </a:xfrm>
          <a:prstGeom prst="rect">
            <a:avLst/>
          </a:prstGeom>
        </p:spPr>
      </p:pic>
      <p:sp>
        <p:nvSpPr>
          <p:cNvPr id="24" name="TextBox 23"/>
          <p:cNvSpPr txBox="1"/>
          <p:nvPr userDrawn="1"/>
        </p:nvSpPr>
        <p:spPr>
          <a:xfrm rot="16200000">
            <a:off x="8082958" y="4855335"/>
            <a:ext cx="1906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Photo: Tom van Cakenberghe/IWMI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0" y="6033594"/>
            <a:ext cx="9144000" cy="707561"/>
            <a:chOff x="0" y="6033594"/>
            <a:chExt cx="9144000" cy="707561"/>
          </a:xfrm>
        </p:grpSpPr>
        <p:pic>
          <p:nvPicPr>
            <p:cNvPr id="20" name="Picture 19" descr="IMWI_logo_medium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000" y="6033594"/>
              <a:ext cx="990600" cy="697406"/>
            </a:xfrm>
            <a:prstGeom prst="rect">
              <a:avLst/>
            </a:prstGeom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0" y="6412468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cs typeface="Arial"/>
                </a:rPr>
                <a:t>www.iwmi.org</a:t>
              </a:r>
              <a:endParaRPr lang="en-GB" sz="1400" b="1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6082268"/>
              <a:ext cx="9132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kern="1200" dirty="0" smtClean="0">
                  <a:solidFill>
                    <a:srgbClr val="0070C0"/>
                  </a:solidFill>
                  <a:latin typeface="Arial"/>
                  <a:cs typeface="Arial"/>
                </a:rPr>
                <a:t>Water for a food-secure world</a:t>
              </a:r>
              <a:endParaRPr lang="en-GB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  <p:pic>
          <p:nvPicPr>
            <p:cNvPr id="34" name="Picture 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063" y="6083780"/>
              <a:ext cx="2135187" cy="65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2" descr="C:\Users\Mmascarenhas\AppData\Local\Microsoft\Windows\Temporary Internet Files\Content.Outlook\IXSVHC43\IWMI_SWP_2012_Logo_TEXT only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8611" y="6043885"/>
              <a:ext cx="537641" cy="682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184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5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23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0225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555" y="5911332"/>
            <a:ext cx="9145555" cy="838701"/>
            <a:chOff x="-1555" y="5902454"/>
            <a:chExt cx="9145555" cy="838701"/>
          </a:xfrm>
        </p:grpSpPr>
        <p:pic>
          <p:nvPicPr>
            <p:cNvPr id="8" name="Picture 7" descr="IMWI_logo_mediu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000" y="6033594"/>
              <a:ext cx="990600" cy="697406"/>
            </a:xfrm>
            <a:prstGeom prst="rect">
              <a:avLst/>
            </a:prstGeom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0" y="6412468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cs typeface="Arial"/>
                </a:rPr>
                <a:t>www.iwmi.org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0" y="6082268"/>
              <a:ext cx="914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  <a:latin typeface="Arial"/>
                  <a:cs typeface="Arial"/>
                </a:rPr>
                <a:t>Water for a food-secure world</a:t>
              </a:r>
              <a:endParaRPr lang="en-GB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063" y="6083780"/>
              <a:ext cx="2135187" cy="65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Straight Connector 11"/>
            <p:cNvCxnSpPr/>
            <p:nvPr/>
          </p:nvCxnSpPr>
          <p:spPr>
            <a:xfrm flipV="1">
              <a:off x="-1555" y="5902454"/>
              <a:ext cx="9144000" cy="11112"/>
            </a:xfrm>
            <a:prstGeom prst="line">
              <a:avLst/>
            </a:prstGeom>
            <a:ln w="31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770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2542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38054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042472"/>
            <a:ext cx="9144000" cy="707561"/>
            <a:chOff x="0" y="6033594"/>
            <a:chExt cx="9144000" cy="707561"/>
          </a:xfrm>
        </p:grpSpPr>
        <p:pic>
          <p:nvPicPr>
            <p:cNvPr id="16" name="Picture 15" descr="IMWI_logo_mediu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000" y="6033594"/>
              <a:ext cx="990600" cy="697406"/>
            </a:xfrm>
            <a:prstGeom prst="rect">
              <a:avLst/>
            </a:prstGeom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0" y="6412468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cs typeface="Arial"/>
                </a:rPr>
                <a:t>www.iwmi.org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0" y="6082268"/>
              <a:ext cx="914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  <a:latin typeface="Arial"/>
                  <a:cs typeface="Arial"/>
                </a:rPr>
                <a:t>Water for a food-secure world</a:t>
              </a:r>
              <a:endParaRPr lang="en-GB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063" y="6083780"/>
              <a:ext cx="2135187" cy="65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20" name="Straight Connector 19"/>
          <p:cNvCxnSpPr/>
          <p:nvPr userDrawn="1"/>
        </p:nvCxnSpPr>
        <p:spPr>
          <a:xfrm flipV="1">
            <a:off x="4566429" y="1515122"/>
            <a:ext cx="0" cy="4559780"/>
          </a:xfrm>
          <a:prstGeom prst="line">
            <a:avLst/>
          </a:prstGeom>
          <a:ln w="3175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87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0" y="5925494"/>
            <a:ext cx="9144000" cy="11112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 userDrawn="1"/>
        </p:nvGrpSpPr>
        <p:grpSpPr>
          <a:xfrm>
            <a:off x="0" y="6033594"/>
            <a:ext cx="9144000" cy="707561"/>
            <a:chOff x="0" y="6033594"/>
            <a:chExt cx="9144000" cy="707561"/>
          </a:xfrm>
        </p:grpSpPr>
        <p:pic>
          <p:nvPicPr>
            <p:cNvPr id="20" name="Picture 19" descr="IMWI_logo_mediu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000" y="6033594"/>
              <a:ext cx="990600" cy="697406"/>
            </a:xfrm>
            <a:prstGeom prst="rect">
              <a:avLst/>
            </a:prstGeom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0" y="6412468"/>
              <a:ext cx="914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cs typeface="Arial"/>
                </a:rPr>
                <a:t>www.iwmi.org</a:t>
              </a:r>
              <a:endParaRPr lang="en-GB" sz="1400" b="1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6082268"/>
              <a:ext cx="9132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kern="1200" dirty="0" smtClean="0">
                  <a:solidFill>
                    <a:srgbClr val="0070C0"/>
                  </a:solidFill>
                  <a:latin typeface="Arial"/>
                  <a:cs typeface="Arial"/>
                </a:rPr>
                <a:t>Water for a food-secure world</a:t>
              </a:r>
              <a:endParaRPr lang="en-GB" dirty="0">
                <a:solidFill>
                  <a:srgbClr val="0070C0"/>
                </a:solidFill>
                <a:latin typeface="Arial"/>
                <a:cs typeface="Arial"/>
              </a:endParaRPr>
            </a:p>
          </p:txBody>
        </p:sp>
        <p:pic>
          <p:nvPicPr>
            <p:cNvPr id="23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063" y="6083780"/>
              <a:ext cx="2135187" cy="657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2" descr="C:\Users\Mmascarenhas\AppData\Local\Microsoft\Windows\Temporary Internet Files\Content.Outlook\IXSVHC43\IWMI_SWP_2012_Logo_TEXT only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8611" y="6043885"/>
              <a:ext cx="537641" cy="682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49068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 rot="16200000">
            <a:off x="8071336" y="4855335"/>
            <a:ext cx="1906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Photo: David Brazier/IWMI</a:t>
            </a:r>
          </a:p>
        </p:txBody>
      </p:sp>
      <p:sp>
        <p:nvSpPr>
          <p:cNvPr id="27" name="TextBox 26"/>
          <p:cNvSpPr txBox="1"/>
          <p:nvPr userDrawn="1"/>
        </p:nvSpPr>
        <p:spPr>
          <a:xfrm rot="16200000">
            <a:off x="7993043" y="4764797"/>
            <a:ext cx="2063225" cy="215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 :Tom van Cakenberghe/IWMI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8108688" y="5857042"/>
            <a:ext cx="1906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 : David Brazier/IWMI</a:t>
            </a:r>
          </a:p>
        </p:txBody>
      </p:sp>
      <p:sp>
        <p:nvSpPr>
          <p:cNvPr id="17" name="TextBox 16"/>
          <p:cNvSpPr txBox="1"/>
          <p:nvPr userDrawn="1"/>
        </p:nvSpPr>
        <p:spPr>
          <a:xfrm rot="16200000">
            <a:off x="8080695" y="5816041"/>
            <a:ext cx="1906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white"/>
                </a:solidFill>
              </a:rPr>
              <a:t>Photo: David Brazier/IWMI</a:t>
            </a:r>
          </a:p>
        </p:txBody>
      </p:sp>
    </p:spTree>
    <p:extLst>
      <p:ext uri="{BB962C8B-B14F-4D97-AF65-F5344CB8AC3E}">
        <p14:creationId xmlns:p14="http://schemas.microsoft.com/office/powerpoint/2010/main" val="4077150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8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15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46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1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F0E49-02E5-4F28-BC94-FF97E4B3D4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2/18/2013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B022-964F-4A81-966A-0E552EF1F1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4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306" y="2373086"/>
            <a:ext cx="8103094" cy="1949172"/>
          </a:xfrm>
          <a:prstGeom prst="flowChartDocumen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Nishadi</a:t>
            </a:r>
            <a:r>
              <a:rPr lang="en-US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Eriyagama</a:t>
            </a:r>
            <a:endParaRPr lang="en-US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February 2013</a:t>
            </a:r>
          </a:p>
          <a:p>
            <a:r>
              <a:rPr lang="en-US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Sub Regional Conference on Climate Change</a:t>
            </a:r>
            <a:endParaRPr lang="en-US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Colombo, Sri Lanka</a:t>
            </a:r>
            <a:endParaRPr lang="en-US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36" y="576790"/>
            <a:ext cx="8810664" cy="1796296"/>
          </a:xfrm>
          <a:prstGeom prst="flowChartDocumen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Challenges in the Water Sector in South Asia </a:t>
            </a:r>
            <a:endParaRPr lang="en-US" sz="4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1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Common Challenges - 2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1793935" y="898585"/>
            <a:ext cx="5400192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2060"/>
                </a:solidFill>
              </a:rPr>
              <a:t>Climate Change Vulnerability Maps</a:t>
            </a:r>
            <a:endParaRPr lang="en-US" sz="2800" dirty="0">
              <a:solidFill>
                <a:srgbClr val="002060"/>
              </a:solidFill>
            </a:endParaRPr>
          </a:p>
        </p:txBody>
      </p: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2133600" y="2819400"/>
            <a:ext cx="3124200" cy="1828800"/>
            <a:chOff x="2133600" y="2819400"/>
            <a:chExt cx="3124200" cy="1828800"/>
          </a:xfrm>
        </p:grpSpPr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4267200" y="2819400"/>
              <a:ext cx="9906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 flipV="1">
              <a:off x="2133600" y="3657600"/>
              <a:ext cx="3124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 flipV="1">
              <a:off x="4267200" y="3886200"/>
              <a:ext cx="9906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5334000" y="1447800"/>
            <a:ext cx="4038600" cy="4470400"/>
            <a:chOff x="5334000" y="1447800"/>
            <a:chExt cx="4038600" cy="4470975"/>
          </a:xfrm>
        </p:grpSpPr>
        <p:pic>
          <p:nvPicPr>
            <p:cNvPr id="10" name="Picture 10" descr="C:\Users\Neriyagama\Desktop\presentation\Vulmulti_sep09_pres_cut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34000" y="1447800"/>
              <a:ext cx="3365500" cy="396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20"/>
            <p:cNvSpPr txBox="1">
              <a:spLocks noChangeArrowheads="1"/>
            </p:cNvSpPr>
            <p:nvPr/>
          </p:nvSpPr>
          <p:spPr bwMode="auto">
            <a:xfrm>
              <a:off x="5867400" y="5334000"/>
              <a:ext cx="2743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66"/>
                  </a:solidFill>
                </a:rPr>
                <a:t>Climate Change Vulnerability Index</a:t>
              </a:r>
            </a:p>
          </p:txBody>
        </p:sp>
        <p:sp>
          <p:nvSpPr>
            <p:cNvPr id="12" name="Text Box 26"/>
            <p:cNvSpPr txBox="1">
              <a:spLocks noChangeArrowheads="1"/>
            </p:cNvSpPr>
            <p:nvPr/>
          </p:nvSpPr>
          <p:spPr bwMode="auto">
            <a:xfrm>
              <a:off x="7391400" y="3124200"/>
              <a:ext cx="1752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66"/>
                  </a:solidFill>
                </a:rPr>
                <a:t>Anuradhapura</a:t>
              </a:r>
            </a:p>
          </p:txBody>
        </p: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 flipH="1">
              <a:off x="6324600" y="327660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31"/>
            <p:cNvSpPr txBox="1">
              <a:spLocks noChangeArrowheads="1"/>
            </p:cNvSpPr>
            <p:nvPr/>
          </p:nvSpPr>
          <p:spPr bwMode="auto">
            <a:xfrm>
              <a:off x="7620000" y="3962400"/>
              <a:ext cx="1752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66"/>
                  </a:solidFill>
                </a:rPr>
                <a:t>Nuwara-Eliya</a:t>
              </a:r>
            </a:p>
          </p:txBody>
        </p:sp>
        <p:sp>
          <p:nvSpPr>
            <p:cNvPr id="15" name="Text Box 32"/>
            <p:cNvSpPr txBox="1">
              <a:spLocks noChangeArrowheads="1"/>
            </p:cNvSpPr>
            <p:nvPr/>
          </p:nvSpPr>
          <p:spPr bwMode="auto">
            <a:xfrm>
              <a:off x="7620000" y="4572000"/>
              <a:ext cx="1752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66"/>
                  </a:solidFill>
                </a:rPr>
                <a:t>Ratnapura</a:t>
              </a:r>
            </a:p>
          </p:txBody>
        </p:sp>
        <p:sp>
          <p:nvSpPr>
            <p:cNvPr id="16" name="Line 34"/>
            <p:cNvSpPr>
              <a:spLocks noChangeShapeType="1"/>
            </p:cNvSpPr>
            <p:nvPr/>
          </p:nvSpPr>
          <p:spPr bwMode="auto">
            <a:xfrm flipH="1">
              <a:off x="6629400" y="4191000"/>
              <a:ext cx="1066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35"/>
            <p:cNvSpPr>
              <a:spLocks noChangeShapeType="1"/>
            </p:cNvSpPr>
            <p:nvPr/>
          </p:nvSpPr>
          <p:spPr bwMode="auto">
            <a:xfrm flipH="1">
              <a:off x="6553200" y="472440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35"/>
          <p:cNvGrpSpPr>
            <a:grpSpLocks/>
          </p:cNvGrpSpPr>
          <p:nvPr/>
        </p:nvGrpSpPr>
        <p:grpSpPr bwMode="auto">
          <a:xfrm>
            <a:off x="228600" y="2286000"/>
            <a:ext cx="1905000" cy="2471738"/>
            <a:chOff x="228600" y="2286000"/>
            <a:chExt cx="1905000" cy="2472154"/>
          </a:xfrm>
        </p:grpSpPr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228600" y="4419600"/>
              <a:ext cx="1905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66"/>
                  </a:solidFill>
                </a:rPr>
                <a:t>Sensitivity Index</a:t>
              </a:r>
            </a:p>
          </p:txBody>
        </p:sp>
        <p:pic>
          <p:nvPicPr>
            <p:cNvPr id="20" name="Picture 6" descr="C:\Users\Neriyagama\Desktop\presentation\SensIndex_sept09_pres_cu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2286000"/>
              <a:ext cx="1737360" cy="2105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Group 34"/>
          <p:cNvGrpSpPr>
            <a:grpSpLocks/>
          </p:cNvGrpSpPr>
          <p:nvPr/>
        </p:nvGrpSpPr>
        <p:grpSpPr bwMode="auto">
          <a:xfrm>
            <a:off x="838200" y="1371600"/>
            <a:ext cx="3413125" cy="2068513"/>
            <a:chOff x="838200" y="1371600"/>
            <a:chExt cx="3413760" cy="2068559"/>
          </a:xfrm>
        </p:grpSpPr>
        <p:sp>
          <p:nvSpPr>
            <p:cNvPr id="22" name="Text Box 9"/>
            <p:cNvSpPr txBox="1">
              <a:spLocks noChangeArrowheads="1"/>
            </p:cNvSpPr>
            <p:nvPr/>
          </p:nvSpPr>
          <p:spPr bwMode="auto">
            <a:xfrm>
              <a:off x="838200" y="1447800"/>
              <a:ext cx="19050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solidFill>
                    <a:srgbClr val="000066"/>
                  </a:solidFill>
                </a:rPr>
                <a:t>Exposure Index</a:t>
              </a:r>
            </a:p>
            <a:p>
              <a:pPr>
                <a:spcBef>
                  <a:spcPct val="50000"/>
                </a:spcBef>
              </a:pPr>
              <a:endParaRPr lang="en-US" sz="1600" b="1" dirty="0">
                <a:solidFill>
                  <a:srgbClr val="000066"/>
                </a:solidFill>
              </a:endParaRPr>
            </a:p>
          </p:txBody>
        </p:sp>
        <p:pic>
          <p:nvPicPr>
            <p:cNvPr id="23" name="Picture 8" descr="C:\Users\Neriyagama\Desktop\presentation\ExpIndfreq_pres_cut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4600" y="1371600"/>
              <a:ext cx="1737360" cy="2068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Group 36"/>
          <p:cNvGrpSpPr>
            <a:grpSpLocks/>
          </p:cNvGrpSpPr>
          <p:nvPr/>
        </p:nvGrpSpPr>
        <p:grpSpPr bwMode="auto">
          <a:xfrm>
            <a:off x="2362200" y="4038600"/>
            <a:ext cx="3276600" cy="2105025"/>
            <a:chOff x="2362200" y="4038600"/>
            <a:chExt cx="3276600" cy="2105217"/>
          </a:xfrm>
        </p:grpSpPr>
        <p:pic>
          <p:nvPicPr>
            <p:cNvPr id="25" name="Picture 9" descr="C:\Users\Neriyagama\Desktop\presentation\adaptive_cap_sep09_pres_cut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62200" y="4038600"/>
              <a:ext cx="1828800" cy="2105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3657600" y="5410200"/>
              <a:ext cx="1981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66"/>
                  </a:solidFill>
                </a:rPr>
                <a:t>Adaptive Capacity Index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380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Common Challenges - 3   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Picture 2" descr="C:\E Drive\Projects\Drought\Global Mapping\Figures\JPEG\Figur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19200"/>
            <a:ext cx="548640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1752600" y="4114800"/>
            <a:ext cx="2590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/>
              <a:t>Infrastructure Vulnerability Index</a:t>
            </a:r>
          </a:p>
          <a:p>
            <a:pPr eaLnBrk="1" hangingPunct="1"/>
            <a:r>
              <a:rPr lang="en-US" sz="1800" b="1"/>
              <a:t>(0-100) </a:t>
            </a:r>
          </a:p>
        </p:txBody>
      </p:sp>
      <p:grpSp>
        <p:nvGrpSpPr>
          <p:cNvPr id="25" name="Group 96"/>
          <p:cNvGrpSpPr>
            <a:grpSpLocks/>
          </p:cNvGrpSpPr>
          <p:nvPr/>
        </p:nvGrpSpPr>
        <p:grpSpPr bwMode="auto">
          <a:xfrm>
            <a:off x="4495800" y="4114800"/>
            <a:ext cx="3657600" cy="1255713"/>
            <a:chOff x="6096000" y="1066800"/>
            <a:chExt cx="3657600" cy="1256743"/>
          </a:xfrm>
        </p:grpSpPr>
        <p:sp>
          <p:nvSpPr>
            <p:cNvPr id="26" name="TextBox 14"/>
            <p:cNvSpPr txBox="1">
              <a:spLocks noChangeArrowheads="1"/>
            </p:cNvSpPr>
            <p:nvPr/>
          </p:nvSpPr>
          <p:spPr bwMode="auto">
            <a:xfrm>
              <a:off x="6858000" y="1066800"/>
              <a:ext cx="2514600" cy="369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rgbClr val="000066"/>
                  </a:solidFill>
                </a:rPr>
                <a:t>rural accessibility</a:t>
              </a:r>
            </a:p>
          </p:txBody>
        </p:sp>
        <p:sp>
          <p:nvSpPr>
            <p:cNvPr id="27" name="TextBox 15"/>
            <p:cNvSpPr txBox="1">
              <a:spLocks noChangeArrowheads="1"/>
            </p:cNvSpPr>
            <p:nvPr/>
          </p:nvSpPr>
          <p:spPr bwMode="auto">
            <a:xfrm>
              <a:off x="6934200" y="1676794"/>
              <a:ext cx="2819400" cy="646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rgbClr val="000066"/>
                  </a:solidFill>
                </a:rPr>
                <a:t>improved drinking water availability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10800000">
              <a:off x="6096000" y="1295588"/>
              <a:ext cx="715963" cy="1589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7" idx="1"/>
            </p:cNvCxnSpPr>
            <p:nvPr/>
          </p:nvCxnSpPr>
          <p:spPr>
            <a:xfrm rot="10800000">
              <a:off x="6096000" y="1371850"/>
              <a:ext cx="838200" cy="627577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10"/>
          <p:cNvSpPr txBox="1">
            <a:spLocks noChangeArrowheads="1"/>
          </p:cNvSpPr>
          <p:nvPr/>
        </p:nvSpPr>
        <p:spPr bwMode="auto">
          <a:xfrm>
            <a:off x="2438400" y="5410200"/>
            <a:ext cx="4800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C00000"/>
                </a:solidFill>
              </a:rPr>
              <a:t>Measure of Anti-drought coping capacity 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5334000" y="1252478"/>
            <a:ext cx="3573462" cy="2308324"/>
            <a:chOff x="5380037" y="1896650"/>
            <a:chExt cx="3573462" cy="2308324"/>
          </a:xfrm>
        </p:grpSpPr>
        <p:sp>
          <p:nvSpPr>
            <p:cNvPr id="38" name="Oval 37"/>
            <p:cNvSpPr/>
            <p:nvPr/>
          </p:nvSpPr>
          <p:spPr>
            <a:xfrm>
              <a:off x="5380037" y="2438400"/>
              <a:ext cx="609600" cy="721959"/>
            </a:xfrm>
            <a:prstGeom prst="ellipse">
              <a:avLst/>
            </a:prstGeom>
            <a:noFill/>
            <a:ln w="412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10"/>
            <p:cNvSpPr txBox="1">
              <a:spLocks noChangeArrowheads="1"/>
            </p:cNvSpPr>
            <p:nvPr/>
          </p:nvSpPr>
          <p:spPr bwMode="auto">
            <a:xfrm>
              <a:off x="7353299" y="1896650"/>
              <a:ext cx="1600200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sz="1800" b="1" dirty="0" smtClean="0">
                <a:solidFill>
                  <a:srgbClr val="C00000"/>
                </a:solidFill>
              </a:endParaRPr>
            </a:p>
            <a:p>
              <a:pPr eaLnBrk="1" hangingPunct="1"/>
              <a:r>
                <a:rPr lang="en-US" sz="1800" b="1" dirty="0" smtClean="0">
                  <a:solidFill>
                    <a:srgbClr val="C00000"/>
                  </a:solidFill>
                </a:rPr>
                <a:t>Afghanistan, Nepal and Bangladesh score lower than the rest in South Asia  </a:t>
              </a:r>
              <a:endParaRPr lang="en-US" sz="1800" b="1" dirty="0">
                <a:solidFill>
                  <a:srgbClr val="C00000"/>
                </a:solidFill>
              </a:endParaRPr>
            </a:p>
          </p:txBody>
        </p:sp>
        <p:sp>
          <p:nvSpPr>
            <p:cNvPr id="41" name="Line 161"/>
            <p:cNvSpPr>
              <a:spLocks noChangeShapeType="1"/>
            </p:cNvSpPr>
            <p:nvPr/>
          </p:nvSpPr>
          <p:spPr bwMode="auto">
            <a:xfrm flipH="1">
              <a:off x="6172200" y="2852957"/>
              <a:ext cx="1181099" cy="0"/>
            </a:xfrm>
            <a:prstGeom prst="line">
              <a:avLst/>
            </a:prstGeom>
            <a:noFill/>
            <a:ln w="3492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410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016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Adaptation and the Way Forward 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308212" y="1069075"/>
            <a:ext cx="8534400" cy="56344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2060"/>
                </a:solidFill>
              </a:rPr>
              <a:t>Look for “no regrets” interventions catering to current development needs too. </a:t>
            </a:r>
            <a:r>
              <a:rPr lang="en-US" sz="2000" dirty="0" err="1" smtClean="0">
                <a:solidFill>
                  <a:srgbClr val="002060"/>
                </a:solidFill>
              </a:rPr>
              <a:t>Eg</a:t>
            </a:r>
            <a:r>
              <a:rPr lang="en-US" sz="2000" dirty="0" smtClean="0">
                <a:solidFill>
                  <a:srgbClr val="002060"/>
                </a:solidFill>
              </a:rPr>
              <a:t>: restoration of Sri Lanka’s ancient tank storage system.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2060"/>
                </a:solidFill>
              </a:rPr>
              <a:t>Promoting Increased rain water harvesting.  </a:t>
            </a:r>
            <a:endParaRPr lang="en-US" sz="2000" dirty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2060"/>
                </a:solidFill>
              </a:rPr>
              <a:t>Safe reuse of wastewater</a:t>
            </a:r>
            <a:endParaRPr lang="en-US" sz="2000" dirty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2060"/>
                </a:solidFill>
              </a:rPr>
              <a:t>Promote Coordination and data sharing among water sector agencies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2060"/>
                </a:solidFill>
              </a:rPr>
              <a:t>Increased data generation through the use of remote sensing technology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2060"/>
                </a:solidFill>
              </a:rPr>
              <a:t>Regional climate </a:t>
            </a:r>
            <a:r>
              <a:rPr lang="en-US" sz="2000" dirty="0" err="1" smtClean="0">
                <a:solidFill>
                  <a:srgbClr val="002060"/>
                </a:solidFill>
              </a:rPr>
              <a:t>modelling</a:t>
            </a:r>
            <a:r>
              <a:rPr lang="en-US" sz="2000" dirty="0" smtClean="0">
                <a:solidFill>
                  <a:srgbClr val="002060"/>
                </a:solidFill>
              </a:rPr>
              <a:t> to better understand the climate in the region 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 smtClean="0">
                <a:solidFill>
                  <a:srgbClr val="002060"/>
                </a:solidFill>
              </a:rPr>
              <a:t>Build adaptive capacity through infrastructure development and income diversification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1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Thank You 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99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Outline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717176" y="1524000"/>
            <a:ext cx="7772400" cy="3972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2060"/>
                </a:solidFill>
              </a:rPr>
              <a:t>Observed Changes in the Region related to water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2060"/>
                </a:solidFill>
              </a:rPr>
              <a:t>Projected Changes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2060"/>
                </a:solidFill>
              </a:rPr>
              <a:t>Common Challenges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800" dirty="0" smtClean="0">
              <a:solidFill>
                <a:srgbClr val="002060"/>
              </a:solidFill>
            </a:endParaRP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>
                <a:solidFill>
                  <a:srgbClr val="002060"/>
                </a:solidFill>
              </a:rPr>
              <a:t>Adaptation and the way forward </a:t>
            </a:r>
          </a:p>
          <a:p>
            <a:pPr marL="571500" indent="-571500" algn="just">
              <a:buClr>
                <a:srgbClr val="000066"/>
              </a:buClr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1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055" y="16976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Observed Changes - 1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98702" y="1162948"/>
            <a:ext cx="4642513" cy="3168437"/>
            <a:chOff x="4048125" y="1295401"/>
            <a:chExt cx="4642513" cy="3168437"/>
          </a:xfrm>
        </p:grpSpPr>
        <p:sp>
          <p:nvSpPr>
            <p:cNvPr id="7" name="Text Box 112"/>
            <p:cNvSpPr txBox="1">
              <a:spLocks noChangeArrowheads="1"/>
            </p:cNvSpPr>
            <p:nvPr/>
          </p:nvSpPr>
          <p:spPr bwMode="auto">
            <a:xfrm>
              <a:off x="7166638" y="1740015"/>
              <a:ext cx="1524000" cy="2723823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Rapid melting of Snow, Ice and Glaciers</a:t>
              </a:r>
            </a:p>
            <a:p>
              <a:pPr algn="ctr">
                <a:spcBef>
                  <a:spcPct val="50000"/>
                </a:spcBef>
              </a:pPr>
              <a:r>
                <a:rPr lang="en-US" b="1" dirty="0" smtClean="0">
                  <a:solidFill>
                    <a:srgbClr val="002060"/>
                  </a:solidFill>
                </a:rPr>
                <a:t>(increase in lake water levels, increased runoff volumes)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sp>
          <p:nvSpPr>
            <p:cNvPr id="8" name="Line 105"/>
            <p:cNvSpPr>
              <a:spLocks noChangeShapeType="1"/>
            </p:cNvSpPr>
            <p:nvPr/>
          </p:nvSpPr>
          <p:spPr bwMode="auto">
            <a:xfrm>
              <a:off x="4048125" y="1295401"/>
              <a:ext cx="3901867" cy="36105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2502" y="1153413"/>
            <a:ext cx="3886198" cy="1783442"/>
            <a:chOff x="161925" y="1285866"/>
            <a:chExt cx="3886198" cy="1783442"/>
          </a:xfrm>
        </p:grpSpPr>
        <p:sp>
          <p:nvSpPr>
            <p:cNvPr id="13" name="Line 161"/>
            <p:cNvSpPr>
              <a:spLocks noChangeShapeType="1"/>
            </p:cNvSpPr>
            <p:nvPr/>
          </p:nvSpPr>
          <p:spPr bwMode="auto">
            <a:xfrm flipH="1">
              <a:off x="916222" y="1285866"/>
              <a:ext cx="3131901" cy="370587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110"/>
            <p:cNvSpPr txBox="1">
              <a:spLocks noChangeArrowheads="1"/>
            </p:cNvSpPr>
            <p:nvPr/>
          </p:nvSpPr>
          <p:spPr bwMode="auto">
            <a:xfrm>
              <a:off x="161925" y="1730480"/>
              <a:ext cx="1676400" cy="1338828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Increase in Temperature</a:t>
              </a:r>
            </a:p>
            <a:p>
              <a:pPr algn="ctr">
                <a:spcBef>
                  <a:spcPct val="50000"/>
                </a:spcBef>
              </a:pPr>
              <a:r>
                <a:rPr lang="en-US" b="1" dirty="0" smtClean="0">
                  <a:solidFill>
                    <a:srgbClr val="002060"/>
                  </a:solidFill>
                </a:rPr>
                <a:t>(in varying degrees)</a:t>
              </a:r>
              <a:r>
                <a:rPr lang="en-US" b="1" dirty="0" smtClean="0"/>
                <a:t> </a:t>
              </a:r>
              <a:endParaRPr lang="en-US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065101" y="1153414"/>
            <a:ext cx="2209800" cy="2908840"/>
            <a:chOff x="2042355" y="1209667"/>
            <a:chExt cx="2209800" cy="2908840"/>
          </a:xfrm>
        </p:grpSpPr>
        <p:sp>
          <p:nvSpPr>
            <p:cNvPr id="18" name="Text Box 110"/>
            <p:cNvSpPr txBox="1">
              <a:spLocks noChangeArrowheads="1"/>
            </p:cNvSpPr>
            <p:nvPr/>
          </p:nvSpPr>
          <p:spPr bwMode="auto">
            <a:xfrm>
              <a:off x="2042355" y="1671683"/>
              <a:ext cx="1600200" cy="2446824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Changes in the South Asian Monsoon System  </a:t>
              </a:r>
            </a:p>
            <a:p>
              <a:pPr algn="ctr">
                <a:spcBef>
                  <a:spcPct val="50000"/>
                </a:spcBef>
              </a:pPr>
              <a:r>
                <a:rPr lang="en-US" b="1" dirty="0" smtClean="0">
                  <a:solidFill>
                    <a:srgbClr val="002060"/>
                  </a:solidFill>
                </a:rPr>
                <a:t>(Precipitation amounts, timing, spatial distribution) 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sp>
          <p:nvSpPr>
            <p:cNvPr id="19" name="Line 161"/>
            <p:cNvSpPr>
              <a:spLocks noChangeShapeType="1"/>
            </p:cNvSpPr>
            <p:nvPr/>
          </p:nvSpPr>
          <p:spPr bwMode="auto">
            <a:xfrm flipH="1">
              <a:off x="2803681" y="1209667"/>
              <a:ext cx="1448474" cy="370587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744655" y="1162948"/>
            <a:ext cx="1676400" cy="2365942"/>
            <a:chOff x="3744655" y="1162948"/>
            <a:chExt cx="1676400" cy="2365942"/>
          </a:xfrm>
        </p:grpSpPr>
        <p:sp>
          <p:nvSpPr>
            <p:cNvPr id="22" name="Text Box 110"/>
            <p:cNvSpPr txBox="1">
              <a:spLocks noChangeArrowheads="1"/>
            </p:cNvSpPr>
            <p:nvPr/>
          </p:nvSpPr>
          <p:spPr bwMode="auto">
            <a:xfrm>
              <a:off x="3744655" y="1636064"/>
              <a:ext cx="1676400" cy="1892826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Increases in extreme climate events </a:t>
              </a:r>
            </a:p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 </a:t>
              </a:r>
              <a:r>
                <a:rPr lang="en-US" b="1" dirty="0" smtClean="0">
                  <a:solidFill>
                    <a:srgbClr val="002060"/>
                  </a:solidFill>
                </a:rPr>
                <a:t>(increased floods and droughts)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sp>
          <p:nvSpPr>
            <p:cNvPr id="23" name="Line 161"/>
            <p:cNvSpPr>
              <a:spLocks noChangeShapeType="1"/>
            </p:cNvSpPr>
            <p:nvPr/>
          </p:nvSpPr>
          <p:spPr bwMode="auto">
            <a:xfrm>
              <a:off x="4198701" y="1162948"/>
              <a:ext cx="232271" cy="435079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98702" y="1162949"/>
            <a:ext cx="2986895" cy="2901780"/>
            <a:chOff x="4198702" y="1162949"/>
            <a:chExt cx="2986895" cy="2901780"/>
          </a:xfrm>
        </p:grpSpPr>
        <p:sp>
          <p:nvSpPr>
            <p:cNvPr id="24" name="Line 161"/>
            <p:cNvSpPr>
              <a:spLocks noChangeShapeType="1"/>
            </p:cNvSpPr>
            <p:nvPr/>
          </p:nvSpPr>
          <p:spPr bwMode="auto">
            <a:xfrm>
              <a:off x="4198702" y="1162949"/>
              <a:ext cx="2430698" cy="36105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110"/>
            <p:cNvSpPr txBox="1">
              <a:spLocks noChangeArrowheads="1"/>
            </p:cNvSpPr>
            <p:nvPr/>
          </p:nvSpPr>
          <p:spPr bwMode="auto">
            <a:xfrm>
              <a:off x="5509197" y="1617905"/>
              <a:ext cx="1676400" cy="2446824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Changes in Mean Annual Runoff  </a:t>
              </a:r>
            </a:p>
            <a:p>
              <a:pPr algn="ctr">
                <a:spcBef>
                  <a:spcPct val="50000"/>
                </a:spcBef>
              </a:pPr>
              <a:r>
                <a:rPr lang="en-US" b="1" dirty="0" smtClean="0">
                  <a:solidFill>
                    <a:srgbClr val="002060"/>
                  </a:solidFill>
                </a:rPr>
                <a:t>Changes in water available for agriculture domestic and industrial use 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43385" y="3352800"/>
            <a:ext cx="1676400" cy="2555902"/>
            <a:chOff x="243385" y="3352800"/>
            <a:chExt cx="1676400" cy="2555902"/>
          </a:xfrm>
        </p:grpSpPr>
        <p:sp>
          <p:nvSpPr>
            <p:cNvPr id="11" name="Rectangle 3"/>
            <p:cNvSpPr txBox="1">
              <a:spLocks noChangeArrowheads="1"/>
            </p:cNvSpPr>
            <p:nvPr/>
          </p:nvSpPr>
          <p:spPr bwMode="auto">
            <a:xfrm>
              <a:off x="243385" y="4640645"/>
              <a:ext cx="1676400" cy="1268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US" kern="0" dirty="0">
                <a:solidFill>
                  <a:srgbClr val="A50021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b="1" dirty="0" smtClean="0">
                  <a:solidFill>
                    <a:srgbClr val="000066"/>
                  </a:solidFill>
                </a:rPr>
                <a:t>Sri Lanka: </a:t>
              </a: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dirty="0" smtClean="0">
                  <a:solidFill>
                    <a:srgbClr val="000066"/>
                  </a:solidFill>
                </a:rPr>
                <a:t>0.016</a:t>
              </a:r>
              <a:r>
                <a:rPr lang="en-GB" baseline="30000" dirty="0" smtClean="0">
                  <a:solidFill>
                    <a:srgbClr val="000066"/>
                  </a:solidFill>
                </a:rPr>
                <a:t>0</a:t>
              </a:r>
              <a:r>
                <a:rPr lang="en-GB" dirty="0" smtClean="0">
                  <a:solidFill>
                    <a:srgbClr val="000066"/>
                  </a:solidFill>
                </a:rPr>
                <a:t>C per year between 1961-1990</a:t>
              </a:r>
              <a:endParaRPr lang="en-GB" dirty="0">
                <a:solidFill>
                  <a:srgbClr val="000066"/>
                </a:solidFill>
              </a:endParaRPr>
            </a:p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GB" dirty="0">
                <a:solidFill>
                  <a:srgbClr val="000066"/>
                </a:solidFill>
              </a:endParaRPr>
            </a:p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GB" dirty="0">
                <a:solidFill>
                  <a:srgbClr val="000066"/>
                </a:solidFill>
              </a:endParaRPr>
            </a:p>
          </p:txBody>
        </p:sp>
        <p:sp>
          <p:nvSpPr>
            <p:cNvPr id="26" name="Line 161"/>
            <p:cNvSpPr>
              <a:spLocks noChangeShapeType="1"/>
            </p:cNvSpPr>
            <p:nvPr/>
          </p:nvSpPr>
          <p:spPr bwMode="auto">
            <a:xfrm flipH="1">
              <a:off x="1066798" y="3352800"/>
              <a:ext cx="0" cy="1340052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030600" y="4106628"/>
            <a:ext cx="1591654" cy="2274885"/>
            <a:chOff x="2030600" y="4106628"/>
            <a:chExt cx="1591654" cy="2274885"/>
          </a:xfrm>
        </p:grpSpPr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2030600" y="4751699"/>
              <a:ext cx="1591654" cy="1629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b="1" dirty="0" smtClean="0">
                  <a:solidFill>
                    <a:srgbClr val="000066"/>
                  </a:solidFill>
                </a:rPr>
                <a:t>SL:</a:t>
              </a:r>
              <a:r>
                <a:rPr lang="en-GB" dirty="0" smtClean="0">
                  <a:solidFill>
                    <a:srgbClr val="000066"/>
                  </a:solidFill>
                </a:rPr>
                <a:t> Decrease in North East Monsoon  variability increased</a:t>
              </a:r>
              <a:endParaRPr lang="en-GB" dirty="0">
                <a:solidFill>
                  <a:srgbClr val="000066"/>
                </a:solidFill>
              </a:endParaRPr>
            </a:p>
          </p:txBody>
        </p:sp>
        <p:sp>
          <p:nvSpPr>
            <p:cNvPr id="28" name="Line 161"/>
            <p:cNvSpPr>
              <a:spLocks noChangeShapeType="1"/>
            </p:cNvSpPr>
            <p:nvPr/>
          </p:nvSpPr>
          <p:spPr bwMode="auto">
            <a:xfrm flipH="1">
              <a:off x="2699485" y="4106628"/>
              <a:ext cx="0" cy="558785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832797" y="3518827"/>
            <a:ext cx="1676400" cy="2293172"/>
            <a:chOff x="3721909" y="3528890"/>
            <a:chExt cx="1676400" cy="2293172"/>
          </a:xfrm>
        </p:grpSpPr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>
              <a:off x="3721909" y="3817759"/>
              <a:ext cx="1676400" cy="2004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kern="0" dirty="0">
                <a:solidFill>
                  <a:srgbClr val="A50021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b="1" dirty="0" smtClean="0">
                  <a:solidFill>
                    <a:srgbClr val="000066"/>
                  </a:solidFill>
                </a:rPr>
                <a:t>SL:</a:t>
              </a:r>
              <a:r>
                <a:rPr lang="en-GB" dirty="0" smtClean="0">
                  <a:solidFill>
                    <a:srgbClr val="000066"/>
                  </a:solidFill>
                </a:rPr>
                <a:t>  Natural disasters affecting the most number of people from 1900 to 2011 are floods and droughts </a:t>
              </a:r>
              <a:endParaRPr lang="en-GB" dirty="0">
                <a:solidFill>
                  <a:srgbClr val="000066"/>
                </a:solidFill>
              </a:endParaRPr>
            </a:p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GB" dirty="0">
                <a:solidFill>
                  <a:srgbClr val="000066"/>
                </a:solidFill>
              </a:endParaRPr>
            </a:p>
          </p:txBody>
        </p:sp>
        <p:sp>
          <p:nvSpPr>
            <p:cNvPr id="29" name="Line 161"/>
            <p:cNvSpPr>
              <a:spLocks noChangeShapeType="1"/>
            </p:cNvSpPr>
            <p:nvPr/>
          </p:nvSpPr>
          <p:spPr bwMode="auto">
            <a:xfrm>
              <a:off x="4430972" y="3528890"/>
              <a:ext cx="0" cy="577738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305842" y="4331385"/>
            <a:ext cx="1524000" cy="1745525"/>
            <a:chOff x="7305842" y="4331385"/>
            <a:chExt cx="1524000" cy="1745525"/>
          </a:xfrm>
        </p:grpSpPr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7305842" y="4472436"/>
              <a:ext cx="1524000" cy="1604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US" kern="0" dirty="0">
                <a:solidFill>
                  <a:srgbClr val="A50021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b="1" dirty="0" smtClean="0">
                  <a:solidFill>
                    <a:srgbClr val="000066"/>
                  </a:solidFill>
                </a:rPr>
                <a:t>Nepal:</a:t>
              </a:r>
              <a:r>
                <a:rPr lang="en-GB" dirty="0" smtClean="0">
                  <a:solidFill>
                    <a:srgbClr val="000066"/>
                  </a:solidFill>
                </a:rPr>
                <a:t>  Increased risk of glacial lake outburst &amp; floods</a:t>
              </a:r>
              <a:endParaRPr lang="en-GB" dirty="0">
                <a:solidFill>
                  <a:srgbClr val="000066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GB" dirty="0">
                <a:solidFill>
                  <a:srgbClr val="000066"/>
                </a:solidFill>
              </a:endParaRPr>
            </a:p>
          </p:txBody>
        </p:sp>
        <p:sp>
          <p:nvSpPr>
            <p:cNvPr id="31" name="Line 161"/>
            <p:cNvSpPr>
              <a:spLocks noChangeShapeType="1"/>
            </p:cNvSpPr>
            <p:nvPr/>
          </p:nvSpPr>
          <p:spPr bwMode="auto">
            <a:xfrm flipH="1">
              <a:off x="7958116" y="4331385"/>
              <a:ext cx="0" cy="391019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882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76200" y="1256731"/>
            <a:ext cx="7277100" cy="3566160"/>
            <a:chOff x="217796" y="1256731"/>
            <a:chExt cx="7277100" cy="3698643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496" y="1256731"/>
              <a:ext cx="7010400" cy="3698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17796" y="2438400"/>
              <a:ext cx="5334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Observed Changes - 2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457200" y="5017532"/>
            <a:ext cx="8001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/>
              <a:t>Trend in Annual Precipitation, 1979 – 2005 as a % of 1961-1990 Average  </a:t>
            </a:r>
            <a:endParaRPr lang="en-US" sz="18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4648200" y="1724083"/>
            <a:ext cx="4049973" cy="2031325"/>
            <a:chOff x="4648200" y="1724083"/>
            <a:chExt cx="4049973" cy="2031325"/>
          </a:xfrm>
        </p:grpSpPr>
        <p:sp>
          <p:nvSpPr>
            <p:cNvPr id="4" name="Oval 3"/>
            <p:cNvSpPr/>
            <p:nvPr/>
          </p:nvSpPr>
          <p:spPr>
            <a:xfrm>
              <a:off x="4648200" y="2110854"/>
              <a:ext cx="762000" cy="726042"/>
            </a:xfrm>
            <a:prstGeom prst="ellipse">
              <a:avLst/>
            </a:prstGeom>
            <a:noFill/>
            <a:ln w="412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0"/>
            <p:cNvSpPr txBox="1">
              <a:spLocks noChangeArrowheads="1"/>
            </p:cNvSpPr>
            <p:nvPr/>
          </p:nvSpPr>
          <p:spPr bwMode="auto">
            <a:xfrm>
              <a:off x="7052480" y="1724083"/>
              <a:ext cx="1645693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C00000"/>
                  </a:solidFill>
                </a:rPr>
                <a:t>Positive:  Sri Lanka </a:t>
              </a:r>
            </a:p>
            <a:p>
              <a:pPr eaLnBrk="1" hangingPunct="1"/>
              <a:endParaRPr lang="en-US" sz="1800" b="1" dirty="0" smtClean="0">
                <a:solidFill>
                  <a:srgbClr val="C00000"/>
                </a:solidFill>
              </a:endParaRPr>
            </a:p>
            <a:p>
              <a:pPr eaLnBrk="1" hangingPunct="1"/>
              <a:r>
                <a:rPr lang="en-US" sz="1800" b="1" dirty="0" smtClean="0">
                  <a:solidFill>
                    <a:srgbClr val="C00000"/>
                  </a:solidFill>
                </a:rPr>
                <a:t>Negative: Pakistan, Bangladesh and India   </a:t>
              </a:r>
              <a:endParaRPr lang="en-US" sz="1800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Line 161"/>
            <p:cNvSpPr>
              <a:spLocks noChangeShapeType="1"/>
            </p:cNvSpPr>
            <p:nvPr/>
          </p:nvSpPr>
          <p:spPr bwMode="auto">
            <a:xfrm flipH="1">
              <a:off x="5410200" y="2331853"/>
              <a:ext cx="1642280" cy="0"/>
            </a:xfrm>
            <a:prstGeom prst="line">
              <a:avLst/>
            </a:prstGeom>
            <a:noFill/>
            <a:ln w="3492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99979" y="5269575"/>
            <a:ext cx="2929021" cy="67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US" sz="1600" kern="0" dirty="0">
              <a:solidFill>
                <a:srgbClr val="A50021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000066"/>
                </a:solidFill>
              </a:rPr>
              <a:t>Source:  </a:t>
            </a:r>
            <a:r>
              <a:rPr lang="en-GB" sz="1600" dirty="0" err="1" smtClean="0">
                <a:solidFill>
                  <a:srgbClr val="000066"/>
                </a:solidFill>
              </a:rPr>
              <a:t>lPCC</a:t>
            </a:r>
            <a:r>
              <a:rPr lang="en-GB" sz="1600" dirty="0" smtClean="0">
                <a:solidFill>
                  <a:srgbClr val="000066"/>
                </a:solidFill>
              </a:rPr>
              <a:t> Technical Paper VI</a:t>
            </a:r>
            <a:endParaRPr lang="en-GB" sz="1600" dirty="0">
              <a:solidFill>
                <a:srgbClr val="000066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GB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93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Observed Changes - 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D:\E Drive\Projects\Conferences\trends in streamflow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2"/>
            <a:ext cx="6675120" cy="286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4495800" y="1713999"/>
            <a:ext cx="4398219" cy="2308324"/>
            <a:chOff x="4648200" y="1616849"/>
            <a:chExt cx="4398219" cy="2308324"/>
          </a:xfrm>
        </p:grpSpPr>
        <p:sp>
          <p:nvSpPr>
            <p:cNvPr id="7" name="Oval 6"/>
            <p:cNvSpPr/>
            <p:nvPr/>
          </p:nvSpPr>
          <p:spPr>
            <a:xfrm>
              <a:off x="4648200" y="2110854"/>
              <a:ext cx="762000" cy="726042"/>
            </a:xfrm>
            <a:prstGeom prst="ellipse">
              <a:avLst/>
            </a:prstGeom>
            <a:noFill/>
            <a:ln w="412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7400726" y="1616849"/>
              <a:ext cx="1645693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C00000"/>
                  </a:solidFill>
                </a:rPr>
                <a:t>Increases in some places and decreases in others </a:t>
              </a:r>
            </a:p>
            <a:p>
              <a:pPr eaLnBrk="1" hangingPunct="1"/>
              <a:endParaRPr lang="en-US" sz="1800" b="1" dirty="0">
                <a:solidFill>
                  <a:srgbClr val="C00000"/>
                </a:solidFill>
              </a:endParaRPr>
            </a:p>
            <a:p>
              <a:pPr eaLnBrk="1" hangingPunct="1"/>
              <a:r>
                <a:rPr lang="en-US" sz="1800" b="1" dirty="0" smtClean="0">
                  <a:solidFill>
                    <a:srgbClr val="C00000"/>
                  </a:solidFill>
                </a:rPr>
                <a:t>No clear trend   </a:t>
              </a:r>
              <a:endParaRPr lang="en-US" sz="18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Line 161"/>
            <p:cNvSpPr>
              <a:spLocks noChangeShapeType="1"/>
            </p:cNvSpPr>
            <p:nvPr/>
          </p:nvSpPr>
          <p:spPr bwMode="auto">
            <a:xfrm flipH="1">
              <a:off x="5410200" y="2331853"/>
              <a:ext cx="1990526" cy="0"/>
            </a:xfrm>
            <a:prstGeom prst="line">
              <a:avLst/>
            </a:prstGeom>
            <a:noFill/>
            <a:ln w="3492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457200" y="4419600"/>
            <a:ext cx="800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b="1" dirty="0" smtClean="0"/>
              <a:t>Trend in Annual Runoff, 1971-1998 as a % of 1900-1970 Average reconstructed by climate models </a:t>
            </a:r>
            <a:endParaRPr lang="en-US" sz="1800" b="1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988569" y="5269573"/>
            <a:ext cx="2929021" cy="67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US" sz="1600" kern="0" dirty="0">
              <a:solidFill>
                <a:srgbClr val="A50021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000066"/>
                </a:solidFill>
              </a:rPr>
              <a:t>Source:  </a:t>
            </a:r>
            <a:r>
              <a:rPr lang="en-GB" sz="1600" dirty="0" err="1" smtClean="0">
                <a:solidFill>
                  <a:srgbClr val="000066"/>
                </a:solidFill>
              </a:rPr>
              <a:t>Milly</a:t>
            </a:r>
            <a:r>
              <a:rPr lang="en-GB" sz="1600" dirty="0" smtClean="0">
                <a:solidFill>
                  <a:srgbClr val="000066"/>
                </a:solidFill>
              </a:rPr>
              <a:t> et al. 2005</a:t>
            </a:r>
            <a:endParaRPr lang="en-GB" sz="1600" dirty="0">
              <a:solidFill>
                <a:srgbClr val="000066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GB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86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Observed 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Changes - 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35163"/>
            <a:ext cx="6172200" cy="3308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457200" y="5017532"/>
            <a:ext cx="8001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/>
              <a:t>  </a:t>
            </a:r>
            <a:endParaRPr lang="en-US" sz="1800" b="1" dirty="0"/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1447800" y="5017532"/>
            <a:ext cx="6324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/>
              <a:t>Palmer Drought Severity Index (PDSI) for 1900 to 2002   </a:t>
            </a:r>
            <a:endParaRPr lang="en-US" sz="18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181600" y="1896650"/>
            <a:ext cx="3657600" cy="1200329"/>
            <a:chOff x="5181600" y="1896650"/>
            <a:chExt cx="3657600" cy="1200329"/>
          </a:xfrm>
        </p:grpSpPr>
        <p:sp>
          <p:nvSpPr>
            <p:cNvPr id="7" name="Oval 6"/>
            <p:cNvSpPr/>
            <p:nvPr/>
          </p:nvSpPr>
          <p:spPr>
            <a:xfrm>
              <a:off x="5181600" y="2337596"/>
              <a:ext cx="609600" cy="710404"/>
            </a:xfrm>
            <a:prstGeom prst="ellipse">
              <a:avLst/>
            </a:prstGeom>
            <a:noFill/>
            <a:ln w="412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7239000" y="1896650"/>
              <a:ext cx="1600200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C00000"/>
                  </a:solidFill>
                </a:rPr>
                <a:t>Increasing droughts seen in South Asia   </a:t>
              </a:r>
              <a:endParaRPr lang="en-US" sz="18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Line 161"/>
            <p:cNvSpPr>
              <a:spLocks noChangeShapeType="1"/>
            </p:cNvSpPr>
            <p:nvPr/>
          </p:nvSpPr>
          <p:spPr bwMode="auto">
            <a:xfrm flipH="1">
              <a:off x="5843061" y="2685614"/>
              <a:ext cx="1313824" cy="0"/>
            </a:xfrm>
            <a:prstGeom prst="line">
              <a:avLst/>
            </a:prstGeom>
            <a:noFill/>
            <a:ln w="3492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490010" y="5269572"/>
            <a:ext cx="2929021" cy="67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US" sz="1600" kern="0" dirty="0">
              <a:solidFill>
                <a:srgbClr val="A50021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000066"/>
                </a:solidFill>
              </a:rPr>
              <a:t>Source:  Dai et al. 2004</a:t>
            </a:r>
            <a:endParaRPr lang="en-GB" sz="1600" dirty="0">
              <a:solidFill>
                <a:srgbClr val="000066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GB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8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10"/>
          <p:cNvSpPr txBox="1">
            <a:spLocks noChangeArrowheads="1"/>
          </p:cNvSpPr>
          <p:nvPr/>
        </p:nvSpPr>
        <p:spPr bwMode="auto">
          <a:xfrm>
            <a:off x="2514600" y="1349767"/>
            <a:ext cx="3429000" cy="1631216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C00000"/>
                </a:solidFill>
              </a:rPr>
              <a:t>Further</a:t>
            </a:r>
          </a:p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Projected Changes - 1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030600" y="5709387"/>
            <a:ext cx="1591654" cy="162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GB" dirty="0">
              <a:solidFill>
                <a:srgbClr val="000066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065101" y="1993590"/>
            <a:ext cx="1783618" cy="3112638"/>
            <a:chOff x="2042355" y="1005869"/>
            <a:chExt cx="1783618" cy="3112638"/>
          </a:xfrm>
        </p:grpSpPr>
        <p:sp>
          <p:nvSpPr>
            <p:cNvPr id="18" name="Text Box 110"/>
            <p:cNvSpPr txBox="1">
              <a:spLocks noChangeArrowheads="1"/>
            </p:cNvSpPr>
            <p:nvPr/>
          </p:nvSpPr>
          <p:spPr bwMode="auto">
            <a:xfrm>
              <a:off x="2042355" y="1671683"/>
              <a:ext cx="1600200" cy="2446824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changes in mean annual precipitation quantities,  spatial and temporal patterns  </a:t>
              </a:r>
            </a:p>
            <a:p>
              <a:pPr algn="ctr">
                <a:spcBef>
                  <a:spcPct val="50000"/>
                </a:spcBef>
              </a:pPr>
              <a:r>
                <a:rPr lang="en-US" b="1" dirty="0" smtClean="0">
                  <a:solidFill>
                    <a:srgbClr val="002060"/>
                  </a:solidFill>
                </a:rPr>
                <a:t> 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sp>
          <p:nvSpPr>
            <p:cNvPr id="19" name="Line 161"/>
            <p:cNvSpPr>
              <a:spLocks noChangeShapeType="1"/>
            </p:cNvSpPr>
            <p:nvPr/>
          </p:nvSpPr>
          <p:spPr bwMode="auto">
            <a:xfrm flipH="1">
              <a:off x="2949053" y="1005869"/>
              <a:ext cx="876920" cy="650777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12325" y="1993590"/>
            <a:ext cx="1699146" cy="4714889"/>
            <a:chOff x="3812325" y="1993590"/>
            <a:chExt cx="1699146" cy="4714889"/>
          </a:xfrm>
        </p:grpSpPr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>
              <a:off x="3812325" y="4704176"/>
              <a:ext cx="1676400" cy="2004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US" kern="0" dirty="0">
                <a:solidFill>
                  <a:srgbClr val="A50021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dirty="0" smtClean="0">
                  <a:solidFill>
                    <a:srgbClr val="000066"/>
                  </a:solidFill>
                </a:rPr>
                <a:t>Increases in floods and droughts </a:t>
              </a:r>
              <a:endParaRPr lang="en-GB" dirty="0">
                <a:solidFill>
                  <a:srgbClr val="000066"/>
                </a:solidFill>
              </a:endParaRPr>
            </a:p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GB" dirty="0">
                <a:solidFill>
                  <a:srgbClr val="000066"/>
                </a:solidFill>
              </a:endParaRPr>
            </a:p>
          </p:txBody>
        </p:sp>
        <p:sp>
          <p:nvSpPr>
            <p:cNvPr id="22" name="Text Box 110"/>
            <p:cNvSpPr txBox="1">
              <a:spLocks noChangeArrowheads="1"/>
            </p:cNvSpPr>
            <p:nvPr/>
          </p:nvSpPr>
          <p:spPr bwMode="auto">
            <a:xfrm>
              <a:off x="3835071" y="2666283"/>
              <a:ext cx="1676400" cy="1338828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Increase in extreme climate events </a:t>
              </a:r>
            </a:p>
            <a:p>
              <a:pPr algn="ctr">
                <a:spcBef>
                  <a:spcPct val="50000"/>
                </a:spcBef>
              </a:pPr>
              <a:endParaRPr lang="en-US" b="1" dirty="0">
                <a:solidFill>
                  <a:srgbClr val="002060"/>
                </a:solidFill>
              </a:endParaRPr>
            </a:p>
          </p:txBody>
        </p:sp>
        <p:sp>
          <p:nvSpPr>
            <p:cNvPr id="23" name="Line 161"/>
            <p:cNvSpPr>
              <a:spLocks noChangeShapeType="1"/>
            </p:cNvSpPr>
            <p:nvPr/>
          </p:nvSpPr>
          <p:spPr bwMode="auto">
            <a:xfrm>
              <a:off x="4430973" y="1993590"/>
              <a:ext cx="0" cy="650777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61"/>
            <p:cNvSpPr>
              <a:spLocks noChangeShapeType="1"/>
            </p:cNvSpPr>
            <p:nvPr/>
          </p:nvSpPr>
          <p:spPr bwMode="auto">
            <a:xfrm flipH="1">
              <a:off x="4430973" y="4116907"/>
              <a:ext cx="0" cy="707958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953000" y="1993589"/>
            <a:ext cx="3947100" cy="3633513"/>
            <a:chOff x="4953000" y="1993589"/>
            <a:chExt cx="3947100" cy="3633513"/>
          </a:xfrm>
        </p:grpSpPr>
        <p:grpSp>
          <p:nvGrpSpPr>
            <p:cNvPr id="6" name="Group 5"/>
            <p:cNvGrpSpPr/>
            <p:nvPr/>
          </p:nvGrpSpPr>
          <p:grpSpPr>
            <a:xfrm>
              <a:off x="4953000" y="1993589"/>
              <a:ext cx="3947100" cy="1558567"/>
              <a:chOff x="4765147" y="1550902"/>
              <a:chExt cx="3947100" cy="1558567"/>
            </a:xfrm>
          </p:grpSpPr>
          <p:sp>
            <p:nvSpPr>
              <p:cNvPr id="7" name="Text Box 112"/>
              <p:cNvSpPr txBox="1">
                <a:spLocks noChangeArrowheads="1"/>
              </p:cNvSpPr>
              <p:nvPr/>
            </p:nvSpPr>
            <p:spPr bwMode="auto">
              <a:xfrm>
                <a:off x="7188247" y="2186139"/>
                <a:ext cx="1524000" cy="923330"/>
              </a:xfrm>
              <a:prstGeom prst="rect">
                <a:avLst/>
              </a:prstGeom>
              <a:noFill/>
              <a:ln w="317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b="1" dirty="0" smtClean="0"/>
                  <a:t>Rapid melting of Snow, Ice and Glaciers</a:t>
                </a:r>
              </a:p>
            </p:txBody>
          </p:sp>
          <p:sp>
            <p:nvSpPr>
              <p:cNvPr id="8" name="Line 105"/>
              <p:cNvSpPr>
                <a:spLocks noChangeShapeType="1"/>
              </p:cNvSpPr>
              <p:nvPr/>
            </p:nvSpPr>
            <p:spPr bwMode="auto">
              <a:xfrm>
                <a:off x="4765147" y="1550902"/>
                <a:ext cx="3064403" cy="65911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7376100" y="4022628"/>
              <a:ext cx="1524000" cy="1604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US" kern="0" dirty="0">
                <a:solidFill>
                  <a:srgbClr val="A50021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dirty="0" smtClean="0">
                  <a:solidFill>
                    <a:srgbClr val="000066"/>
                  </a:solidFill>
                </a:rPr>
                <a:t>Increases in lake water levels, increased runoff volumes</a:t>
              </a:r>
              <a:endParaRPr lang="en-GB" dirty="0">
                <a:solidFill>
                  <a:srgbClr val="000066"/>
                </a:solidFill>
              </a:endParaRPr>
            </a:p>
          </p:txBody>
        </p:sp>
        <p:sp>
          <p:nvSpPr>
            <p:cNvPr id="31" name="Line 161"/>
            <p:cNvSpPr>
              <a:spLocks noChangeShapeType="1"/>
            </p:cNvSpPr>
            <p:nvPr/>
          </p:nvSpPr>
          <p:spPr bwMode="auto">
            <a:xfrm>
              <a:off x="7989961" y="3692190"/>
              <a:ext cx="0" cy="38125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53000" y="1993590"/>
            <a:ext cx="2364525" cy="3585686"/>
            <a:chOff x="4953000" y="1993590"/>
            <a:chExt cx="2364525" cy="3585686"/>
          </a:xfrm>
        </p:grpSpPr>
        <p:sp>
          <p:nvSpPr>
            <p:cNvPr id="24" name="Line 161"/>
            <p:cNvSpPr>
              <a:spLocks noChangeShapeType="1"/>
            </p:cNvSpPr>
            <p:nvPr/>
          </p:nvSpPr>
          <p:spPr bwMode="auto">
            <a:xfrm>
              <a:off x="4953000" y="1993590"/>
              <a:ext cx="1475146" cy="629093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110"/>
            <p:cNvSpPr txBox="1">
              <a:spLocks noChangeArrowheads="1"/>
            </p:cNvSpPr>
            <p:nvPr/>
          </p:nvSpPr>
          <p:spPr bwMode="auto">
            <a:xfrm>
              <a:off x="5641125" y="2659404"/>
              <a:ext cx="1676400" cy="923330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Changes in Mean Annual Runoff  </a:t>
              </a: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5692304" y="3974802"/>
              <a:ext cx="1524000" cy="1604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US" kern="0" dirty="0">
                <a:solidFill>
                  <a:srgbClr val="A50021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dirty="0" smtClean="0">
                  <a:solidFill>
                    <a:srgbClr val="000066"/>
                  </a:solidFill>
                </a:rPr>
                <a:t>Changes in water available for agriculture domestic and industrial use</a:t>
              </a:r>
              <a:endParaRPr lang="en-GB" dirty="0">
                <a:solidFill>
                  <a:srgbClr val="000066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endParaRPr lang="en-GB" dirty="0">
                <a:solidFill>
                  <a:srgbClr val="000066"/>
                </a:solidFill>
              </a:endParaRPr>
            </a:p>
          </p:txBody>
        </p:sp>
        <p:sp>
          <p:nvSpPr>
            <p:cNvPr id="32" name="Line 161"/>
            <p:cNvSpPr>
              <a:spLocks noChangeShapeType="1"/>
            </p:cNvSpPr>
            <p:nvPr/>
          </p:nvSpPr>
          <p:spPr bwMode="auto">
            <a:xfrm flipH="1">
              <a:off x="6390213" y="3658369"/>
              <a:ext cx="0" cy="482967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06189" y="1993589"/>
            <a:ext cx="3642528" cy="3800771"/>
            <a:chOff x="206189" y="1993589"/>
            <a:chExt cx="3642528" cy="3800771"/>
          </a:xfrm>
        </p:grpSpPr>
        <p:sp>
          <p:nvSpPr>
            <p:cNvPr id="13" name="Line 161"/>
            <p:cNvSpPr>
              <a:spLocks noChangeShapeType="1"/>
            </p:cNvSpPr>
            <p:nvPr/>
          </p:nvSpPr>
          <p:spPr bwMode="auto">
            <a:xfrm flipH="1">
              <a:off x="1066798" y="1993589"/>
              <a:ext cx="2781919" cy="650778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3"/>
            <p:cNvSpPr txBox="1">
              <a:spLocks noChangeArrowheads="1"/>
            </p:cNvSpPr>
            <p:nvPr/>
          </p:nvSpPr>
          <p:spPr bwMode="auto">
            <a:xfrm>
              <a:off x="233149" y="4824865"/>
              <a:ext cx="1676400" cy="969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US" kern="0" dirty="0">
                <a:solidFill>
                  <a:srgbClr val="A50021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20000"/>
                </a:spcBef>
                <a:defRPr/>
              </a:pPr>
              <a:r>
                <a:rPr lang="en-GB" dirty="0" smtClean="0">
                  <a:solidFill>
                    <a:srgbClr val="000066"/>
                  </a:solidFill>
                </a:rPr>
                <a:t>IPCC:  +2.93 – 5.44 </a:t>
              </a:r>
              <a:r>
                <a:rPr lang="en-GB" baseline="30000" dirty="0" smtClean="0">
                  <a:solidFill>
                    <a:srgbClr val="000066"/>
                  </a:solidFill>
                </a:rPr>
                <a:t>0</a:t>
              </a:r>
              <a:r>
                <a:rPr lang="en-GB" dirty="0" smtClean="0">
                  <a:solidFill>
                    <a:srgbClr val="000066"/>
                  </a:solidFill>
                </a:rPr>
                <a:t>Cby end of century</a:t>
              </a:r>
              <a:endParaRPr lang="en-GB" dirty="0">
                <a:solidFill>
                  <a:srgbClr val="000066"/>
                </a:solidFill>
              </a:endParaRPr>
            </a:p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GB" dirty="0">
                <a:solidFill>
                  <a:srgbClr val="000066"/>
                </a:solidFill>
              </a:endParaRPr>
            </a:p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  <a:buFontTx/>
                <a:buChar char="•"/>
                <a:defRPr/>
              </a:pPr>
              <a:endParaRPr lang="en-GB" dirty="0">
                <a:solidFill>
                  <a:srgbClr val="000066"/>
                </a:solidFill>
              </a:endParaRPr>
            </a:p>
          </p:txBody>
        </p:sp>
        <p:sp>
          <p:nvSpPr>
            <p:cNvPr id="26" name="Line 161"/>
            <p:cNvSpPr>
              <a:spLocks noChangeShapeType="1"/>
            </p:cNvSpPr>
            <p:nvPr/>
          </p:nvSpPr>
          <p:spPr bwMode="auto">
            <a:xfrm flipH="1">
              <a:off x="1066800" y="4106628"/>
              <a:ext cx="0" cy="707958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Text Box 110"/>
            <p:cNvSpPr txBox="1">
              <a:spLocks noChangeArrowheads="1"/>
            </p:cNvSpPr>
            <p:nvPr/>
          </p:nvSpPr>
          <p:spPr bwMode="auto">
            <a:xfrm>
              <a:off x="206189" y="2666283"/>
              <a:ext cx="1676400" cy="1061829"/>
            </a:xfrm>
            <a:prstGeom prst="rect">
              <a:avLst/>
            </a:prstGeom>
            <a:noFill/>
            <a:ln w="317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Increase in temperature</a:t>
              </a:r>
            </a:p>
            <a:p>
              <a:pPr algn="ctr">
                <a:spcBef>
                  <a:spcPct val="50000"/>
                </a:spcBef>
              </a:pPr>
              <a:r>
                <a:rPr lang="en-US" b="1" dirty="0" smtClean="0"/>
                <a:t> 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1198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Projected 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Changes - 2</a:t>
            </a:r>
            <a:r>
              <a:rPr 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6540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1066800" y="5163108"/>
            <a:ext cx="70865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/>
              <a:t>Change in Annual Runoff in 2090-2099 relative to 1980-1999   </a:t>
            </a:r>
            <a:endParaRPr lang="en-US" sz="18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257800" y="1896650"/>
            <a:ext cx="3695699" cy="2862322"/>
            <a:chOff x="5257800" y="1896650"/>
            <a:chExt cx="3695699" cy="2862322"/>
          </a:xfrm>
        </p:grpSpPr>
        <p:sp>
          <p:nvSpPr>
            <p:cNvPr id="7" name="Oval 6"/>
            <p:cNvSpPr/>
            <p:nvPr/>
          </p:nvSpPr>
          <p:spPr>
            <a:xfrm>
              <a:off x="5257800" y="2438400"/>
              <a:ext cx="914400" cy="829114"/>
            </a:xfrm>
            <a:prstGeom prst="ellipse">
              <a:avLst/>
            </a:prstGeom>
            <a:noFill/>
            <a:ln w="412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7353299" y="1896650"/>
              <a:ext cx="1600200" cy="286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C00000"/>
                  </a:solidFill>
                </a:rPr>
                <a:t>Positive:  Sri Lanka, Bangladesh, India, parts of Nepal and Bhutan</a:t>
              </a:r>
            </a:p>
            <a:p>
              <a:pPr eaLnBrk="1" hangingPunct="1"/>
              <a:endParaRPr lang="en-US" sz="1800" b="1" dirty="0" smtClean="0">
                <a:solidFill>
                  <a:srgbClr val="C00000"/>
                </a:solidFill>
              </a:endParaRPr>
            </a:p>
            <a:p>
              <a:pPr eaLnBrk="1" hangingPunct="1"/>
              <a:r>
                <a:rPr lang="en-US" sz="1800" b="1" dirty="0" smtClean="0">
                  <a:solidFill>
                    <a:srgbClr val="C00000"/>
                  </a:solidFill>
                </a:rPr>
                <a:t>Negative: Pakistan and Afghanistan  </a:t>
              </a:r>
              <a:endParaRPr lang="en-US" sz="18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Line 161"/>
            <p:cNvSpPr>
              <a:spLocks noChangeShapeType="1"/>
            </p:cNvSpPr>
            <p:nvPr/>
          </p:nvSpPr>
          <p:spPr bwMode="auto">
            <a:xfrm flipH="1">
              <a:off x="6172200" y="2852957"/>
              <a:ext cx="1181099" cy="0"/>
            </a:xfrm>
            <a:prstGeom prst="line">
              <a:avLst/>
            </a:prstGeom>
            <a:noFill/>
            <a:ln w="3492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143000" y="5347774"/>
            <a:ext cx="2929021" cy="67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US" sz="1600" kern="0" dirty="0">
              <a:solidFill>
                <a:srgbClr val="A50021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en-GB" sz="1600" dirty="0" smtClean="0">
                <a:solidFill>
                  <a:srgbClr val="000066"/>
                </a:solidFill>
              </a:rPr>
              <a:t>Source:  </a:t>
            </a:r>
            <a:r>
              <a:rPr lang="en-GB" sz="1600" dirty="0" err="1" smtClean="0">
                <a:solidFill>
                  <a:srgbClr val="000066"/>
                </a:solidFill>
              </a:rPr>
              <a:t>Milly</a:t>
            </a:r>
            <a:r>
              <a:rPr lang="en-GB" sz="1600" dirty="0" smtClean="0">
                <a:solidFill>
                  <a:srgbClr val="000066"/>
                </a:solidFill>
              </a:rPr>
              <a:t> et al. 2005</a:t>
            </a:r>
            <a:endParaRPr lang="en-GB" sz="1600" dirty="0">
              <a:solidFill>
                <a:srgbClr val="000066"/>
              </a:solidFill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GB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73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Common Challenges - 1   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305032" y="1873339"/>
            <a:ext cx="651164" cy="3418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A50021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b="1" dirty="0" smtClean="0">
                <a:solidFill>
                  <a:srgbClr val="A50021"/>
                </a:solidFill>
              </a:rPr>
              <a:t>COMMON</a:t>
            </a:r>
            <a:r>
              <a:rPr lang="en-GB" sz="3600" b="1" dirty="0" smtClean="0">
                <a:solidFill>
                  <a:srgbClr val="000066"/>
                </a:solidFill>
              </a:rPr>
              <a:t>  </a:t>
            </a:r>
            <a:endParaRPr lang="en-GB" sz="3600" b="1" dirty="0">
              <a:solidFill>
                <a:srgbClr val="000066"/>
              </a:solidFill>
            </a:endParaRPr>
          </a:p>
        </p:txBody>
      </p: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765708" y="1158220"/>
            <a:ext cx="8169276" cy="2136775"/>
            <a:chOff x="643" y="1063"/>
            <a:chExt cx="5146" cy="1346"/>
          </a:xfrm>
        </p:grpSpPr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643" y="1181"/>
              <a:ext cx="422" cy="1228"/>
            </a:xfrm>
            <a:prstGeom prst="line">
              <a:avLst/>
            </a:prstGeom>
            <a:noFill/>
            <a:ln w="19080">
              <a:solidFill>
                <a:srgbClr val="008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 Box 7"/>
            <p:cNvSpPr txBox="1">
              <a:spLocks noChangeArrowheads="1"/>
            </p:cNvSpPr>
            <p:nvPr/>
          </p:nvSpPr>
          <p:spPr bwMode="auto">
            <a:xfrm>
              <a:off x="1065" y="1063"/>
              <a:ext cx="4724" cy="7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buClr>
                  <a:srgbClr val="000066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dirty="0">
                  <a:solidFill>
                    <a:srgbClr val="000066"/>
                  </a:solidFill>
                </a:rPr>
                <a:t>Higher dependency on Agriculture in the region: higher </a:t>
              </a:r>
              <a:r>
                <a:rPr lang="en-GB" sz="2400" dirty="0" smtClean="0">
                  <a:solidFill>
                    <a:srgbClr val="000066"/>
                  </a:solidFill>
                </a:rPr>
                <a:t>sensitivity to climate shocks</a:t>
              </a:r>
              <a:endParaRPr lang="en-GB" sz="2400" b="1" dirty="0">
                <a:solidFill>
                  <a:srgbClr val="000066"/>
                </a:solidFill>
              </a:endParaRPr>
            </a:p>
            <a:p>
              <a:pPr>
                <a:lnSpc>
                  <a:spcPct val="100000"/>
                </a:lnSpc>
                <a:buClr>
                  <a:srgbClr val="000066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2400" b="1" dirty="0">
                <a:solidFill>
                  <a:srgbClr val="000066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66274" y="3295452"/>
            <a:ext cx="8343612" cy="2072097"/>
            <a:chOff x="834304" y="3304456"/>
            <a:chExt cx="8343612" cy="2072097"/>
          </a:xfrm>
        </p:grpSpPr>
        <p:sp>
          <p:nvSpPr>
            <p:cNvPr id="34" name="Line 6"/>
            <p:cNvSpPr>
              <a:spLocks noChangeShapeType="1"/>
            </p:cNvSpPr>
            <p:nvPr/>
          </p:nvSpPr>
          <p:spPr bwMode="auto">
            <a:xfrm>
              <a:off x="834304" y="3304456"/>
              <a:ext cx="532824" cy="1743072"/>
            </a:xfrm>
            <a:prstGeom prst="line">
              <a:avLst/>
            </a:prstGeom>
            <a:noFill/>
            <a:ln w="19080">
              <a:solidFill>
                <a:srgbClr val="008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1406092" y="4912707"/>
              <a:ext cx="7771824" cy="4638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buClr>
                  <a:srgbClr val="000066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dirty="0" smtClean="0">
                  <a:solidFill>
                    <a:srgbClr val="000066"/>
                  </a:solidFill>
                </a:rPr>
                <a:t>Limited observed data on water resources</a:t>
              </a:r>
              <a:endParaRPr lang="en-GB" sz="2400" dirty="0">
                <a:solidFill>
                  <a:srgbClr val="000066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14050" y="3295452"/>
            <a:ext cx="8093077" cy="1688416"/>
            <a:chOff x="761424" y="3222821"/>
            <a:chExt cx="8093077" cy="1688416"/>
          </a:xfrm>
        </p:grpSpPr>
        <p:sp>
          <p:nvSpPr>
            <p:cNvPr id="22" name="Line 6"/>
            <p:cNvSpPr>
              <a:spLocks noChangeShapeType="1"/>
            </p:cNvSpPr>
            <p:nvPr/>
          </p:nvSpPr>
          <p:spPr bwMode="auto">
            <a:xfrm>
              <a:off x="761424" y="3222821"/>
              <a:ext cx="533402" cy="1044380"/>
            </a:xfrm>
            <a:prstGeom prst="line">
              <a:avLst/>
            </a:prstGeom>
            <a:noFill/>
            <a:ln w="19080">
              <a:solidFill>
                <a:srgbClr val="008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 Box 10"/>
            <p:cNvSpPr txBox="1">
              <a:spLocks noChangeArrowheads="1"/>
            </p:cNvSpPr>
            <p:nvPr/>
          </p:nvSpPr>
          <p:spPr bwMode="auto">
            <a:xfrm>
              <a:off x="1294825" y="4078059"/>
              <a:ext cx="7559676" cy="833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buClr>
                  <a:srgbClr val="000066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dirty="0" smtClean="0">
                  <a:solidFill>
                    <a:srgbClr val="000066"/>
                  </a:solidFill>
                </a:rPr>
                <a:t>Limited coordination, data sharing among water sector agencies </a:t>
              </a:r>
              <a:r>
                <a:rPr lang="en-GB" sz="2400" b="1" dirty="0" smtClean="0">
                  <a:solidFill>
                    <a:srgbClr val="000066"/>
                  </a:solidFill>
                </a:rPr>
                <a:t> </a:t>
              </a:r>
              <a:endParaRPr lang="en-GB" sz="2400" b="1" dirty="0">
                <a:solidFill>
                  <a:srgbClr val="000066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14050" y="2081434"/>
            <a:ext cx="8093638" cy="1214018"/>
            <a:chOff x="760863" y="4078059"/>
            <a:chExt cx="8093638" cy="1214018"/>
          </a:xfrm>
        </p:grpSpPr>
        <p:sp>
          <p:nvSpPr>
            <p:cNvPr id="17" name="Line 6"/>
            <p:cNvSpPr>
              <a:spLocks noChangeShapeType="1"/>
            </p:cNvSpPr>
            <p:nvPr/>
          </p:nvSpPr>
          <p:spPr bwMode="auto">
            <a:xfrm flipV="1">
              <a:off x="760863" y="4267197"/>
              <a:ext cx="533963" cy="1024880"/>
            </a:xfrm>
            <a:prstGeom prst="line">
              <a:avLst/>
            </a:prstGeom>
            <a:noFill/>
            <a:ln w="19080">
              <a:solidFill>
                <a:srgbClr val="008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1294825" y="4078059"/>
              <a:ext cx="7559676" cy="833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buClr>
                  <a:srgbClr val="000066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dirty="0" smtClean="0">
                  <a:solidFill>
                    <a:srgbClr val="002060"/>
                  </a:solidFill>
                </a:rPr>
                <a:t>Higher incidence of poverty and low infrastructural assets: low adaptive capacity </a:t>
              </a:r>
              <a:r>
                <a:rPr lang="en-GB" sz="2400" dirty="0" smtClean="0">
                  <a:solidFill>
                    <a:srgbClr val="000066"/>
                  </a:solidFill>
                </a:rPr>
                <a:t>  </a:t>
              </a:r>
              <a:r>
                <a:rPr lang="en-GB" sz="2400" b="1" dirty="0" smtClean="0">
                  <a:solidFill>
                    <a:srgbClr val="000066"/>
                  </a:solidFill>
                </a:rPr>
                <a:t> </a:t>
              </a:r>
              <a:endParaRPr lang="en-GB" sz="2400" b="1" dirty="0">
                <a:solidFill>
                  <a:srgbClr val="000066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14050" y="3032880"/>
            <a:ext cx="8326543" cy="833178"/>
            <a:chOff x="814050" y="3032880"/>
            <a:chExt cx="8326543" cy="833178"/>
          </a:xfrm>
        </p:grpSpPr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1368769" y="3032880"/>
              <a:ext cx="7771824" cy="8331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buClr>
                  <a:srgbClr val="000066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dirty="0" smtClean="0">
                  <a:solidFill>
                    <a:srgbClr val="000066"/>
                  </a:solidFill>
                </a:rPr>
                <a:t>High uncertainty about projected changes especially in the South Asian Monsoon region</a:t>
              </a:r>
              <a:endParaRPr lang="en-GB" sz="2400" b="1" dirty="0">
                <a:solidFill>
                  <a:srgbClr val="000066"/>
                </a:solidFill>
              </a:endParaRPr>
            </a:p>
          </p:txBody>
        </p:sp>
        <p:sp>
          <p:nvSpPr>
            <p:cNvPr id="26" name="Line 6"/>
            <p:cNvSpPr>
              <a:spLocks noChangeShapeType="1"/>
            </p:cNvSpPr>
            <p:nvPr/>
          </p:nvSpPr>
          <p:spPr bwMode="auto">
            <a:xfrm flipV="1">
              <a:off x="814050" y="3294994"/>
              <a:ext cx="685802" cy="457"/>
            </a:xfrm>
            <a:prstGeom prst="line">
              <a:avLst/>
            </a:prstGeom>
            <a:noFill/>
            <a:ln w="19080">
              <a:solidFill>
                <a:srgbClr val="008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830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5439</TotalTime>
  <Words>569</Words>
  <Application>Microsoft Office PowerPoint</Application>
  <PresentationFormat>On-screen Show (4:3)</PresentationFormat>
  <Paragraphs>118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1_Office Theme</vt:lpstr>
      <vt:lpstr>PowerPoint Presentation</vt:lpstr>
      <vt:lpstr>Outline  </vt:lpstr>
      <vt:lpstr>Observed Changes - 1  </vt:lpstr>
      <vt:lpstr>Observed Changes - 2   </vt:lpstr>
      <vt:lpstr>Observed Changes - 3   </vt:lpstr>
      <vt:lpstr>Observed Changes - 4   </vt:lpstr>
      <vt:lpstr>Projected Changes - 1  </vt:lpstr>
      <vt:lpstr>Projected Changes - 2   </vt:lpstr>
      <vt:lpstr>Common Challenges - 1   </vt:lpstr>
      <vt:lpstr>Common Challenges - 2   </vt:lpstr>
      <vt:lpstr>Common Challenges - 3   </vt:lpstr>
      <vt:lpstr>Adaptation and the Way Forward    </vt:lpstr>
      <vt:lpstr>Thank You 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Mmascarenhas</dc:creator>
  <cp:lastModifiedBy>PriyankaD</cp:lastModifiedBy>
  <cp:revision>589</cp:revision>
  <dcterms:created xsi:type="dcterms:W3CDTF">2012-05-04T08:38:51Z</dcterms:created>
  <dcterms:modified xsi:type="dcterms:W3CDTF">2013-02-18T00:18:44Z</dcterms:modified>
</cp:coreProperties>
</file>