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flv" ContentType="video/unknown"/>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1" r:id="rId2"/>
  </p:sldMasterIdLst>
  <p:notesMasterIdLst>
    <p:notesMasterId r:id="rId54"/>
  </p:notesMasterIdLst>
  <p:sldIdLst>
    <p:sldId id="345" r:id="rId3"/>
    <p:sldId id="346" r:id="rId4"/>
    <p:sldId id="416" r:id="rId5"/>
    <p:sldId id="415" r:id="rId6"/>
    <p:sldId id="356" r:id="rId7"/>
    <p:sldId id="339" r:id="rId8"/>
    <p:sldId id="412" r:id="rId9"/>
    <p:sldId id="318" r:id="rId10"/>
    <p:sldId id="355" r:id="rId11"/>
    <p:sldId id="260" r:id="rId12"/>
    <p:sldId id="347" r:id="rId13"/>
    <p:sldId id="349" r:id="rId14"/>
    <p:sldId id="359" r:id="rId15"/>
    <p:sldId id="269" r:id="rId16"/>
    <p:sldId id="358" r:id="rId17"/>
    <p:sldId id="353" r:id="rId18"/>
    <p:sldId id="362" r:id="rId19"/>
    <p:sldId id="417" r:id="rId20"/>
    <p:sldId id="364" r:id="rId21"/>
    <p:sldId id="285" r:id="rId22"/>
    <p:sldId id="289" r:id="rId23"/>
    <p:sldId id="376" r:id="rId24"/>
    <p:sldId id="377" r:id="rId25"/>
    <p:sldId id="374" r:id="rId26"/>
    <p:sldId id="291" r:id="rId27"/>
    <p:sldId id="401" r:id="rId28"/>
    <p:sldId id="327" r:id="rId29"/>
    <p:sldId id="328" r:id="rId30"/>
    <p:sldId id="329" r:id="rId31"/>
    <p:sldId id="331" r:id="rId32"/>
    <p:sldId id="382" r:id="rId33"/>
    <p:sldId id="381" r:id="rId34"/>
    <p:sldId id="333" r:id="rId35"/>
    <p:sldId id="334" r:id="rId36"/>
    <p:sldId id="335" r:id="rId37"/>
    <p:sldId id="399" r:id="rId38"/>
    <p:sldId id="341" r:id="rId39"/>
    <p:sldId id="398" r:id="rId40"/>
    <p:sldId id="336" r:id="rId41"/>
    <p:sldId id="343" r:id="rId42"/>
    <p:sldId id="360" r:id="rId43"/>
    <p:sldId id="387" r:id="rId44"/>
    <p:sldId id="388" r:id="rId45"/>
    <p:sldId id="361" r:id="rId46"/>
    <p:sldId id="386" r:id="rId47"/>
    <p:sldId id="393" r:id="rId48"/>
    <p:sldId id="394" r:id="rId49"/>
    <p:sldId id="395" r:id="rId50"/>
    <p:sldId id="396" r:id="rId51"/>
    <p:sldId id="418" r:id="rId52"/>
    <p:sldId id="317" r:id="rId53"/>
  </p:sldIdLst>
  <p:sldSz cx="9144000" cy="6858000" type="screen4x3"/>
  <p:notesSz cx="6858000" cy="9144000"/>
  <p:defaultTextStyle>
    <a:defPPr>
      <a:defRPr lang="ar-SA"/>
    </a:defPPr>
    <a:lvl1pPr algn="r" rtl="1" fontAlgn="base">
      <a:spcBef>
        <a:spcPct val="0"/>
      </a:spcBef>
      <a:spcAft>
        <a:spcPct val="0"/>
      </a:spcAft>
      <a:defRPr sz="4400" b="1" kern="1200">
        <a:solidFill>
          <a:schemeClr val="tx1"/>
        </a:solidFill>
        <a:latin typeface="Arial" pitchFamily="34" charset="0"/>
        <a:ea typeface="+mn-ea"/>
        <a:cs typeface="Arial" pitchFamily="34" charset="0"/>
      </a:defRPr>
    </a:lvl1pPr>
    <a:lvl2pPr marL="457200" algn="r" rtl="1" fontAlgn="base">
      <a:spcBef>
        <a:spcPct val="0"/>
      </a:spcBef>
      <a:spcAft>
        <a:spcPct val="0"/>
      </a:spcAft>
      <a:defRPr sz="4400" b="1" kern="1200">
        <a:solidFill>
          <a:schemeClr val="tx1"/>
        </a:solidFill>
        <a:latin typeface="Arial" pitchFamily="34" charset="0"/>
        <a:ea typeface="+mn-ea"/>
        <a:cs typeface="Arial" pitchFamily="34" charset="0"/>
      </a:defRPr>
    </a:lvl2pPr>
    <a:lvl3pPr marL="914400" algn="r" rtl="1" fontAlgn="base">
      <a:spcBef>
        <a:spcPct val="0"/>
      </a:spcBef>
      <a:spcAft>
        <a:spcPct val="0"/>
      </a:spcAft>
      <a:defRPr sz="4400" b="1"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sz="4400" b="1"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sz="4400" b="1" kern="1200">
        <a:solidFill>
          <a:schemeClr val="tx1"/>
        </a:solidFill>
        <a:latin typeface="Arial" pitchFamily="34" charset="0"/>
        <a:ea typeface="+mn-ea"/>
        <a:cs typeface="Arial" pitchFamily="34" charset="0"/>
      </a:defRPr>
    </a:lvl5pPr>
    <a:lvl6pPr marL="2286000" algn="r" defTabSz="914400" rtl="1" eaLnBrk="1" latinLnBrk="0" hangingPunct="1">
      <a:defRPr sz="4400" b="1" kern="1200">
        <a:solidFill>
          <a:schemeClr val="tx1"/>
        </a:solidFill>
        <a:latin typeface="Arial" pitchFamily="34" charset="0"/>
        <a:ea typeface="+mn-ea"/>
        <a:cs typeface="Arial" pitchFamily="34" charset="0"/>
      </a:defRPr>
    </a:lvl6pPr>
    <a:lvl7pPr marL="2743200" algn="r" defTabSz="914400" rtl="1" eaLnBrk="1" latinLnBrk="0" hangingPunct="1">
      <a:defRPr sz="4400" b="1" kern="1200">
        <a:solidFill>
          <a:schemeClr val="tx1"/>
        </a:solidFill>
        <a:latin typeface="Arial" pitchFamily="34" charset="0"/>
        <a:ea typeface="+mn-ea"/>
        <a:cs typeface="Arial" pitchFamily="34" charset="0"/>
      </a:defRPr>
    </a:lvl7pPr>
    <a:lvl8pPr marL="3200400" algn="r" defTabSz="914400" rtl="1" eaLnBrk="1" latinLnBrk="0" hangingPunct="1">
      <a:defRPr sz="4400" b="1" kern="1200">
        <a:solidFill>
          <a:schemeClr val="tx1"/>
        </a:solidFill>
        <a:latin typeface="Arial" pitchFamily="34" charset="0"/>
        <a:ea typeface="+mn-ea"/>
        <a:cs typeface="Arial" pitchFamily="34" charset="0"/>
      </a:defRPr>
    </a:lvl8pPr>
    <a:lvl9pPr marL="3657600" algn="r" defTabSz="914400" rtl="1" eaLnBrk="1" latinLnBrk="0" hangingPunct="1">
      <a:defRPr sz="4400" b="1"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8B8B2E"/>
    <a:srgbClr val="333300"/>
    <a:srgbClr val="99FF99"/>
    <a:srgbClr val="000000"/>
    <a:srgbClr val="9900CC"/>
    <a:srgbClr val="FFCCFF"/>
    <a:srgbClr val="66FFFF"/>
    <a:srgbClr val="808080"/>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851" autoAdjust="0"/>
    <p:restoredTop sz="85943" autoAdjust="0"/>
  </p:normalViewPr>
  <p:slideViewPr>
    <p:cSldViewPr>
      <p:cViewPr varScale="1">
        <p:scale>
          <a:sx n="63" d="100"/>
          <a:sy n="63" d="100"/>
        </p:scale>
        <p:origin x="-161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p>
        </p:txBody>
      </p:sp>
      <p:sp>
        <p:nvSpPr>
          <p:cNvPr id="35843" name="Rectangle 3"/>
          <p:cNvSpPr>
            <a:spLocks noGrp="1" noChangeArrowheads="1"/>
          </p:cNvSpPr>
          <p:nvPr>
            <p:ph type="dt" idx="1"/>
          </p:nvPr>
        </p:nvSpPr>
        <p:spPr bwMode="auto">
          <a:xfrm>
            <a:off x="1588"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lvl1pPr>
          </a:lstStyle>
          <a:p>
            <a:pPr>
              <a:defRPr/>
            </a:pPr>
            <a:endParaRPr lang="en-US"/>
          </a:p>
        </p:txBody>
      </p:sp>
      <p:sp>
        <p:nvSpPr>
          <p:cNvPr id="409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58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5846" name="Rectangle 6"/>
          <p:cNvSpPr>
            <a:spLocks noGrp="1" noChangeArrowheads="1"/>
          </p:cNvSpPr>
          <p:nvPr>
            <p:ph type="ftr" sz="quarter" idx="4"/>
          </p:nvPr>
        </p:nvSpPr>
        <p:spPr bwMode="auto">
          <a:xfrm>
            <a:off x="388620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p>
        </p:txBody>
      </p:sp>
      <p:sp>
        <p:nvSpPr>
          <p:cNvPr id="35847" name="Rectangle 7"/>
          <p:cNvSpPr>
            <a:spLocks noGrp="1" noChangeArrowheads="1"/>
          </p:cNvSpPr>
          <p:nvPr>
            <p:ph type="sldNum" sz="quarter" idx="5"/>
          </p:nvPr>
        </p:nvSpPr>
        <p:spPr bwMode="auto">
          <a:xfrm>
            <a:off x="1588"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lvl1pPr>
          </a:lstStyle>
          <a:p>
            <a:pPr>
              <a:defRPr/>
            </a:pPr>
            <a:fld id="{72332D57-30F5-4E96-9D1B-3918ABDA58AF}" type="slidenum">
              <a:rPr lang="ar-SA"/>
              <a:pPr>
                <a:defRPr/>
              </a:pPr>
              <a:t>‹#›</a:t>
            </a:fld>
            <a:endParaRPr lang="en-US"/>
          </a:p>
        </p:txBody>
      </p:sp>
    </p:spTree>
    <p:extLst>
      <p:ext uri="{BB962C8B-B14F-4D97-AF65-F5344CB8AC3E}">
        <p14:creationId xmlns:p14="http://schemas.microsoft.com/office/powerpoint/2010/main" val="411828832"/>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332D57-30F5-4E96-9D1B-3918ABDA58AF}" type="slidenum">
              <a:rPr lang="ar-SA" smtClean="0"/>
              <a:pPr>
                <a:defRPr/>
              </a:pPr>
              <a:t>2</a:t>
            </a:fld>
            <a:endParaRPr lang="en-US"/>
          </a:p>
        </p:txBody>
      </p:sp>
    </p:spTree>
    <p:extLst>
      <p:ext uri="{BB962C8B-B14F-4D97-AF65-F5344CB8AC3E}">
        <p14:creationId xmlns:p14="http://schemas.microsoft.com/office/powerpoint/2010/main" val="802530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defTabSz="906463" eaLnBrk="0" hangingPunct="0">
              <a:spcBef>
                <a:spcPct val="30000"/>
              </a:spcBef>
              <a:defRPr kumimoji="1" sz="1200">
                <a:solidFill>
                  <a:schemeClr val="tx1"/>
                </a:solidFill>
                <a:latin typeface="Arial" pitchFamily="34" charset="0"/>
              </a:defRPr>
            </a:lvl1pPr>
            <a:lvl2pPr marL="742950" indent="-285750" defTabSz="906463" eaLnBrk="0" hangingPunct="0">
              <a:spcBef>
                <a:spcPct val="30000"/>
              </a:spcBef>
              <a:defRPr kumimoji="1" sz="1200">
                <a:solidFill>
                  <a:schemeClr val="tx1"/>
                </a:solidFill>
                <a:latin typeface="Arial" pitchFamily="34" charset="0"/>
              </a:defRPr>
            </a:lvl2pPr>
            <a:lvl3pPr marL="1143000" indent="-228600" defTabSz="906463" eaLnBrk="0" hangingPunct="0">
              <a:spcBef>
                <a:spcPct val="30000"/>
              </a:spcBef>
              <a:defRPr kumimoji="1" sz="1200">
                <a:solidFill>
                  <a:schemeClr val="tx1"/>
                </a:solidFill>
                <a:latin typeface="Arial" pitchFamily="34" charset="0"/>
              </a:defRPr>
            </a:lvl3pPr>
            <a:lvl4pPr marL="1600200" indent="-228600" defTabSz="906463" eaLnBrk="0" hangingPunct="0">
              <a:spcBef>
                <a:spcPct val="30000"/>
              </a:spcBef>
              <a:defRPr kumimoji="1" sz="1200">
                <a:solidFill>
                  <a:schemeClr val="tx1"/>
                </a:solidFill>
                <a:latin typeface="Arial" pitchFamily="34" charset="0"/>
              </a:defRPr>
            </a:lvl4pPr>
            <a:lvl5pPr marL="2057400" indent="-228600" defTabSz="906463" eaLnBrk="0" hangingPunct="0">
              <a:spcBef>
                <a:spcPct val="30000"/>
              </a:spcBef>
              <a:defRPr kumimoji="1" sz="1200">
                <a:solidFill>
                  <a:schemeClr val="tx1"/>
                </a:solidFill>
                <a:latin typeface="Arial" pitchFamily="34" charset="0"/>
              </a:defRPr>
            </a:lvl5pPr>
            <a:lvl6pPr marL="2514600" indent="-228600" defTabSz="906463" eaLnBrk="0" fontAlgn="base" hangingPunct="0">
              <a:spcBef>
                <a:spcPct val="30000"/>
              </a:spcBef>
              <a:spcAft>
                <a:spcPct val="0"/>
              </a:spcAft>
              <a:defRPr kumimoji="1" sz="1200">
                <a:solidFill>
                  <a:schemeClr val="tx1"/>
                </a:solidFill>
                <a:latin typeface="Arial" pitchFamily="34" charset="0"/>
              </a:defRPr>
            </a:lvl6pPr>
            <a:lvl7pPr marL="2971800" indent="-228600" defTabSz="906463" eaLnBrk="0" fontAlgn="base" hangingPunct="0">
              <a:spcBef>
                <a:spcPct val="30000"/>
              </a:spcBef>
              <a:spcAft>
                <a:spcPct val="0"/>
              </a:spcAft>
              <a:defRPr kumimoji="1" sz="1200">
                <a:solidFill>
                  <a:schemeClr val="tx1"/>
                </a:solidFill>
                <a:latin typeface="Arial" pitchFamily="34" charset="0"/>
              </a:defRPr>
            </a:lvl7pPr>
            <a:lvl8pPr marL="3429000" indent="-228600" defTabSz="906463" eaLnBrk="0" fontAlgn="base" hangingPunct="0">
              <a:spcBef>
                <a:spcPct val="30000"/>
              </a:spcBef>
              <a:spcAft>
                <a:spcPct val="0"/>
              </a:spcAft>
              <a:defRPr kumimoji="1" sz="1200">
                <a:solidFill>
                  <a:schemeClr val="tx1"/>
                </a:solidFill>
                <a:latin typeface="Arial" pitchFamily="34" charset="0"/>
              </a:defRPr>
            </a:lvl8pPr>
            <a:lvl9pPr marL="3886200" indent="-228600" defTabSz="906463" eaLnBrk="0" fontAlgn="base" hangingPunct="0">
              <a:spcBef>
                <a:spcPct val="30000"/>
              </a:spcBef>
              <a:spcAft>
                <a:spcPct val="0"/>
              </a:spcAft>
              <a:defRPr kumimoji="1" sz="1200">
                <a:solidFill>
                  <a:schemeClr val="tx1"/>
                </a:solidFill>
                <a:latin typeface="Arial" pitchFamily="34" charset="0"/>
              </a:defRPr>
            </a:lvl9pPr>
          </a:lstStyle>
          <a:p>
            <a:pPr>
              <a:spcBef>
                <a:spcPct val="0"/>
              </a:spcBef>
            </a:pPr>
            <a:fld id="{9C6C4018-D578-4C0E-A6E9-1BD17F8E3889}" type="slidenum">
              <a:rPr kumimoji="0" lang="en-US" altLang="en-US">
                <a:solidFill>
                  <a:prstClr val="black"/>
                </a:solidFill>
                <a:latin typeface="Times New Roman" pitchFamily="18" charset="0"/>
              </a:rPr>
              <a:pPr>
                <a:spcBef>
                  <a:spcPct val="0"/>
                </a:spcBef>
              </a:pPr>
              <a:t>3</a:t>
            </a:fld>
            <a:endParaRPr kumimoji="0" lang="en-US" altLang="en-US">
              <a:solidFill>
                <a:prstClr val="black"/>
              </a:solidFill>
              <a:latin typeface="Times New Roman" pitchFamily="18"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pPr algn="l"/>
            <a:r>
              <a:rPr lang="en-US" altLang="en-US" dirty="0" smtClean="0"/>
              <a:t>Three</a:t>
            </a:r>
            <a:r>
              <a:rPr lang="en-US" altLang="en-US" baseline="0" dirty="0" smtClean="0"/>
              <a:t> functions of the spine</a:t>
            </a:r>
          </a:p>
          <a:p>
            <a:pPr marL="228600" indent="-228600" algn="l" rtl="0">
              <a:buAutoNum type="arabicPeriod"/>
            </a:pPr>
            <a:r>
              <a:rPr lang="en-US" altLang="en-US" baseline="0" dirty="0" smtClean="0"/>
              <a:t>Protect the spinal cord.  2. Provide structural support and balance to maintain an upright posture.  3. Enable </a:t>
            </a:r>
            <a:r>
              <a:rPr lang="en-US" altLang="en-US" baseline="0" smtClean="0"/>
              <a:t>flexible motion.</a:t>
            </a:r>
            <a:endParaRPr lang="en-US" altLang="en-US" baseline="0" dirty="0" smtClean="0"/>
          </a:p>
        </p:txBody>
      </p:sp>
    </p:spTree>
    <p:extLst>
      <p:ext uri="{BB962C8B-B14F-4D97-AF65-F5344CB8AC3E}">
        <p14:creationId xmlns:p14="http://schemas.microsoft.com/office/powerpoint/2010/main" val="2387758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defTabSz="906463" eaLnBrk="0" hangingPunct="0">
              <a:spcBef>
                <a:spcPct val="30000"/>
              </a:spcBef>
              <a:defRPr kumimoji="1" sz="1200">
                <a:solidFill>
                  <a:schemeClr val="tx1"/>
                </a:solidFill>
                <a:latin typeface="Arial" pitchFamily="34" charset="0"/>
              </a:defRPr>
            </a:lvl1pPr>
            <a:lvl2pPr marL="742950" indent="-285750" defTabSz="906463" eaLnBrk="0" hangingPunct="0">
              <a:spcBef>
                <a:spcPct val="30000"/>
              </a:spcBef>
              <a:defRPr kumimoji="1" sz="1200">
                <a:solidFill>
                  <a:schemeClr val="tx1"/>
                </a:solidFill>
                <a:latin typeface="Arial" pitchFamily="34" charset="0"/>
              </a:defRPr>
            </a:lvl2pPr>
            <a:lvl3pPr marL="1143000" indent="-228600" defTabSz="906463" eaLnBrk="0" hangingPunct="0">
              <a:spcBef>
                <a:spcPct val="30000"/>
              </a:spcBef>
              <a:defRPr kumimoji="1" sz="1200">
                <a:solidFill>
                  <a:schemeClr val="tx1"/>
                </a:solidFill>
                <a:latin typeface="Arial" pitchFamily="34" charset="0"/>
              </a:defRPr>
            </a:lvl3pPr>
            <a:lvl4pPr marL="1600200" indent="-228600" defTabSz="906463" eaLnBrk="0" hangingPunct="0">
              <a:spcBef>
                <a:spcPct val="30000"/>
              </a:spcBef>
              <a:defRPr kumimoji="1" sz="1200">
                <a:solidFill>
                  <a:schemeClr val="tx1"/>
                </a:solidFill>
                <a:latin typeface="Arial" pitchFamily="34" charset="0"/>
              </a:defRPr>
            </a:lvl4pPr>
            <a:lvl5pPr marL="2057400" indent="-228600" defTabSz="906463" eaLnBrk="0" hangingPunct="0">
              <a:spcBef>
                <a:spcPct val="30000"/>
              </a:spcBef>
              <a:defRPr kumimoji="1" sz="1200">
                <a:solidFill>
                  <a:schemeClr val="tx1"/>
                </a:solidFill>
                <a:latin typeface="Arial" pitchFamily="34" charset="0"/>
              </a:defRPr>
            </a:lvl5pPr>
            <a:lvl6pPr marL="2514600" indent="-228600" defTabSz="906463" eaLnBrk="0" fontAlgn="base" hangingPunct="0">
              <a:spcBef>
                <a:spcPct val="30000"/>
              </a:spcBef>
              <a:spcAft>
                <a:spcPct val="0"/>
              </a:spcAft>
              <a:defRPr kumimoji="1" sz="1200">
                <a:solidFill>
                  <a:schemeClr val="tx1"/>
                </a:solidFill>
                <a:latin typeface="Arial" pitchFamily="34" charset="0"/>
              </a:defRPr>
            </a:lvl6pPr>
            <a:lvl7pPr marL="2971800" indent="-228600" defTabSz="906463" eaLnBrk="0" fontAlgn="base" hangingPunct="0">
              <a:spcBef>
                <a:spcPct val="30000"/>
              </a:spcBef>
              <a:spcAft>
                <a:spcPct val="0"/>
              </a:spcAft>
              <a:defRPr kumimoji="1" sz="1200">
                <a:solidFill>
                  <a:schemeClr val="tx1"/>
                </a:solidFill>
                <a:latin typeface="Arial" pitchFamily="34" charset="0"/>
              </a:defRPr>
            </a:lvl7pPr>
            <a:lvl8pPr marL="3429000" indent="-228600" defTabSz="906463" eaLnBrk="0" fontAlgn="base" hangingPunct="0">
              <a:spcBef>
                <a:spcPct val="30000"/>
              </a:spcBef>
              <a:spcAft>
                <a:spcPct val="0"/>
              </a:spcAft>
              <a:defRPr kumimoji="1" sz="1200">
                <a:solidFill>
                  <a:schemeClr val="tx1"/>
                </a:solidFill>
                <a:latin typeface="Arial" pitchFamily="34" charset="0"/>
              </a:defRPr>
            </a:lvl8pPr>
            <a:lvl9pPr marL="3886200" indent="-228600" defTabSz="906463" eaLnBrk="0" fontAlgn="base" hangingPunct="0">
              <a:spcBef>
                <a:spcPct val="30000"/>
              </a:spcBef>
              <a:spcAft>
                <a:spcPct val="0"/>
              </a:spcAft>
              <a:defRPr kumimoji="1" sz="1200">
                <a:solidFill>
                  <a:schemeClr val="tx1"/>
                </a:solidFill>
                <a:latin typeface="Arial" pitchFamily="34" charset="0"/>
              </a:defRPr>
            </a:lvl9pPr>
          </a:lstStyle>
          <a:p>
            <a:pPr>
              <a:spcBef>
                <a:spcPct val="0"/>
              </a:spcBef>
            </a:pPr>
            <a:fld id="{B0680444-CABE-45A0-8C99-FFA93B3BEA30}" type="slidenum">
              <a:rPr kumimoji="0" lang="en-US" altLang="en-US">
                <a:solidFill>
                  <a:prstClr val="black"/>
                </a:solidFill>
                <a:latin typeface="Times New Roman" pitchFamily="18" charset="0"/>
              </a:rPr>
              <a:pPr>
                <a:spcBef>
                  <a:spcPct val="0"/>
                </a:spcBef>
              </a:pPr>
              <a:t>4</a:t>
            </a:fld>
            <a:endParaRPr kumimoji="0" lang="en-US" altLang="en-US">
              <a:solidFill>
                <a:prstClr val="black"/>
              </a:solidFill>
              <a:latin typeface="Times New Roman" pitchFamily="18"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a:buFont typeface="Wingdings" pitchFamily="2" charset="2"/>
              <a:buChar char="§"/>
            </a:pPr>
            <a:r>
              <a:rPr lang="en-US" altLang="en-US" dirty="0" smtClean="0"/>
              <a:t>A cross-section of the spine revealed the bony components, </a:t>
            </a:r>
          </a:p>
          <a:p>
            <a:pPr>
              <a:buFont typeface="Wingdings" pitchFamily="2" charset="2"/>
              <a:buNone/>
            </a:pPr>
            <a:r>
              <a:rPr lang="en-US" altLang="en-US" dirty="0" smtClean="0"/>
              <a:t>known as the vertebral bodies</a:t>
            </a:r>
          </a:p>
          <a:p>
            <a:pPr>
              <a:buFont typeface="Wingdings" pitchFamily="2" charset="2"/>
              <a:buChar char="§"/>
            </a:pPr>
            <a:r>
              <a:rPr lang="en-US" altLang="en-US" dirty="0" smtClean="0"/>
              <a:t>Between the vertebral bodies are discs. </a:t>
            </a:r>
          </a:p>
          <a:p>
            <a:pPr>
              <a:buFont typeface="Wingdings" pitchFamily="2" charset="2"/>
              <a:buChar char="§"/>
            </a:pPr>
            <a:r>
              <a:rPr lang="en-US" altLang="en-US" dirty="0" smtClean="0"/>
              <a:t>Ligaments  attach  vertebrae . </a:t>
            </a:r>
          </a:p>
          <a:p>
            <a:pPr>
              <a:buFont typeface="Wingdings" pitchFamily="2" charset="2"/>
              <a:buChar char="§"/>
            </a:pPr>
            <a:r>
              <a:rPr lang="en-US" altLang="en-US" dirty="0" smtClean="0"/>
              <a:t> The disc is like a jelly donut, providing cushion between the vertebrae.</a:t>
            </a:r>
          </a:p>
          <a:p>
            <a:pPr>
              <a:buFont typeface="Wingdings" pitchFamily="2" charset="2"/>
              <a:buChar char="§"/>
            </a:pPr>
            <a:r>
              <a:rPr lang="en-US" altLang="en-US" dirty="0" smtClean="0"/>
              <a:t>If bony or soft tissues are disrupted, pressure  on the cord and nerve roots</a:t>
            </a:r>
          </a:p>
          <a:p>
            <a:pPr>
              <a:buFont typeface="Wingdings" pitchFamily="2" charset="2"/>
              <a:buNone/>
            </a:pPr>
            <a:r>
              <a:rPr lang="en-US" altLang="en-US" dirty="0" smtClean="0"/>
              <a:t>may result in pain and neurological impairment. </a:t>
            </a:r>
          </a:p>
        </p:txBody>
      </p:sp>
    </p:spTree>
    <p:extLst>
      <p:ext uri="{BB962C8B-B14F-4D97-AF65-F5344CB8AC3E}">
        <p14:creationId xmlns:p14="http://schemas.microsoft.com/office/powerpoint/2010/main" val="4274176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332D57-30F5-4E96-9D1B-3918ABDA58AF}" type="slidenum">
              <a:rPr lang="ar-SA" smtClean="0"/>
              <a:pPr>
                <a:defRPr/>
              </a:pPr>
              <a:t>6</a:t>
            </a:fld>
            <a:endParaRPr lang="en-US"/>
          </a:p>
        </p:txBody>
      </p:sp>
    </p:spTree>
    <p:extLst>
      <p:ext uri="{BB962C8B-B14F-4D97-AF65-F5344CB8AC3E}">
        <p14:creationId xmlns:p14="http://schemas.microsoft.com/office/powerpoint/2010/main" val="12078874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eaLnBrk="0" hangingPunct="0">
              <a:defRPr sz="4400" b="1">
                <a:solidFill>
                  <a:schemeClr val="tx1"/>
                </a:solidFill>
                <a:latin typeface="Arial" pitchFamily="34" charset="0"/>
                <a:cs typeface="Arial" pitchFamily="34" charset="0"/>
              </a:defRPr>
            </a:lvl1pPr>
            <a:lvl2pPr marL="742950" indent="-285750" eaLnBrk="0" hangingPunct="0">
              <a:defRPr sz="4400" b="1">
                <a:solidFill>
                  <a:schemeClr val="tx1"/>
                </a:solidFill>
                <a:latin typeface="Arial" pitchFamily="34" charset="0"/>
                <a:cs typeface="Arial" pitchFamily="34" charset="0"/>
              </a:defRPr>
            </a:lvl2pPr>
            <a:lvl3pPr marL="1143000" indent="-228600" eaLnBrk="0" hangingPunct="0">
              <a:defRPr sz="4400" b="1">
                <a:solidFill>
                  <a:schemeClr val="tx1"/>
                </a:solidFill>
                <a:latin typeface="Arial" pitchFamily="34" charset="0"/>
                <a:cs typeface="Arial" pitchFamily="34" charset="0"/>
              </a:defRPr>
            </a:lvl3pPr>
            <a:lvl4pPr marL="1600200" indent="-228600" eaLnBrk="0" hangingPunct="0">
              <a:defRPr sz="4400" b="1">
                <a:solidFill>
                  <a:schemeClr val="tx1"/>
                </a:solidFill>
                <a:latin typeface="Arial" pitchFamily="34" charset="0"/>
                <a:cs typeface="Arial" pitchFamily="34" charset="0"/>
              </a:defRPr>
            </a:lvl4pPr>
            <a:lvl5pPr marL="2057400" indent="-228600" eaLnBrk="0" hangingPunct="0">
              <a:defRPr sz="4400"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4400"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4400"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4400"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4400" b="1">
                <a:solidFill>
                  <a:schemeClr val="tx1"/>
                </a:solidFill>
                <a:latin typeface="Arial" pitchFamily="34" charset="0"/>
                <a:cs typeface="Arial" pitchFamily="34" charset="0"/>
              </a:defRPr>
            </a:lvl9pPr>
          </a:lstStyle>
          <a:p>
            <a:pPr eaLnBrk="1" hangingPunct="1"/>
            <a:fld id="{2A1696D9-EF0E-46D9-89E7-D5F35DC140D8}" type="slidenum">
              <a:rPr lang="ar-SA" sz="1200" b="0" smtClean="0"/>
              <a:pPr eaLnBrk="1" hangingPunct="1"/>
              <a:t>10</a:t>
            </a:fld>
            <a:endParaRPr lang="en-US" sz="1200" b="0"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pPr algn="l" eaLnBrk="1" hangingPunct="1"/>
            <a:r>
              <a:rPr lang="en-US" smtClean="0">
                <a:latin typeface="Times New Roman" pitchFamily="18" charset="0"/>
                <a:cs typeface="Times New Roman" pitchFamily="18" charset="0"/>
              </a:rPr>
              <a:t>Deep Venous Thrombosis also known as   Venous Thrombo Embolism (VTE):</a:t>
            </a:r>
          </a:p>
        </p:txBody>
      </p:sp>
    </p:spTree>
    <p:extLst>
      <p:ext uri="{BB962C8B-B14F-4D97-AF65-F5344CB8AC3E}">
        <p14:creationId xmlns:p14="http://schemas.microsoft.com/office/powerpoint/2010/main" val="722657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eaLnBrk="0" hangingPunct="0">
              <a:defRPr sz="4400" b="1">
                <a:solidFill>
                  <a:schemeClr val="tx1"/>
                </a:solidFill>
                <a:latin typeface="Arial" pitchFamily="34" charset="0"/>
                <a:cs typeface="Arial" pitchFamily="34" charset="0"/>
              </a:defRPr>
            </a:lvl1pPr>
            <a:lvl2pPr marL="742950" indent="-285750" eaLnBrk="0" hangingPunct="0">
              <a:defRPr sz="4400" b="1">
                <a:solidFill>
                  <a:schemeClr val="tx1"/>
                </a:solidFill>
                <a:latin typeface="Arial" pitchFamily="34" charset="0"/>
                <a:cs typeface="Arial" pitchFamily="34" charset="0"/>
              </a:defRPr>
            </a:lvl2pPr>
            <a:lvl3pPr marL="1143000" indent="-228600" eaLnBrk="0" hangingPunct="0">
              <a:defRPr sz="4400" b="1">
                <a:solidFill>
                  <a:schemeClr val="tx1"/>
                </a:solidFill>
                <a:latin typeface="Arial" pitchFamily="34" charset="0"/>
                <a:cs typeface="Arial" pitchFamily="34" charset="0"/>
              </a:defRPr>
            </a:lvl3pPr>
            <a:lvl4pPr marL="1600200" indent="-228600" eaLnBrk="0" hangingPunct="0">
              <a:defRPr sz="4400" b="1">
                <a:solidFill>
                  <a:schemeClr val="tx1"/>
                </a:solidFill>
                <a:latin typeface="Arial" pitchFamily="34" charset="0"/>
                <a:cs typeface="Arial" pitchFamily="34" charset="0"/>
              </a:defRPr>
            </a:lvl4pPr>
            <a:lvl5pPr marL="2057400" indent="-228600" eaLnBrk="0" hangingPunct="0">
              <a:defRPr sz="4400"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4400"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4400"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4400"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4400" b="1">
                <a:solidFill>
                  <a:schemeClr val="tx1"/>
                </a:solidFill>
                <a:latin typeface="Arial" pitchFamily="34" charset="0"/>
                <a:cs typeface="Arial" pitchFamily="34" charset="0"/>
              </a:defRPr>
            </a:lvl9pPr>
          </a:lstStyle>
          <a:p>
            <a:pPr eaLnBrk="1" hangingPunct="1"/>
            <a:fld id="{489E79E5-BDA3-4A76-AA5C-8F14D0D67D7A}" type="slidenum">
              <a:rPr lang="ar-SA" sz="1200" b="0" smtClean="0"/>
              <a:pPr eaLnBrk="1" hangingPunct="1"/>
              <a:t>14</a:t>
            </a:fld>
            <a:endParaRPr lang="en-US" sz="1200" b="0"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algn="l" rtl="0" eaLnBrk="1" hangingPunct="1"/>
            <a:r>
              <a:rPr lang="en-US" dirty="0" smtClean="0">
                <a:latin typeface="Times New Roman" pitchFamily="18" charset="0"/>
                <a:cs typeface="Times New Roman" pitchFamily="18" charset="0"/>
              </a:rPr>
              <a:t>Now efforts are directed toward developing and testing new targeted therapies for VTE that will be safer and more effective. These therapies will exploit new knowledge of the inflammatory mechanisms leading to venous thrombosis.</a:t>
            </a:r>
          </a:p>
          <a:p>
            <a:pPr algn="l" rtl="0" eaLnBrk="1" hangingPunct="1"/>
            <a:endParaRPr lang="en-US" dirty="0" smtClean="0"/>
          </a:p>
        </p:txBody>
      </p:sp>
    </p:spTree>
    <p:extLst>
      <p:ext uri="{BB962C8B-B14F-4D97-AF65-F5344CB8AC3E}">
        <p14:creationId xmlns:p14="http://schemas.microsoft.com/office/powerpoint/2010/main" val="2025815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defTabSz="906463" eaLnBrk="0" hangingPunct="0">
              <a:spcBef>
                <a:spcPct val="30000"/>
              </a:spcBef>
              <a:defRPr kumimoji="1" sz="1200">
                <a:solidFill>
                  <a:schemeClr val="tx1"/>
                </a:solidFill>
                <a:latin typeface="Arial" pitchFamily="34" charset="0"/>
              </a:defRPr>
            </a:lvl1pPr>
            <a:lvl2pPr marL="742950" indent="-285750" defTabSz="906463" eaLnBrk="0" hangingPunct="0">
              <a:spcBef>
                <a:spcPct val="30000"/>
              </a:spcBef>
              <a:defRPr kumimoji="1" sz="1200">
                <a:solidFill>
                  <a:schemeClr val="tx1"/>
                </a:solidFill>
                <a:latin typeface="Arial" pitchFamily="34" charset="0"/>
              </a:defRPr>
            </a:lvl2pPr>
            <a:lvl3pPr marL="1143000" indent="-228600" defTabSz="906463" eaLnBrk="0" hangingPunct="0">
              <a:spcBef>
                <a:spcPct val="30000"/>
              </a:spcBef>
              <a:defRPr kumimoji="1" sz="1200">
                <a:solidFill>
                  <a:schemeClr val="tx1"/>
                </a:solidFill>
                <a:latin typeface="Arial" pitchFamily="34" charset="0"/>
              </a:defRPr>
            </a:lvl3pPr>
            <a:lvl4pPr marL="1600200" indent="-228600" defTabSz="906463" eaLnBrk="0" hangingPunct="0">
              <a:spcBef>
                <a:spcPct val="30000"/>
              </a:spcBef>
              <a:defRPr kumimoji="1" sz="1200">
                <a:solidFill>
                  <a:schemeClr val="tx1"/>
                </a:solidFill>
                <a:latin typeface="Arial" pitchFamily="34" charset="0"/>
              </a:defRPr>
            </a:lvl4pPr>
            <a:lvl5pPr marL="2057400" indent="-228600" defTabSz="906463" eaLnBrk="0" hangingPunct="0">
              <a:spcBef>
                <a:spcPct val="30000"/>
              </a:spcBef>
              <a:defRPr kumimoji="1" sz="1200">
                <a:solidFill>
                  <a:schemeClr val="tx1"/>
                </a:solidFill>
                <a:latin typeface="Arial" pitchFamily="34" charset="0"/>
              </a:defRPr>
            </a:lvl5pPr>
            <a:lvl6pPr marL="2514600" indent="-228600" defTabSz="906463" eaLnBrk="0" fontAlgn="base" hangingPunct="0">
              <a:spcBef>
                <a:spcPct val="30000"/>
              </a:spcBef>
              <a:spcAft>
                <a:spcPct val="0"/>
              </a:spcAft>
              <a:defRPr kumimoji="1" sz="1200">
                <a:solidFill>
                  <a:schemeClr val="tx1"/>
                </a:solidFill>
                <a:latin typeface="Arial" pitchFamily="34" charset="0"/>
              </a:defRPr>
            </a:lvl6pPr>
            <a:lvl7pPr marL="2971800" indent="-228600" defTabSz="906463" eaLnBrk="0" fontAlgn="base" hangingPunct="0">
              <a:spcBef>
                <a:spcPct val="30000"/>
              </a:spcBef>
              <a:spcAft>
                <a:spcPct val="0"/>
              </a:spcAft>
              <a:defRPr kumimoji="1" sz="1200">
                <a:solidFill>
                  <a:schemeClr val="tx1"/>
                </a:solidFill>
                <a:latin typeface="Arial" pitchFamily="34" charset="0"/>
              </a:defRPr>
            </a:lvl7pPr>
            <a:lvl8pPr marL="3429000" indent="-228600" defTabSz="906463" eaLnBrk="0" fontAlgn="base" hangingPunct="0">
              <a:spcBef>
                <a:spcPct val="30000"/>
              </a:spcBef>
              <a:spcAft>
                <a:spcPct val="0"/>
              </a:spcAft>
              <a:defRPr kumimoji="1" sz="1200">
                <a:solidFill>
                  <a:schemeClr val="tx1"/>
                </a:solidFill>
                <a:latin typeface="Arial" pitchFamily="34" charset="0"/>
              </a:defRPr>
            </a:lvl8pPr>
            <a:lvl9pPr marL="3886200" indent="-228600" defTabSz="906463" eaLnBrk="0" fontAlgn="base" hangingPunct="0">
              <a:spcBef>
                <a:spcPct val="30000"/>
              </a:spcBef>
              <a:spcAft>
                <a:spcPct val="0"/>
              </a:spcAft>
              <a:defRPr kumimoji="1" sz="1200">
                <a:solidFill>
                  <a:schemeClr val="tx1"/>
                </a:solidFill>
                <a:latin typeface="Arial" pitchFamily="34" charset="0"/>
              </a:defRPr>
            </a:lvl9pPr>
          </a:lstStyle>
          <a:p>
            <a:pPr>
              <a:spcBef>
                <a:spcPct val="0"/>
              </a:spcBef>
            </a:pPr>
            <a:fld id="{2AA4BC4F-D63A-47B7-91A8-ACC1FC7F3AAE}" type="slidenum">
              <a:rPr kumimoji="0" lang="en-US" altLang="en-US">
                <a:solidFill>
                  <a:prstClr val="black"/>
                </a:solidFill>
                <a:latin typeface="Times New Roman" pitchFamily="18" charset="0"/>
              </a:rPr>
              <a:pPr>
                <a:spcBef>
                  <a:spcPct val="0"/>
                </a:spcBef>
              </a:pPr>
              <a:t>18</a:t>
            </a:fld>
            <a:endParaRPr kumimoji="0" lang="en-US" altLang="en-US">
              <a:solidFill>
                <a:prstClr val="black"/>
              </a:solidFill>
              <a:latin typeface="Times New Roman" pitchFamily="18"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altLang="en-US" smtClean="0"/>
              <a:t>Say it fast 5 times!!!!  </a:t>
            </a:r>
          </a:p>
        </p:txBody>
      </p:sp>
    </p:spTree>
    <p:extLst>
      <p:ext uri="{BB962C8B-B14F-4D97-AF65-F5344CB8AC3E}">
        <p14:creationId xmlns:p14="http://schemas.microsoft.com/office/powerpoint/2010/main" val="1831455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p:cNvSpPr>
            <a:spLocks noGrp="1" noRot="1" noChangeAspect="1" noTextEdit="1"/>
          </p:cNvSpPr>
          <p:nvPr>
            <p:ph type="sldImg"/>
          </p:nvPr>
        </p:nvSpPr>
        <p:spPr>
          <a:ln/>
        </p:spPr>
      </p:sp>
      <p:sp>
        <p:nvSpPr>
          <p:cNvPr id="7577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7578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3200" b="1">
                <a:solidFill>
                  <a:srgbClr val="FF0000"/>
                </a:solidFill>
                <a:latin typeface="Tahoma" pitchFamily="34" charset="0"/>
                <a:ea typeface="宋体" pitchFamily="2" charset="-122"/>
              </a:defRPr>
            </a:lvl1pPr>
            <a:lvl2pPr marL="742950" indent="-285750" eaLnBrk="0" hangingPunct="0">
              <a:defRPr kumimoji="1" sz="3200" b="1">
                <a:solidFill>
                  <a:srgbClr val="FF0000"/>
                </a:solidFill>
                <a:latin typeface="Tahoma" pitchFamily="34" charset="0"/>
                <a:ea typeface="宋体" pitchFamily="2" charset="-122"/>
              </a:defRPr>
            </a:lvl2pPr>
            <a:lvl3pPr marL="1143000" indent="-228600" eaLnBrk="0" hangingPunct="0">
              <a:defRPr kumimoji="1" sz="3200" b="1">
                <a:solidFill>
                  <a:srgbClr val="FF0000"/>
                </a:solidFill>
                <a:latin typeface="Tahoma" pitchFamily="34" charset="0"/>
                <a:ea typeface="宋体" pitchFamily="2" charset="-122"/>
              </a:defRPr>
            </a:lvl3pPr>
            <a:lvl4pPr marL="1600200" indent="-228600" eaLnBrk="0" hangingPunct="0">
              <a:defRPr kumimoji="1" sz="3200" b="1">
                <a:solidFill>
                  <a:srgbClr val="FF0000"/>
                </a:solidFill>
                <a:latin typeface="Tahoma" pitchFamily="34" charset="0"/>
                <a:ea typeface="宋体" pitchFamily="2" charset="-122"/>
              </a:defRPr>
            </a:lvl4pPr>
            <a:lvl5pPr marL="2057400" indent="-228600" eaLnBrk="0" hangingPunct="0">
              <a:defRPr kumimoji="1" sz="3200" b="1">
                <a:solidFill>
                  <a:srgbClr val="FF0000"/>
                </a:solidFill>
                <a:latin typeface="Tahoma" pitchFamily="34" charset="0"/>
                <a:ea typeface="宋体" pitchFamily="2" charset="-122"/>
              </a:defRPr>
            </a:lvl5pPr>
            <a:lvl6pPr marL="2514600" indent="-228600" eaLnBrk="0" fontAlgn="base" hangingPunct="0">
              <a:spcBef>
                <a:spcPct val="0"/>
              </a:spcBef>
              <a:spcAft>
                <a:spcPct val="0"/>
              </a:spcAft>
              <a:defRPr kumimoji="1" sz="3200" b="1">
                <a:solidFill>
                  <a:srgbClr val="FF0000"/>
                </a:solidFill>
                <a:latin typeface="Tahoma" pitchFamily="34" charset="0"/>
                <a:ea typeface="宋体" pitchFamily="2" charset="-122"/>
              </a:defRPr>
            </a:lvl6pPr>
            <a:lvl7pPr marL="2971800" indent="-228600" eaLnBrk="0" fontAlgn="base" hangingPunct="0">
              <a:spcBef>
                <a:spcPct val="0"/>
              </a:spcBef>
              <a:spcAft>
                <a:spcPct val="0"/>
              </a:spcAft>
              <a:defRPr kumimoji="1" sz="3200" b="1">
                <a:solidFill>
                  <a:srgbClr val="FF0000"/>
                </a:solidFill>
                <a:latin typeface="Tahoma" pitchFamily="34" charset="0"/>
                <a:ea typeface="宋体" pitchFamily="2" charset="-122"/>
              </a:defRPr>
            </a:lvl7pPr>
            <a:lvl8pPr marL="3429000" indent="-228600" eaLnBrk="0" fontAlgn="base" hangingPunct="0">
              <a:spcBef>
                <a:spcPct val="0"/>
              </a:spcBef>
              <a:spcAft>
                <a:spcPct val="0"/>
              </a:spcAft>
              <a:defRPr kumimoji="1" sz="3200" b="1">
                <a:solidFill>
                  <a:srgbClr val="FF0000"/>
                </a:solidFill>
                <a:latin typeface="Tahoma" pitchFamily="34" charset="0"/>
                <a:ea typeface="宋体" pitchFamily="2" charset="-122"/>
              </a:defRPr>
            </a:lvl8pPr>
            <a:lvl9pPr marL="3886200" indent="-228600" eaLnBrk="0" fontAlgn="base" hangingPunct="0">
              <a:spcBef>
                <a:spcPct val="0"/>
              </a:spcBef>
              <a:spcAft>
                <a:spcPct val="0"/>
              </a:spcAft>
              <a:defRPr kumimoji="1" sz="3200" b="1">
                <a:solidFill>
                  <a:srgbClr val="FF0000"/>
                </a:solidFill>
                <a:latin typeface="Tahoma" pitchFamily="34" charset="0"/>
                <a:ea typeface="宋体" pitchFamily="2" charset="-122"/>
              </a:defRPr>
            </a:lvl9pPr>
          </a:lstStyle>
          <a:p>
            <a:pPr eaLnBrk="1" hangingPunct="1"/>
            <a:fld id="{ED5697F7-2B6A-489F-B9BD-FFD16668261D}" type="slidenum">
              <a:rPr kumimoji="0" lang="en-US" altLang="zh-CN" sz="1200" b="0">
                <a:solidFill>
                  <a:schemeClr val="tx1"/>
                </a:solidFill>
                <a:latin typeface="Arial" pitchFamily="34" charset="0"/>
              </a:rPr>
              <a:pPr eaLnBrk="1" hangingPunct="1"/>
              <a:t>38</a:t>
            </a:fld>
            <a:endParaRPr kumimoji="0" lang="en-US" altLang="zh-CN" sz="1200" b="0">
              <a:solidFill>
                <a:schemeClr val="tx1"/>
              </a:solidFill>
              <a:latin typeface="Arial" pitchFamily="34" charset="0"/>
            </a:endParaRPr>
          </a:p>
        </p:txBody>
      </p:sp>
    </p:spTree>
    <p:extLst>
      <p:ext uri="{BB962C8B-B14F-4D97-AF65-F5344CB8AC3E}">
        <p14:creationId xmlns:p14="http://schemas.microsoft.com/office/powerpoint/2010/main" val="860795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EG"/>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ar-EG"/>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71D24F3-C9C0-43F6-876F-8B9C54ECFEF2}" type="slidenum">
              <a:rPr lang="ar-SA"/>
              <a:pPr>
                <a:defRPr/>
              </a:pPr>
              <a:t>‹#›</a:t>
            </a:fld>
            <a:endParaRPr lang="en-US"/>
          </a:p>
        </p:txBody>
      </p:sp>
    </p:spTree>
    <p:extLst>
      <p:ext uri="{BB962C8B-B14F-4D97-AF65-F5344CB8AC3E}">
        <p14:creationId xmlns:p14="http://schemas.microsoft.com/office/powerpoint/2010/main" val="3834174622"/>
      </p:ext>
    </p:extLst>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A927453-E173-4129-B3B2-DB27D21A4862}" type="slidenum">
              <a:rPr lang="ar-SA"/>
              <a:pPr>
                <a:defRPr/>
              </a:pPr>
              <a:t>‹#›</a:t>
            </a:fld>
            <a:endParaRPr lang="en-US"/>
          </a:p>
        </p:txBody>
      </p:sp>
    </p:spTree>
    <p:extLst>
      <p:ext uri="{BB962C8B-B14F-4D97-AF65-F5344CB8AC3E}">
        <p14:creationId xmlns:p14="http://schemas.microsoft.com/office/powerpoint/2010/main" val="838000808"/>
      </p:ext>
    </p:extLst>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6A95DF4-97D2-42CD-A586-7E106BF4EB9E}" type="slidenum">
              <a:rPr lang="ar-SA"/>
              <a:pPr>
                <a:defRPr/>
              </a:pPr>
              <a:t>‹#›</a:t>
            </a:fld>
            <a:endParaRPr lang="en-US"/>
          </a:p>
        </p:txBody>
      </p:sp>
    </p:spTree>
    <p:extLst>
      <p:ext uri="{BB962C8B-B14F-4D97-AF65-F5344CB8AC3E}">
        <p14:creationId xmlns:p14="http://schemas.microsoft.com/office/powerpoint/2010/main" val="2879281731"/>
      </p:ext>
    </p:extLst>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3" name="Picture 28" descr="StandXB"/>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115888"/>
            <a:ext cx="1042988" cy="104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日期占位符 2"/>
          <p:cNvSpPr>
            <a:spLocks noGrp="1"/>
          </p:cNvSpPr>
          <p:nvPr>
            <p:ph type="dt" sz="half" idx="10"/>
          </p:nvPr>
        </p:nvSpPr>
        <p:spPr/>
        <p:txBody>
          <a:bodyPr/>
          <a:lstStyle>
            <a:lvl1pPr>
              <a:defRPr/>
            </a:lvl1pPr>
          </a:lstStyle>
          <a:p>
            <a:endParaRPr lang="en-US" altLang="zh-CN"/>
          </a:p>
        </p:txBody>
      </p:sp>
      <p:sp>
        <p:nvSpPr>
          <p:cNvPr id="5" name="页脚占位符 3"/>
          <p:cNvSpPr>
            <a:spLocks noGrp="1"/>
          </p:cNvSpPr>
          <p:nvPr>
            <p:ph type="ftr" sz="quarter" idx="11"/>
          </p:nvPr>
        </p:nvSpPr>
        <p:spPr/>
        <p:txBody>
          <a:bodyPr/>
          <a:lstStyle>
            <a:lvl1pPr>
              <a:defRPr/>
            </a:lvl1pPr>
          </a:lstStyle>
          <a:p>
            <a:endParaRPr lang="en-US" altLang="zh-CN"/>
          </a:p>
        </p:txBody>
      </p:sp>
      <p:sp>
        <p:nvSpPr>
          <p:cNvPr id="6" name="灯片编号占位符 4"/>
          <p:cNvSpPr>
            <a:spLocks noGrp="1"/>
          </p:cNvSpPr>
          <p:nvPr>
            <p:ph type="sldNum" sz="quarter" idx="12"/>
          </p:nvPr>
        </p:nvSpPr>
        <p:spPr/>
        <p:txBody>
          <a:bodyPr/>
          <a:lstStyle>
            <a:lvl1pPr>
              <a:defRPr/>
            </a:lvl1pPr>
          </a:lstStyle>
          <a:p>
            <a:fld id="{CF2CDC08-9133-49DB-A889-DA55003E9EA6}" type="slidenum">
              <a:rPr lang="en-US" altLang="zh-CN"/>
              <a:pPr/>
              <a:t>‹#›</a:t>
            </a:fld>
            <a:endParaRPr lang="en-US" altLang="zh-CN"/>
          </a:p>
        </p:txBody>
      </p:sp>
    </p:spTree>
    <p:extLst>
      <p:ext uri="{BB962C8B-B14F-4D97-AF65-F5344CB8AC3E}">
        <p14:creationId xmlns:p14="http://schemas.microsoft.com/office/powerpoint/2010/main" val="480792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71D24F3-C9C0-43F6-876F-8B9C54ECFEF2}" type="slidenum">
              <a:rPr lang="ar-SA" smtClean="0"/>
              <a:pPr>
                <a:defRPr/>
              </a:pPr>
              <a:t>‹#›</a:t>
            </a:fld>
            <a:endParaRPr lang="en-US"/>
          </a:p>
        </p:txBody>
      </p:sp>
    </p:spTree>
    <p:extLst>
      <p:ext uri="{BB962C8B-B14F-4D97-AF65-F5344CB8AC3E}">
        <p14:creationId xmlns:p14="http://schemas.microsoft.com/office/powerpoint/2010/main" val="1200710752"/>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3D6BDDE-6F8A-476B-BF84-15BB78994CD9}" type="slidenum">
              <a:rPr lang="ar-SA" smtClean="0"/>
              <a:pPr>
                <a:defRPr/>
              </a:pPr>
              <a:t>‹#›</a:t>
            </a:fld>
            <a:endParaRPr lang="en-US"/>
          </a:p>
        </p:txBody>
      </p:sp>
    </p:spTree>
    <p:extLst>
      <p:ext uri="{BB962C8B-B14F-4D97-AF65-F5344CB8AC3E}">
        <p14:creationId xmlns:p14="http://schemas.microsoft.com/office/powerpoint/2010/main" val="264233157"/>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0D6B0E47-4902-44FD-9BA4-0E9656D8A4FB}" type="slidenum">
              <a:rPr lang="ar-SA" smtClean="0"/>
              <a:pPr>
                <a:defRPr/>
              </a:pPr>
              <a:t>‹#›</a:t>
            </a:fld>
            <a:endParaRPr lang="en-US"/>
          </a:p>
        </p:txBody>
      </p:sp>
    </p:spTree>
    <p:extLst>
      <p:ext uri="{BB962C8B-B14F-4D97-AF65-F5344CB8AC3E}">
        <p14:creationId xmlns:p14="http://schemas.microsoft.com/office/powerpoint/2010/main" val="543565805"/>
      </p:ext>
    </p:extLst>
  </p:cSld>
  <p:clrMapOvr>
    <a:masterClrMapping/>
  </p:clrMapOvr>
  <p:transition>
    <p:fade thruBlk="1"/>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4F06731-8F56-4B63-B355-D9425DF5F681}" type="slidenum">
              <a:rPr lang="ar-SA" smtClean="0"/>
              <a:pPr>
                <a:defRPr/>
              </a:pPr>
              <a:t>‹#›</a:t>
            </a:fld>
            <a:endParaRPr lang="en-US"/>
          </a:p>
        </p:txBody>
      </p:sp>
    </p:spTree>
    <p:extLst>
      <p:ext uri="{BB962C8B-B14F-4D97-AF65-F5344CB8AC3E}">
        <p14:creationId xmlns:p14="http://schemas.microsoft.com/office/powerpoint/2010/main" val="584217429"/>
      </p:ext>
    </p:extLst>
  </p:cSld>
  <p:clrMapOvr>
    <a:masterClrMapping/>
  </p:clrMapOvr>
  <p:transition>
    <p:fade thruBlk="1"/>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7136AFD0-5CE7-499D-A875-53B4A9AB9F86}" type="slidenum">
              <a:rPr lang="ar-SA" smtClean="0"/>
              <a:pPr>
                <a:defRPr/>
              </a:pPr>
              <a:t>‹#›</a:t>
            </a:fld>
            <a:endParaRPr lang="en-US"/>
          </a:p>
        </p:txBody>
      </p:sp>
    </p:spTree>
    <p:extLst>
      <p:ext uri="{BB962C8B-B14F-4D97-AF65-F5344CB8AC3E}">
        <p14:creationId xmlns:p14="http://schemas.microsoft.com/office/powerpoint/2010/main" val="3467327513"/>
      </p:ext>
    </p:extLst>
  </p:cSld>
  <p:clrMapOvr>
    <a:masterClrMapping/>
  </p:clrMapOvr>
  <p:transition>
    <p:fade thruBlk="1"/>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5F652BFD-4F47-459B-AFC2-0EC7BC2D469C}" type="slidenum">
              <a:rPr lang="ar-SA" smtClean="0"/>
              <a:pPr>
                <a:defRPr/>
              </a:pPr>
              <a:t>‹#›</a:t>
            </a:fld>
            <a:endParaRPr lang="en-US"/>
          </a:p>
        </p:txBody>
      </p:sp>
    </p:spTree>
    <p:extLst>
      <p:ext uri="{BB962C8B-B14F-4D97-AF65-F5344CB8AC3E}">
        <p14:creationId xmlns:p14="http://schemas.microsoft.com/office/powerpoint/2010/main" val="4246854956"/>
      </p:ext>
    </p:extLst>
  </p:cSld>
  <p:clrMapOvr>
    <a:masterClrMapping/>
  </p:clrMapOvr>
  <p:transition>
    <p:fade thruBlk="1"/>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6AF7B328-9688-46BE-B8F9-9BAC1C38174D}" type="slidenum">
              <a:rPr lang="ar-SA" smtClean="0"/>
              <a:pPr>
                <a:defRPr/>
              </a:pPr>
              <a:t>‹#›</a:t>
            </a:fld>
            <a:endParaRPr lang="en-US"/>
          </a:p>
        </p:txBody>
      </p:sp>
    </p:spTree>
    <p:extLst>
      <p:ext uri="{BB962C8B-B14F-4D97-AF65-F5344CB8AC3E}">
        <p14:creationId xmlns:p14="http://schemas.microsoft.com/office/powerpoint/2010/main" val="1292435941"/>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3D6BDDE-6F8A-476B-BF84-15BB78994CD9}" type="slidenum">
              <a:rPr lang="ar-SA"/>
              <a:pPr>
                <a:defRPr/>
              </a:pPr>
              <a:t>‹#›</a:t>
            </a:fld>
            <a:endParaRPr lang="en-US"/>
          </a:p>
        </p:txBody>
      </p:sp>
    </p:spTree>
    <p:extLst>
      <p:ext uri="{BB962C8B-B14F-4D97-AF65-F5344CB8AC3E}">
        <p14:creationId xmlns:p14="http://schemas.microsoft.com/office/powerpoint/2010/main" val="1269945599"/>
      </p:ext>
    </p:extLst>
  </p:cSld>
  <p:clrMapOvr>
    <a:masterClrMapping/>
  </p:clrMapOvr>
  <p:transition>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031BE3F3-51DE-4F13-BEC0-9A5A41C8E42B}" type="slidenum">
              <a:rPr lang="ar-SA" smtClean="0"/>
              <a:pPr>
                <a:defRPr/>
              </a:pPr>
              <a:t>‹#›</a:t>
            </a:fld>
            <a:endParaRPr lang="en-US"/>
          </a:p>
        </p:txBody>
      </p:sp>
    </p:spTree>
    <p:extLst>
      <p:ext uri="{BB962C8B-B14F-4D97-AF65-F5344CB8AC3E}">
        <p14:creationId xmlns:p14="http://schemas.microsoft.com/office/powerpoint/2010/main" val="3212020780"/>
      </p:ext>
    </p:extLst>
  </p:cSld>
  <p:clrMapOvr>
    <a:masterClrMapping/>
  </p:clrMapOvr>
  <p:transition>
    <p:fade thruBlk="1"/>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FDBA953F-C618-456C-BD0D-9972FCAE5919}" type="slidenum">
              <a:rPr lang="ar-SA" smtClean="0"/>
              <a:pPr>
                <a:defRPr/>
              </a:pPr>
              <a:t>‹#›</a:t>
            </a:fld>
            <a:endParaRPr lang="en-US"/>
          </a:p>
        </p:txBody>
      </p:sp>
    </p:spTree>
    <p:extLst>
      <p:ext uri="{BB962C8B-B14F-4D97-AF65-F5344CB8AC3E}">
        <p14:creationId xmlns:p14="http://schemas.microsoft.com/office/powerpoint/2010/main" val="1134646053"/>
      </p:ext>
    </p:extLst>
  </p:cSld>
  <p:clrMapOvr>
    <a:masterClrMapping/>
  </p:clrMapOvr>
  <p:transition>
    <p:fade thruBlk="1"/>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A927453-E173-4129-B3B2-DB27D21A4862}" type="slidenum">
              <a:rPr lang="ar-SA" smtClean="0"/>
              <a:pPr>
                <a:defRPr/>
              </a:pPr>
              <a:t>‹#›</a:t>
            </a:fld>
            <a:endParaRPr lang="en-US"/>
          </a:p>
        </p:txBody>
      </p:sp>
    </p:spTree>
    <p:extLst>
      <p:ext uri="{BB962C8B-B14F-4D97-AF65-F5344CB8AC3E}">
        <p14:creationId xmlns:p14="http://schemas.microsoft.com/office/powerpoint/2010/main" val="2048534838"/>
      </p:ext>
    </p:extLst>
  </p:cSld>
  <p:clrMapOvr>
    <a:masterClrMapping/>
  </p:clrMapOvr>
  <p:transition>
    <p:fade thruBlk="1"/>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6A95DF4-97D2-42CD-A586-7E106BF4EB9E}" type="slidenum">
              <a:rPr lang="ar-SA" smtClean="0"/>
              <a:pPr>
                <a:defRPr/>
              </a:pPr>
              <a:t>‹#›</a:t>
            </a:fld>
            <a:endParaRPr lang="en-US"/>
          </a:p>
        </p:txBody>
      </p:sp>
    </p:spTree>
    <p:extLst>
      <p:ext uri="{BB962C8B-B14F-4D97-AF65-F5344CB8AC3E}">
        <p14:creationId xmlns:p14="http://schemas.microsoft.com/office/powerpoint/2010/main" val="4031187565"/>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E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D6B0E47-4902-44FD-9BA4-0E9656D8A4FB}" type="slidenum">
              <a:rPr lang="ar-SA"/>
              <a:pPr>
                <a:defRPr/>
              </a:pPr>
              <a:t>‹#›</a:t>
            </a:fld>
            <a:endParaRPr lang="en-US"/>
          </a:p>
        </p:txBody>
      </p:sp>
    </p:spTree>
    <p:extLst>
      <p:ext uri="{BB962C8B-B14F-4D97-AF65-F5344CB8AC3E}">
        <p14:creationId xmlns:p14="http://schemas.microsoft.com/office/powerpoint/2010/main" val="2517172051"/>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F06731-8F56-4B63-B355-D9425DF5F681}" type="slidenum">
              <a:rPr lang="ar-SA"/>
              <a:pPr>
                <a:defRPr/>
              </a:pPr>
              <a:t>‹#›</a:t>
            </a:fld>
            <a:endParaRPr lang="en-US"/>
          </a:p>
        </p:txBody>
      </p:sp>
    </p:spTree>
    <p:extLst>
      <p:ext uri="{BB962C8B-B14F-4D97-AF65-F5344CB8AC3E}">
        <p14:creationId xmlns:p14="http://schemas.microsoft.com/office/powerpoint/2010/main" val="1902782525"/>
      </p:ext>
    </p:extLst>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136AFD0-5CE7-499D-A875-53B4A9AB9F86}" type="slidenum">
              <a:rPr lang="ar-SA"/>
              <a:pPr>
                <a:defRPr/>
              </a:pPr>
              <a:t>‹#›</a:t>
            </a:fld>
            <a:endParaRPr lang="en-US"/>
          </a:p>
        </p:txBody>
      </p:sp>
    </p:spTree>
    <p:extLst>
      <p:ext uri="{BB962C8B-B14F-4D97-AF65-F5344CB8AC3E}">
        <p14:creationId xmlns:p14="http://schemas.microsoft.com/office/powerpoint/2010/main" val="1569235082"/>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F652BFD-4F47-459B-AFC2-0EC7BC2D469C}" type="slidenum">
              <a:rPr lang="ar-SA"/>
              <a:pPr>
                <a:defRPr/>
              </a:pPr>
              <a:t>‹#›</a:t>
            </a:fld>
            <a:endParaRPr lang="en-US"/>
          </a:p>
        </p:txBody>
      </p:sp>
    </p:spTree>
    <p:extLst>
      <p:ext uri="{BB962C8B-B14F-4D97-AF65-F5344CB8AC3E}">
        <p14:creationId xmlns:p14="http://schemas.microsoft.com/office/powerpoint/2010/main" val="2062962105"/>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AF7B328-9688-46BE-B8F9-9BAC1C38174D}" type="slidenum">
              <a:rPr lang="ar-SA"/>
              <a:pPr>
                <a:defRPr/>
              </a:pPr>
              <a:t>‹#›</a:t>
            </a:fld>
            <a:endParaRPr lang="en-US"/>
          </a:p>
        </p:txBody>
      </p:sp>
    </p:spTree>
    <p:extLst>
      <p:ext uri="{BB962C8B-B14F-4D97-AF65-F5344CB8AC3E}">
        <p14:creationId xmlns:p14="http://schemas.microsoft.com/office/powerpoint/2010/main" val="4273123136"/>
      </p:ext>
    </p:extLst>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E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31BE3F3-51DE-4F13-BEC0-9A5A41C8E42B}" type="slidenum">
              <a:rPr lang="ar-SA"/>
              <a:pPr>
                <a:defRPr/>
              </a:pPr>
              <a:t>‹#›</a:t>
            </a:fld>
            <a:endParaRPr lang="en-US"/>
          </a:p>
        </p:txBody>
      </p:sp>
    </p:spTree>
    <p:extLst>
      <p:ext uri="{BB962C8B-B14F-4D97-AF65-F5344CB8AC3E}">
        <p14:creationId xmlns:p14="http://schemas.microsoft.com/office/powerpoint/2010/main" val="1246417854"/>
      </p:ext>
    </p:extLst>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E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EG"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DBA953F-C618-456C-BD0D-9972FCAE5919}" type="slidenum">
              <a:rPr lang="ar-SA"/>
              <a:pPr>
                <a:defRPr/>
              </a:pPr>
              <a:t>‹#›</a:t>
            </a:fld>
            <a:endParaRPr lang="en-US"/>
          </a:p>
        </p:txBody>
      </p:sp>
    </p:spTree>
    <p:extLst>
      <p:ext uri="{BB962C8B-B14F-4D97-AF65-F5344CB8AC3E}">
        <p14:creationId xmlns:p14="http://schemas.microsoft.com/office/powerpoint/2010/main" val="1135439192"/>
      </p:ext>
    </p:extLst>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lvl1pPr>
          </a:lstStyle>
          <a:p>
            <a:pPr>
              <a:defRPr/>
            </a:pPr>
            <a:endParaRPr lang="en-US"/>
          </a:p>
        </p:txBody>
      </p:sp>
      <p:sp>
        <p:nvSpPr>
          <p:cNvPr id="1030" name="Rectangle 6"/>
          <p:cNvSpPr>
            <a:spLocks noGrp="1" noChangeArrowheads="1"/>
          </p:cNvSpPr>
          <p:nvPr>
            <p:ph type="sldNum" sz="quarter" idx="4"/>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b="0"/>
            </a:lvl1pPr>
          </a:lstStyle>
          <a:p>
            <a:pPr>
              <a:defRPr/>
            </a:pPr>
            <a:fld id="{A6BB1826-EE75-4E75-A530-A830B1335EAA}" type="slidenum">
              <a:rPr lang="ar-SA"/>
              <a:pPr>
                <a:defRPr/>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fade thruBlk="1"/>
  </p:transition>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pitchFamily="34" charset="0"/>
          <a:cs typeface="Arial" pitchFamily="34" charset="0"/>
        </a:defRPr>
      </a:lvl2pPr>
      <a:lvl3pPr algn="ctr" rtl="1" eaLnBrk="0" fontAlgn="base" hangingPunct="0">
        <a:spcBef>
          <a:spcPct val="0"/>
        </a:spcBef>
        <a:spcAft>
          <a:spcPct val="0"/>
        </a:spcAft>
        <a:defRPr sz="4400">
          <a:solidFill>
            <a:schemeClr val="tx2"/>
          </a:solidFill>
          <a:latin typeface="Arial" pitchFamily="34" charset="0"/>
          <a:cs typeface="Arial" pitchFamily="34" charset="0"/>
        </a:defRPr>
      </a:lvl3pPr>
      <a:lvl4pPr algn="ctr" rtl="1" eaLnBrk="0" fontAlgn="base" hangingPunct="0">
        <a:spcBef>
          <a:spcPct val="0"/>
        </a:spcBef>
        <a:spcAft>
          <a:spcPct val="0"/>
        </a:spcAft>
        <a:defRPr sz="4400">
          <a:solidFill>
            <a:schemeClr val="tx2"/>
          </a:solidFill>
          <a:latin typeface="Arial" pitchFamily="34" charset="0"/>
          <a:cs typeface="Arial" pitchFamily="34" charset="0"/>
        </a:defRPr>
      </a:lvl4pPr>
      <a:lvl5pPr algn="ctr" rtl="1"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1" fontAlgn="base">
        <a:spcBef>
          <a:spcPct val="0"/>
        </a:spcBef>
        <a:spcAft>
          <a:spcPct val="0"/>
        </a:spcAft>
        <a:defRPr sz="4400">
          <a:solidFill>
            <a:schemeClr val="tx2"/>
          </a:solidFill>
          <a:latin typeface="Arial" pitchFamily="34" charset="0"/>
          <a:cs typeface="Arial" pitchFamily="34" charset="0"/>
        </a:defRPr>
      </a:lvl6pPr>
      <a:lvl7pPr marL="914400" algn="ctr" rtl="1" fontAlgn="base">
        <a:spcBef>
          <a:spcPct val="0"/>
        </a:spcBef>
        <a:spcAft>
          <a:spcPct val="0"/>
        </a:spcAft>
        <a:defRPr sz="4400">
          <a:solidFill>
            <a:schemeClr val="tx2"/>
          </a:solidFill>
          <a:latin typeface="Arial" pitchFamily="34" charset="0"/>
          <a:cs typeface="Arial" pitchFamily="34" charset="0"/>
        </a:defRPr>
      </a:lvl7pPr>
      <a:lvl8pPr marL="1371600" algn="ctr" rtl="1" fontAlgn="base">
        <a:spcBef>
          <a:spcPct val="0"/>
        </a:spcBef>
        <a:spcAft>
          <a:spcPct val="0"/>
        </a:spcAft>
        <a:defRPr sz="4400">
          <a:solidFill>
            <a:schemeClr val="tx2"/>
          </a:solidFill>
          <a:latin typeface="Arial" pitchFamily="34" charset="0"/>
          <a:cs typeface="Arial" pitchFamily="34" charset="0"/>
        </a:defRPr>
      </a:lvl8pPr>
      <a:lvl9pPr marL="1828800" algn="ctr" rtl="1"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6BB1826-EE75-4E75-A530-A830B1335EAA}" type="slidenum">
              <a:rPr lang="ar-SA" smtClean="0"/>
              <a:pPr>
                <a:defRPr/>
              </a:pPr>
              <a:t>‹#›</a:t>
            </a:fld>
            <a:endParaRPr lang="en-US"/>
          </a:p>
        </p:txBody>
      </p:sp>
    </p:spTree>
    <p:extLst>
      <p:ext uri="{BB962C8B-B14F-4D97-AF65-F5344CB8AC3E}">
        <p14:creationId xmlns:p14="http://schemas.microsoft.com/office/powerpoint/2010/main" val="299900555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fade thruBlk="1"/>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flv"/><Relationship Id="rId1" Type="http://schemas.microsoft.com/office/2007/relationships/media" Target="../media/media1.flv"/><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openxmlformats.org/officeDocument/2006/relationships/image" Target="../media/image25.png"/><Relationship Id="rId3" Type="http://schemas.microsoft.com/office/2007/relationships/media" Target="../media/media3.wmv"/><Relationship Id="rId7" Type="http://schemas.openxmlformats.org/officeDocument/2006/relationships/slideLayout" Target="../slideLayouts/slideLayout4.xml"/><Relationship Id="rId2" Type="http://schemas.openxmlformats.org/officeDocument/2006/relationships/video" Target="../media/media2.flv"/><Relationship Id="rId1" Type="http://schemas.microsoft.com/office/2007/relationships/media" Target="../media/media2.flv"/><Relationship Id="rId6" Type="http://schemas.openxmlformats.org/officeDocument/2006/relationships/video" Target="../media/media4.flv"/><Relationship Id="rId5" Type="http://schemas.microsoft.com/office/2007/relationships/media" Target="../media/media4.flv"/><Relationship Id="rId10" Type="http://schemas.openxmlformats.org/officeDocument/2006/relationships/image" Target="../media/image27.png"/><Relationship Id="rId4" Type="http://schemas.openxmlformats.org/officeDocument/2006/relationships/video" Target="../media/media3.wmv"/><Relationship Id="rId9"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www.streetsie.com/wp-content/uploads/dermatomes.jpg"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2.png"/><Relationship Id="rId5" Type="http://schemas.openxmlformats.org/officeDocument/2006/relationships/oleObject" Target="../embeddings/oleObject1.bin"/><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wmf"/><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wmf"/><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47.wmf"/><Relationship Id="rId5" Type="http://schemas.openxmlformats.org/officeDocument/2006/relationships/image" Target="../media/image46.wmf"/><Relationship Id="rId4" Type="http://schemas.openxmlformats.org/officeDocument/2006/relationships/image" Target="../media/image45.wmf"/></Relationships>
</file>

<file path=ppt/slides/_rels/slide3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4.jpeg"/><Relationship Id="rId4"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4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idx="1"/>
          </p:nvPr>
        </p:nvSpPr>
        <p:spPr>
          <a:xfrm>
            <a:off x="179512" y="1412776"/>
            <a:ext cx="8804275" cy="2798763"/>
          </a:xfrm>
        </p:spPr>
        <p:txBody>
          <a:bodyPr/>
          <a:lstStyle/>
          <a:p>
            <a:pPr marL="0" indent="0" algn="ctr" rtl="0" eaLnBrk="1" hangingPunct="1">
              <a:buFontTx/>
              <a:buNone/>
            </a:pPr>
            <a:r>
              <a:rPr lang="en-US" sz="5400" dirty="0" smtClean="0">
                <a:latin typeface="Bernard MT Condensed" pitchFamily="18" charset="0"/>
              </a:rPr>
              <a:t>NON-TRAUMATIC SPINE DISORDERS</a:t>
            </a:r>
          </a:p>
          <a:p>
            <a:pPr marL="0" indent="0" algn="ctr" rtl="0" eaLnBrk="1" hangingPunct="1">
              <a:buFontTx/>
              <a:buNone/>
            </a:pPr>
            <a:r>
              <a:rPr lang="en-US" dirty="0" smtClean="0">
                <a:latin typeface="Bernard MT Condensed" pitchFamily="18" charset="0"/>
              </a:rPr>
              <a:t>Degenerative Spine Disease</a:t>
            </a:r>
          </a:p>
          <a:p>
            <a:pPr marL="0" indent="0" algn="ctr" rtl="0" eaLnBrk="1" hangingPunct="1">
              <a:buFontTx/>
              <a:buNone/>
            </a:pPr>
            <a:r>
              <a:rPr lang="en-US" dirty="0" smtClean="0">
                <a:latin typeface="Bernard MT Condensed" pitchFamily="18" charset="0"/>
              </a:rPr>
              <a:t>Spinal Infections</a:t>
            </a:r>
          </a:p>
          <a:p>
            <a:pPr marL="0" indent="0" algn="ctr" rtl="0" eaLnBrk="1" hangingPunct="1">
              <a:buFontTx/>
              <a:buNone/>
            </a:pPr>
            <a:r>
              <a:rPr lang="en-US" dirty="0" smtClean="0">
                <a:latin typeface="Bernard MT Condensed" pitchFamily="18" charset="0"/>
              </a:rPr>
              <a:t>Spinal tumors</a:t>
            </a:r>
          </a:p>
          <a:p>
            <a:pPr marL="0" indent="0" algn="ctr" rtl="0" eaLnBrk="1" hangingPunct="1">
              <a:buFontTx/>
              <a:buNone/>
            </a:pPr>
            <a:endParaRPr lang="en-US" dirty="0">
              <a:latin typeface="Bernard MT Condensed" pitchFamily="18" charset="0"/>
            </a:endParaRPr>
          </a:p>
          <a:p>
            <a:pPr marL="0" indent="0" algn="ctr" rtl="0" eaLnBrk="1" hangingPunct="1">
              <a:buFontTx/>
              <a:buNone/>
            </a:pPr>
            <a:r>
              <a:rPr lang="en-US" dirty="0" smtClean="0">
                <a:latin typeface="Bernard MT Condensed" pitchFamily="18" charset="0"/>
              </a:rPr>
              <a:t>ASHRAF AL-ABYAD, MD.</a:t>
            </a:r>
            <a:endParaRPr lang="ar-EG" dirty="0" smtClean="0">
              <a:latin typeface="Bernard MT Condensed" pitchFamily="18" charset="0"/>
            </a:endParaRP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533400"/>
            <a:ext cx="8229600" cy="1143000"/>
          </a:xfrm>
        </p:spPr>
        <p:txBody>
          <a:bodyPr/>
          <a:lstStyle/>
          <a:p>
            <a:pPr algn="l" eaLnBrk="1" hangingPunct="1"/>
            <a:r>
              <a:rPr lang="en-US" sz="4000" b="1" dirty="0" err="1" smtClean="0"/>
              <a:t>Spondylosis</a:t>
            </a:r>
            <a:r>
              <a:rPr lang="en-US" sz="4000" b="1" dirty="0" smtClean="0"/>
              <a:t> (pathology)</a:t>
            </a:r>
          </a:p>
        </p:txBody>
      </p:sp>
      <p:sp>
        <p:nvSpPr>
          <p:cNvPr id="9219" name="Rectangle 3"/>
          <p:cNvSpPr>
            <a:spLocks noGrp="1" noChangeArrowheads="1"/>
          </p:cNvSpPr>
          <p:nvPr>
            <p:ph idx="1"/>
          </p:nvPr>
        </p:nvSpPr>
        <p:spPr>
          <a:xfrm>
            <a:off x="228600" y="2027238"/>
            <a:ext cx="4648200" cy="4525962"/>
          </a:xfrm>
        </p:spPr>
        <p:txBody>
          <a:bodyPr/>
          <a:lstStyle/>
          <a:p>
            <a:pPr algn="l" rtl="0" eaLnBrk="1" hangingPunct="1">
              <a:buFontTx/>
              <a:buNone/>
            </a:pPr>
            <a:r>
              <a:rPr lang="en-US" sz="2800" dirty="0" smtClean="0">
                <a:solidFill>
                  <a:srgbClr val="FFFF00"/>
                </a:solidFill>
                <a:latin typeface="Times New Roman" pitchFamily="18" charset="0"/>
                <a:cs typeface="Times New Roman" pitchFamily="18" charset="0"/>
              </a:rPr>
              <a:t>Vertebrae:</a:t>
            </a:r>
          </a:p>
          <a:p>
            <a:pPr lvl="1" algn="l" rtl="0" eaLnBrk="1" hangingPunct="1">
              <a:buFont typeface="Wingdings" pitchFamily="2" charset="2"/>
              <a:buChar char="§"/>
            </a:pPr>
            <a:r>
              <a:rPr lang="en-US" sz="2000" dirty="0" smtClean="0">
                <a:latin typeface="Times New Roman" pitchFamily="18" charset="0"/>
                <a:cs typeface="Times New Roman" pitchFamily="18" charset="0"/>
              </a:rPr>
              <a:t>Marginal osteophytes (abnormal bony spurs):</a:t>
            </a:r>
          </a:p>
          <a:p>
            <a:pPr lvl="2" algn="l" rtl="0" eaLnBrk="1" hangingPunct="1">
              <a:buFont typeface="Wingdings" pitchFamily="2" charset="2"/>
              <a:buChar char="ü"/>
            </a:pPr>
            <a:endParaRPr lang="en-US" sz="1800" dirty="0" smtClean="0">
              <a:latin typeface="Times New Roman" pitchFamily="18" charset="0"/>
              <a:cs typeface="Times New Roman" pitchFamily="18" charset="0"/>
            </a:endParaRPr>
          </a:p>
          <a:p>
            <a:pPr lvl="2" algn="l" rtl="0" eaLnBrk="1" hangingPunct="1">
              <a:buFont typeface="Wingdings" pitchFamily="2" charset="2"/>
              <a:buChar char="ü"/>
            </a:pPr>
            <a:r>
              <a:rPr lang="en-US" sz="1800" dirty="0" smtClean="0">
                <a:latin typeface="Times New Roman" pitchFamily="18" charset="0"/>
                <a:cs typeface="Times New Roman" pitchFamily="18" charset="0"/>
              </a:rPr>
              <a:t>Anterior</a:t>
            </a:r>
          </a:p>
          <a:p>
            <a:pPr lvl="2" algn="l" rtl="0" eaLnBrk="1" hangingPunct="1">
              <a:buFont typeface="Wingdings" pitchFamily="2" charset="2"/>
              <a:buChar char="ü"/>
            </a:pPr>
            <a:endParaRPr lang="en-US" sz="1800" dirty="0" smtClean="0">
              <a:latin typeface="Times New Roman" pitchFamily="18" charset="0"/>
              <a:cs typeface="Times New Roman" pitchFamily="18" charset="0"/>
            </a:endParaRPr>
          </a:p>
          <a:p>
            <a:pPr lvl="2" algn="l" rtl="0" eaLnBrk="1" hangingPunct="1">
              <a:buFont typeface="Wingdings" pitchFamily="2" charset="2"/>
              <a:buChar char="ü"/>
            </a:pPr>
            <a:r>
              <a:rPr lang="en-US" sz="1800" dirty="0" smtClean="0">
                <a:latin typeface="Times New Roman" pitchFamily="18" charset="0"/>
                <a:cs typeface="Times New Roman" pitchFamily="18" charset="0"/>
              </a:rPr>
              <a:t>Posterior &amp;lateral (leads to Neural </a:t>
            </a:r>
            <a:r>
              <a:rPr lang="en-US" sz="1800" dirty="0" err="1" smtClean="0">
                <a:latin typeface="Times New Roman" pitchFamily="18" charset="0"/>
                <a:cs typeface="Times New Roman" pitchFamily="18" charset="0"/>
              </a:rPr>
              <a:t>foraminal</a:t>
            </a:r>
            <a:r>
              <a:rPr lang="en-US" sz="1800" dirty="0" smtClean="0">
                <a:latin typeface="Times New Roman" pitchFamily="18" charset="0"/>
                <a:cs typeface="Times New Roman" pitchFamily="18" charset="0"/>
              </a:rPr>
              <a:t> encroachment and spinal canal stenosis.</a:t>
            </a:r>
          </a:p>
          <a:p>
            <a:pPr lvl="1" algn="l" rtl="0" eaLnBrk="1" hangingPunct="1">
              <a:buFont typeface="Wingdings" pitchFamily="2" charset="2"/>
              <a:buChar char="§"/>
            </a:pPr>
            <a:endParaRPr lang="en-US" sz="2000" dirty="0" smtClean="0">
              <a:latin typeface="Times New Roman" pitchFamily="18" charset="0"/>
              <a:cs typeface="Times New Roman" pitchFamily="18" charset="0"/>
            </a:endParaRPr>
          </a:p>
          <a:p>
            <a:pPr lvl="1" algn="l" rtl="0" eaLnBrk="1" hangingPunct="1">
              <a:buFont typeface="Wingdings" pitchFamily="2" charset="2"/>
              <a:buChar char="§"/>
            </a:pPr>
            <a:r>
              <a:rPr lang="en-US" sz="2000" dirty="0" smtClean="0">
                <a:latin typeface="Times New Roman" pitchFamily="18" charset="0"/>
                <a:cs typeface="Times New Roman" pitchFamily="18" charset="0"/>
              </a:rPr>
              <a:t>Spontaneous fusion: between osteophytes and adjacent vertebrae</a:t>
            </a:r>
            <a:r>
              <a:rPr lang="en-US" sz="2400" dirty="0" smtClean="0">
                <a:latin typeface="Times New Roman" pitchFamily="18" charset="0"/>
                <a:cs typeface="Times New Roman" pitchFamily="18" charset="0"/>
              </a:rPr>
              <a:t>.</a:t>
            </a:r>
          </a:p>
          <a:p>
            <a:pPr algn="l" rtl="0" eaLnBrk="1" hangingPunct="1">
              <a:buFont typeface="Wingdings" pitchFamily="2" charset="2"/>
              <a:buChar char="ü"/>
            </a:pPr>
            <a:endParaRPr lang="en-US" sz="2800" dirty="0" smtClean="0">
              <a:latin typeface="Times New Roman" pitchFamily="18" charset="0"/>
              <a:cs typeface="Times New Roman" pitchFamily="18" charset="0"/>
            </a:endParaRPr>
          </a:p>
        </p:txBody>
      </p:sp>
      <p:pic>
        <p:nvPicPr>
          <p:cNvPr id="7173" name="Picture 5" descr="180px-CERVICAL_ARTHRITI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4200" y="2708920"/>
            <a:ext cx="2209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imagesCA30126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6800" y="2344767"/>
            <a:ext cx="2054225" cy="29381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idx="1"/>
          </p:nvPr>
        </p:nvSpPr>
        <p:spPr>
          <a:xfrm>
            <a:off x="914400" y="1828800"/>
            <a:ext cx="4114800" cy="4525963"/>
          </a:xfrm>
        </p:spPr>
        <p:txBody>
          <a:bodyPr/>
          <a:lstStyle/>
          <a:p>
            <a:pPr algn="l" rtl="0" eaLnBrk="1" hangingPunct="1"/>
            <a:r>
              <a:rPr lang="en-US" sz="4000" dirty="0" smtClean="0">
                <a:solidFill>
                  <a:srgbClr val="66FFFF"/>
                </a:solidFill>
                <a:latin typeface="Times New Roman" pitchFamily="18" charset="0"/>
                <a:cs typeface="Times New Roman" pitchFamily="18" charset="0"/>
              </a:rPr>
              <a:t>Ligaments:</a:t>
            </a:r>
          </a:p>
          <a:p>
            <a:pPr lvl="1" algn="l" rtl="0" eaLnBrk="1" hangingPunct="1">
              <a:buFont typeface="Wingdings" pitchFamily="2" charset="2"/>
              <a:buChar char="ü"/>
            </a:pPr>
            <a:r>
              <a:rPr lang="en-US" sz="3600" dirty="0" smtClean="0">
                <a:latin typeface="Times New Roman" pitchFamily="18" charset="0"/>
                <a:cs typeface="Times New Roman" pitchFamily="18" charset="0"/>
              </a:rPr>
              <a:t>Thickening</a:t>
            </a:r>
          </a:p>
          <a:p>
            <a:pPr lvl="1" algn="l" rtl="0" eaLnBrk="1" hangingPunct="1">
              <a:buFont typeface="Wingdings" pitchFamily="2" charset="2"/>
              <a:buChar char="ü"/>
            </a:pPr>
            <a:r>
              <a:rPr lang="en-US" sz="3600" dirty="0" smtClean="0">
                <a:latin typeface="Times New Roman" pitchFamily="18" charset="0"/>
                <a:cs typeface="Times New Roman" pitchFamily="18" charset="0"/>
              </a:rPr>
              <a:t>Ossification</a:t>
            </a:r>
          </a:p>
          <a:p>
            <a:pPr lvl="1" algn="l" rtl="0" eaLnBrk="1" hangingPunct="1">
              <a:buFont typeface="Wingdings" pitchFamily="2" charset="2"/>
              <a:buChar char="ü"/>
            </a:pPr>
            <a:r>
              <a:rPr lang="en-US" sz="3600" dirty="0" smtClean="0">
                <a:latin typeface="Times New Roman" pitchFamily="18" charset="0"/>
                <a:cs typeface="Times New Roman" pitchFamily="18" charset="0"/>
              </a:rPr>
              <a:t>Buckling ?</a:t>
            </a:r>
          </a:p>
          <a:p>
            <a:pPr lvl="1" algn="l" rtl="0" eaLnBrk="1" hangingPunct="1">
              <a:buFont typeface="Wingdings" pitchFamily="2" charset="2"/>
              <a:buChar char="ü"/>
            </a:pPr>
            <a:r>
              <a:rPr lang="en-US" sz="3600" dirty="0" smtClean="0">
                <a:latin typeface="Times New Roman" pitchFamily="18" charset="0"/>
                <a:cs typeface="Times New Roman" pitchFamily="18" charset="0"/>
              </a:rPr>
              <a:t>Rupture.</a:t>
            </a:r>
          </a:p>
        </p:txBody>
      </p:sp>
      <p:sp>
        <p:nvSpPr>
          <p:cNvPr id="14339" name="Rectangle 5"/>
          <p:cNvSpPr>
            <a:spLocks noChangeArrowheads="1"/>
          </p:cNvSpPr>
          <p:nvPr/>
        </p:nvSpPr>
        <p:spPr bwMode="auto">
          <a:xfrm>
            <a:off x="323528" y="457201"/>
            <a:ext cx="8064896" cy="868362"/>
          </a:xfrm>
          <a:prstGeom prst="rect">
            <a:avLst/>
          </a:prstGeom>
          <a:noFill/>
          <a:ln w="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r>
              <a:rPr lang="en-US" sz="4000" dirty="0" err="1" smtClean="0">
                <a:solidFill>
                  <a:schemeClr val="tx2"/>
                </a:solidFill>
              </a:rPr>
              <a:t>Spondylosis</a:t>
            </a:r>
            <a:r>
              <a:rPr lang="en-US" sz="4000" dirty="0" smtClean="0">
                <a:solidFill>
                  <a:schemeClr val="tx2"/>
                </a:solidFill>
              </a:rPr>
              <a:t> </a:t>
            </a:r>
            <a:r>
              <a:rPr lang="en-US" sz="4000" dirty="0">
                <a:solidFill>
                  <a:schemeClr val="tx2"/>
                </a:solidFill>
              </a:rPr>
              <a:t>(pathology)</a:t>
            </a:r>
          </a:p>
        </p:txBody>
      </p:sp>
      <p:pic>
        <p:nvPicPr>
          <p:cNvPr id="40967" name="Picture 7" descr="08-5_ossificatio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7200" y="1447800"/>
            <a:ext cx="46482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894020"/>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l" rtl="0" eaLnBrk="1" hangingPunct="1"/>
            <a:r>
              <a:rPr lang="en-US" sz="4000" b="1" dirty="0" err="1" smtClean="0"/>
              <a:t>Spondylosis</a:t>
            </a:r>
            <a:r>
              <a:rPr lang="en-US" sz="4000" b="1" dirty="0" smtClean="0"/>
              <a:t> (pathology)</a:t>
            </a:r>
          </a:p>
        </p:txBody>
      </p:sp>
      <p:pic>
        <p:nvPicPr>
          <p:cNvPr id="16387" name="Picture 1060" descr="index_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3880" r="17694"/>
          <a:stretch/>
        </p:blipFill>
        <p:spPr bwMode="auto">
          <a:xfrm>
            <a:off x="4788024" y="1556792"/>
            <a:ext cx="3456384" cy="483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81000" y="2553801"/>
            <a:ext cx="4191000" cy="2431435"/>
          </a:xfrm>
          <a:prstGeom prst="rect">
            <a:avLst/>
          </a:prstGeom>
          <a:noFill/>
        </p:spPr>
        <p:txBody>
          <a:bodyPr wrap="square" rtlCol="1">
            <a:spAutoFit/>
          </a:bodyPr>
          <a:lstStyle/>
          <a:p>
            <a:pPr algn="ctr"/>
            <a:r>
              <a:rPr lang="en-US" dirty="0" smtClean="0"/>
              <a:t>		OPLL </a:t>
            </a:r>
          </a:p>
          <a:p>
            <a:pPr algn="l"/>
            <a:r>
              <a:rPr lang="en-US" sz="3600" b="0" dirty="0" err="1" smtClean="0"/>
              <a:t>Enchroaching</a:t>
            </a:r>
            <a:r>
              <a:rPr lang="en-US" sz="3600" b="0" dirty="0" smtClean="0"/>
              <a:t> and compressing the spinal cord</a:t>
            </a:r>
            <a:endParaRPr lang="ar-EG" sz="3600" b="0" dirty="0"/>
          </a:p>
        </p:txBody>
      </p:sp>
    </p:spTree>
    <p:extLst>
      <p:ext uri="{BB962C8B-B14F-4D97-AF65-F5344CB8AC3E}">
        <p14:creationId xmlns:p14="http://schemas.microsoft.com/office/powerpoint/2010/main" val="155168331"/>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28600" y="274638"/>
            <a:ext cx="8458200" cy="868362"/>
          </a:xfrm>
          <a:noFill/>
          <a:ln>
            <a:solidFill>
              <a:schemeClr val="bg1"/>
            </a:solidFill>
            <a:miter lim="800000"/>
            <a:headEnd/>
            <a:tailEnd/>
          </a:ln>
        </p:spPr>
        <p:txBody>
          <a:bodyPr/>
          <a:lstStyle/>
          <a:p>
            <a:pPr algn="l" rtl="0" eaLnBrk="1" hangingPunct="1"/>
            <a:r>
              <a:rPr lang="en-US" sz="4000" b="1" dirty="0" err="1" smtClean="0"/>
              <a:t>Spondylosis</a:t>
            </a:r>
            <a:r>
              <a:rPr lang="en-US" sz="4000" b="1" dirty="0" smtClean="0"/>
              <a:t> (pathology)</a:t>
            </a:r>
          </a:p>
        </p:txBody>
      </p:sp>
      <p:sp>
        <p:nvSpPr>
          <p:cNvPr id="17411" name="Rectangle 3"/>
          <p:cNvSpPr>
            <a:spLocks noGrp="1" noChangeArrowheads="1"/>
          </p:cNvSpPr>
          <p:nvPr>
            <p:ph idx="1"/>
          </p:nvPr>
        </p:nvSpPr>
        <p:spPr>
          <a:xfrm>
            <a:off x="609600" y="1752600"/>
            <a:ext cx="3657600" cy="4525963"/>
          </a:xfrm>
        </p:spPr>
        <p:txBody>
          <a:bodyPr/>
          <a:lstStyle/>
          <a:p>
            <a:pPr algn="l" rtl="0" eaLnBrk="1" hangingPunct="1">
              <a:lnSpc>
                <a:spcPct val="110000"/>
              </a:lnSpc>
            </a:pPr>
            <a:r>
              <a:rPr lang="en-US" b="1" dirty="0" smtClean="0">
                <a:solidFill>
                  <a:srgbClr val="FFFF00"/>
                </a:solidFill>
                <a:latin typeface="Times New Roman" pitchFamily="18" charset="0"/>
                <a:cs typeface="Times New Roman" pitchFamily="18" charset="0"/>
              </a:rPr>
              <a:t>Joints:</a:t>
            </a:r>
          </a:p>
          <a:p>
            <a:pPr lvl="1" algn="l" rtl="0" eaLnBrk="1" hangingPunct="1">
              <a:lnSpc>
                <a:spcPct val="110000"/>
              </a:lnSpc>
              <a:buFont typeface="Wingdings" pitchFamily="2" charset="2"/>
              <a:buChar char="ü"/>
            </a:pPr>
            <a:r>
              <a:rPr lang="en-US" i="1" dirty="0" err="1">
                <a:solidFill>
                  <a:srgbClr val="FFFFFF"/>
                </a:solidFill>
                <a:latin typeface="Times New Roman" pitchFamily="18" charset="0"/>
                <a:cs typeface="Times New Roman" pitchFamily="18" charset="0"/>
              </a:rPr>
              <a:t>Inflamation</a:t>
            </a:r>
            <a:r>
              <a:rPr lang="en-US" i="1" dirty="0" smtClean="0">
                <a:solidFill>
                  <a:srgbClr val="FFFFFF"/>
                </a:solidFill>
                <a:latin typeface="Times New Roman" pitchFamily="18" charset="0"/>
                <a:cs typeface="Times New Roman" pitchFamily="18" charset="0"/>
              </a:rPr>
              <a:t>.</a:t>
            </a:r>
            <a:endParaRPr lang="en-US" i="1" dirty="0" smtClean="0">
              <a:latin typeface="Times New Roman" pitchFamily="18" charset="0"/>
              <a:cs typeface="Times New Roman" pitchFamily="18" charset="0"/>
            </a:endParaRPr>
          </a:p>
          <a:p>
            <a:pPr lvl="1" algn="l" rtl="0" eaLnBrk="1" hangingPunct="1">
              <a:lnSpc>
                <a:spcPct val="110000"/>
              </a:lnSpc>
              <a:buFont typeface="Wingdings" pitchFamily="2" charset="2"/>
              <a:buChar char="ü"/>
            </a:pPr>
            <a:r>
              <a:rPr lang="en-US" i="1" dirty="0" smtClean="0">
                <a:latin typeface="Times New Roman" pitchFamily="18" charset="0"/>
                <a:cs typeface="Times New Roman" pitchFamily="18" charset="0"/>
              </a:rPr>
              <a:t>Reduced mobility</a:t>
            </a:r>
          </a:p>
          <a:p>
            <a:pPr lvl="1" algn="l" rtl="0" eaLnBrk="1" hangingPunct="1">
              <a:lnSpc>
                <a:spcPct val="110000"/>
              </a:lnSpc>
              <a:buFont typeface="Wingdings" pitchFamily="2" charset="2"/>
              <a:buChar char="ü"/>
            </a:pPr>
            <a:r>
              <a:rPr lang="en-US" i="1" dirty="0" err="1" smtClean="0">
                <a:latin typeface="Times New Roman" pitchFamily="18" charset="0"/>
                <a:cs typeface="Times New Roman" pitchFamily="18" charset="0"/>
              </a:rPr>
              <a:t>Sublaxation</a:t>
            </a:r>
            <a:r>
              <a:rPr lang="en-US" i="1" dirty="0" smtClean="0">
                <a:latin typeface="Times New Roman" pitchFamily="18" charset="0"/>
                <a:cs typeface="Times New Roman" pitchFamily="18" charset="0"/>
              </a:rPr>
              <a:t>.</a:t>
            </a:r>
          </a:p>
          <a:p>
            <a:pPr marL="457200" lvl="1" indent="0" algn="l" rtl="0" eaLnBrk="1" hangingPunct="1">
              <a:lnSpc>
                <a:spcPct val="110000"/>
              </a:lnSpc>
              <a:buNone/>
            </a:pPr>
            <a:endParaRPr lang="en-US" i="1" dirty="0" smtClean="0">
              <a:latin typeface="Times New Roman" pitchFamily="18" charset="0"/>
              <a:cs typeface="Times New Roman" pitchFamily="18" charset="0"/>
            </a:endParaRPr>
          </a:p>
          <a:p>
            <a:pPr algn="l" rtl="0" eaLnBrk="1" hangingPunct="1">
              <a:lnSpc>
                <a:spcPct val="110000"/>
              </a:lnSpc>
              <a:buFont typeface="Wingdings" pitchFamily="2" charset="2"/>
              <a:buNone/>
            </a:pPr>
            <a:endParaRPr lang="en-US" i="1" dirty="0" smtClean="0">
              <a:latin typeface="Times New Roman" pitchFamily="18" charset="0"/>
              <a:cs typeface="Times New Roman" pitchFamily="18" charset="0"/>
            </a:endParaRPr>
          </a:p>
        </p:txBody>
      </p:sp>
      <p:pic>
        <p:nvPicPr>
          <p:cNvPr id="7" name="Picture 8" descr="imagesCAJUWLE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0192" y="3488734"/>
            <a:ext cx="2843808" cy="336474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9" descr="imagesCAI65MC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644926"/>
            <a:ext cx="2843808" cy="2843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763809"/>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76200"/>
            <a:ext cx="8229600" cy="1143000"/>
          </a:xfrm>
        </p:spPr>
        <p:txBody>
          <a:bodyPr/>
          <a:lstStyle/>
          <a:p>
            <a:pPr eaLnBrk="1" hangingPunct="1"/>
            <a:r>
              <a:rPr lang="en-US" b="1" dirty="0" smtClean="0"/>
              <a:t>Degenerative disc pathology</a:t>
            </a:r>
          </a:p>
        </p:txBody>
      </p:sp>
      <p:sp>
        <p:nvSpPr>
          <p:cNvPr id="11267" name="Rectangle 3"/>
          <p:cNvSpPr>
            <a:spLocks noGrp="1" noChangeArrowheads="1"/>
          </p:cNvSpPr>
          <p:nvPr>
            <p:ph idx="1"/>
          </p:nvPr>
        </p:nvSpPr>
        <p:spPr>
          <a:xfrm>
            <a:off x="457200" y="1219200"/>
            <a:ext cx="4114800" cy="5334000"/>
          </a:xfrm>
        </p:spPr>
        <p:txBody>
          <a:bodyPr/>
          <a:lstStyle/>
          <a:p>
            <a:pPr algn="l" rtl="0" eaLnBrk="1" hangingPunct="1"/>
            <a:r>
              <a:rPr lang="en-US" sz="3400" dirty="0" smtClean="0">
                <a:solidFill>
                  <a:srgbClr val="FFFF00"/>
                </a:solidFill>
                <a:latin typeface="Times New Roman" pitchFamily="18" charset="0"/>
                <a:cs typeface="Times New Roman" pitchFamily="18" charset="0"/>
              </a:rPr>
              <a:t>Discs:</a:t>
            </a:r>
          </a:p>
          <a:p>
            <a:pPr algn="l" rtl="0" eaLnBrk="1" hangingPunct="1">
              <a:buFont typeface="Wingdings" pitchFamily="2" charset="2"/>
              <a:buChar char="ü"/>
            </a:pPr>
            <a:r>
              <a:rPr lang="en-US" sz="3400" dirty="0" smtClean="0">
                <a:latin typeface="Times New Roman" pitchFamily="18" charset="0"/>
                <a:cs typeface="Times New Roman" pitchFamily="18" charset="0"/>
              </a:rPr>
              <a:t>Dehydration.</a:t>
            </a:r>
          </a:p>
          <a:p>
            <a:pPr algn="l" rtl="0" eaLnBrk="1" hangingPunct="1">
              <a:buFont typeface="Wingdings" pitchFamily="2" charset="2"/>
              <a:buChar char="ü"/>
            </a:pPr>
            <a:r>
              <a:rPr lang="en-US" sz="3400" dirty="0" smtClean="0">
                <a:latin typeface="Times New Roman" pitchFamily="18" charset="0"/>
                <a:cs typeface="Times New Roman" pitchFamily="18" charset="0"/>
              </a:rPr>
              <a:t>Loss of disc height.</a:t>
            </a:r>
          </a:p>
          <a:p>
            <a:pPr algn="l" rtl="0" eaLnBrk="1" hangingPunct="1">
              <a:buFont typeface="Wingdings" pitchFamily="2" charset="2"/>
              <a:buChar char="ü"/>
            </a:pPr>
            <a:r>
              <a:rPr lang="en-US" sz="3400" dirty="0" smtClean="0">
                <a:latin typeface="Times New Roman" pitchFamily="18" charset="0"/>
                <a:cs typeface="Times New Roman" pitchFamily="18" charset="0"/>
              </a:rPr>
              <a:t>Disc herniation.</a:t>
            </a:r>
          </a:p>
          <a:p>
            <a:pPr algn="l" rtl="0" eaLnBrk="1" hangingPunct="1">
              <a:buFont typeface="Wingdings" pitchFamily="2" charset="2"/>
              <a:buNone/>
            </a:pPr>
            <a:r>
              <a:rPr lang="en-US" sz="3400" dirty="0" smtClean="0">
                <a:latin typeface="Times New Roman" pitchFamily="18" charset="0"/>
                <a:cs typeface="Times New Roman" pitchFamily="18" charset="0"/>
              </a:rPr>
              <a:t>   bulging, protrusion or migration</a:t>
            </a:r>
          </a:p>
          <a:p>
            <a:pPr algn="l" rtl="0" eaLnBrk="1" hangingPunct="1">
              <a:buFont typeface="Wingdings" pitchFamily="2" charset="2"/>
              <a:buChar char="ü"/>
            </a:pPr>
            <a:endParaRPr lang="en-US" sz="3400" dirty="0" smtClean="0">
              <a:latin typeface="Times New Roman" pitchFamily="18" charset="0"/>
              <a:cs typeface="Times New Roman" pitchFamily="18" charset="0"/>
            </a:endParaRPr>
          </a:p>
        </p:txBody>
      </p:sp>
      <p:pic>
        <p:nvPicPr>
          <p:cNvPr id="18437" name="Picture 5" descr="305143-305720-1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3400" y="1371600"/>
            <a:ext cx="4618038"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Lumbar disc herniation</a:t>
            </a:r>
            <a:endParaRPr lang="ar-EG" dirty="0"/>
          </a:p>
        </p:txBody>
      </p:sp>
      <p:pic>
        <p:nvPicPr>
          <p:cNvPr id="4" name="Picture 9" descr="imagesCA4P0UUB"/>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4008" y="1811544"/>
            <a:ext cx="3849704" cy="38497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2" descr="hernielomb"/>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3607" y="1811544"/>
            <a:ext cx="3295163" cy="3849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8116517"/>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4"/>
          <p:cNvSpPr>
            <a:spLocks noGrp="1" noChangeArrowheads="1"/>
          </p:cNvSpPr>
          <p:nvPr>
            <p:ph type="title"/>
          </p:nvPr>
        </p:nvSpPr>
        <p:spPr>
          <a:xfrm>
            <a:off x="457200" y="274638"/>
            <a:ext cx="6934200" cy="1143000"/>
          </a:xfrm>
        </p:spPr>
        <p:txBody>
          <a:bodyPr/>
          <a:lstStyle/>
          <a:p>
            <a:pPr algn="l" eaLnBrk="1" hangingPunct="1"/>
            <a:r>
              <a:rPr lang="en-US" sz="4000" b="1" dirty="0" err="1" smtClean="0"/>
              <a:t>Spondylosis</a:t>
            </a:r>
            <a:r>
              <a:rPr lang="en-US" sz="4000" b="1" dirty="0" smtClean="0"/>
              <a:t> (pathology)</a:t>
            </a:r>
          </a:p>
        </p:txBody>
      </p:sp>
      <p:sp>
        <p:nvSpPr>
          <p:cNvPr id="20482" name="Rectangle 3"/>
          <p:cNvSpPr>
            <a:spLocks noGrp="1" noChangeArrowheads="1"/>
          </p:cNvSpPr>
          <p:nvPr>
            <p:ph idx="1"/>
          </p:nvPr>
        </p:nvSpPr>
        <p:spPr>
          <a:xfrm>
            <a:off x="0" y="1831974"/>
            <a:ext cx="4953000" cy="4525963"/>
          </a:xfrm>
        </p:spPr>
        <p:txBody>
          <a:bodyPr/>
          <a:lstStyle/>
          <a:p>
            <a:pPr algn="l" rtl="0" eaLnBrk="1" hangingPunct="1">
              <a:lnSpc>
                <a:spcPct val="80000"/>
              </a:lnSpc>
            </a:pPr>
            <a:r>
              <a:rPr lang="en-US" dirty="0" smtClean="0">
                <a:solidFill>
                  <a:srgbClr val="FFFF00"/>
                </a:solidFill>
                <a:latin typeface="Times New Roman" pitchFamily="18" charset="0"/>
                <a:cs typeface="Times New Roman" pitchFamily="18" charset="0"/>
              </a:rPr>
              <a:t>Spinal cord:</a:t>
            </a:r>
          </a:p>
          <a:p>
            <a:pPr lvl="1" algn="l" rtl="0" eaLnBrk="1" hangingPunct="1">
              <a:lnSpc>
                <a:spcPct val="80000"/>
              </a:lnSpc>
              <a:buFont typeface="Wingdings" pitchFamily="2" charset="2"/>
              <a:buChar char="ü"/>
            </a:pPr>
            <a:r>
              <a:rPr lang="en-US" dirty="0" err="1" smtClean="0">
                <a:latin typeface="Times New Roman" pitchFamily="18" charset="0"/>
                <a:cs typeface="Times New Roman" pitchFamily="18" charset="0"/>
              </a:rPr>
              <a:t>Thecal</a:t>
            </a:r>
            <a:r>
              <a:rPr lang="en-US" dirty="0" smtClean="0">
                <a:latin typeface="Times New Roman" pitchFamily="18" charset="0"/>
                <a:cs typeface="Times New Roman" pitchFamily="18" charset="0"/>
              </a:rPr>
              <a:t> indentation.</a:t>
            </a:r>
          </a:p>
          <a:p>
            <a:pPr lvl="1" algn="l" rtl="0" eaLnBrk="1" hangingPunct="1">
              <a:lnSpc>
                <a:spcPct val="80000"/>
              </a:lnSpc>
              <a:buFont typeface="Wingdings" pitchFamily="2" charset="2"/>
              <a:buChar char="ü"/>
            </a:pPr>
            <a:r>
              <a:rPr lang="en-US" dirty="0" smtClean="0">
                <a:latin typeface="Times New Roman" pitchFamily="18" charset="0"/>
                <a:cs typeface="Times New Roman" pitchFamily="18" charset="0"/>
              </a:rPr>
              <a:t>Cord indentation.</a:t>
            </a:r>
          </a:p>
          <a:p>
            <a:pPr lvl="1" algn="l" rtl="0" eaLnBrk="1" hangingPunct="1">
              <a:lnSpc>
                <a:spcPct val="80000"/>
              </a:lnSpc>
              <a:buFont typeface="Wingdings" pitchFamily="2" charset="2"/>
              <a:buChar char="ü"/>
            </a:pPr>
            <a:r>
              <a:rPr lang="en-US" dirty="0" smtClean="0">
                <a:latin typeface="Times New Roman" pitchFamily="18" charset="0"/>
                <a:cs typeface="Times New Roman" pitchFamily="18" charset="0"/>
              </a:rPr>
              <a:t>Cord compression</a:t>
            </a:r>
          </a:p>
          <a:p>
            <a:pPr lvl="1" algn="l" rtl="0" eaLnBrk="1" hangingPunct="1">
              <a:lnSpc>
                <a:spcPct val="80000"/>
              </a:lnSpc>
              <a:buFont typeface="Wingdings" pitchFamily="2" charset="2"/>
              <a:buChar char="ü"/>
            </a:pPr>
            <a:r>
              <a:rPr lang="en-US" dirty="0">
                <a:latin typeface="Times New Roman" pitchFamily="18" charset="0"/>
                <a:cs typeface="Times New Roman" pitchFamily="18" charset="0"/>
              </a:rPr>
              <a:t>I</a:t>
            </a:r>
            <a:r>
              <a:rPr lang="en-US" dirty="0" smtClean="0">
                <a:latin typeface="Times New Roman" pitchFamily="18" charset="0"/>
                <a:cs typeface="Times New Roman" pitchFamily="18" charset="0"/>
              </a:rPr>
              <a:t>schemia / Edema / infarction</a:t>
            </a:r>
          </a:p>
          <a:p>
            <a:pPr marL="457200" lvl="1" indent="0" algn="l" rtl="0" eaLnBrk="1" hangingPunct="1">
              <a:lnSpc>
                <a:spcPct val="80000"/>
              </a:lnSpc>
              <a:buNone/>
            </a:pPr>
            <a:endParaRPr lang="en-US" dirty="0" smtClean="0">
              <a:latin typeface="Times New Roman" pitchFamily="18" charset="0"/>
              <a:cs typeface="Times New Roman" pitchFamily="18" charset="0"/>
            </a:endParaRPr>
          </a:p>
          <a:p>
            <a:pPr marL="457200" lvl="1" indent="0" algn="l" rtl="0" eaLnBrk="1" hangingPunct="1">
              <a:lnSpc>
                <a:spcPct val="80000"/>
              </a:lnSpc>
              <a:buNone/>
            </a:pPr>
            <a:endParaRPr lang="en-US" dirty="0" smtClean="0">
              <a:latin typeface="Times New Roman" pitchFamily="18" charset="0"/>
              <a:cs typeface="Times New Roman" pitchFamily="18" charset="0"/>
            </a:endParaRPr>
          </a:p>
          <a:p>
            <a:pPr algn="l" rtl="0" eaLnBrk="1" hangingPunct="1">
              <a:lnSpc>
                <a:spcPct val="80000"/>
              </a:lnSpc>
            </a:pPr>
            <a:endParaRPr lang="en-US" sz="4400" dirty="0" smtClean="0">
              <a:latin typeface="Times New Roman" pitchFamily="18" charset="0"/>
              <a:cs typeface="Times New Roman" pitchFamily="18" charset="0"/>
            </a:endParaRPr>
          </a:p>
        </p:txBody>
      </p:sp>
      <p:pic>
        <p:nvPicPr>
          <p:cNvPr id="5" name="Picture 5" descr="neck_pain_diagnosis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33800" y="1447800"/>
            <a:ext cx="5410200" cy="491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2882111"/>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Degenerative Spinal Instability</a:t>
            </a:r>
            <a:endParaRPr lang="ar-EG" dirty="0"/>
          </a:p>
        </p:txBody>
      </p:sp>
      <p:pic>
        <p:nvPicPr>
          <p:cNvPr id="4" name="Lumbar Spine Pathology Spondylolisthesis Degenerative operation 3D animations - YouTube.fl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cstate="print"/>
          <a:stretch>
            <a:fillRect/>
          </a:stretch>
        </p:blipFill>
        <p:spPr>
          <a:xfrm>
            <a:off x="1544638" y="1600200"/>
            <a:ext cx="6053137" cy="4525963"/>
          </a:xfrm>
        </p:spPr>
      </p:pic>
    </p:spTree>
    <p:extLst>
      <p:ext uri="{BB962C8B-B14F-4D97-AF65-F5344CB8AC3E}">
        <p14:creationId xmlns:p14="http://schemas.microsoft.com/office/powerpoint/2010/main" val="1522478363"/>
      </p:ext>
    </p:extLst>
  </p:cSld>
  <p:clrMapOvr>
    <a:masterClrMapping/>
  </p:clrMapOvr>
  <p:transition>
    <p:fade thruBlk="1"/>
  </p:transition>
  <p:timing>
    <p:tnLst>
      <p:par>
        <p:cTn id="1" dur="indefinite" restart="never" nodeType="tmRoot">
          <p:childTnLst>
            <p:video>
              <p:cMediaNode vol="80000" mute="1">
                <p:cTn id="2" fill="hold" display="0">
                  <p:stCondLst>
                    <p:cond delay="indefinite"/>
                  </p:stCondLst>
                </p:cTn>
                <p:tgtEl>
                  <p:spTgt spid="4"/>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026"/>
          <p:cNvSpPr>
            <a:spLocks noGrp="1" noChangeArrowheads="1"/>
          </p:cNvSpPr>
          <p:nvPr>
            <p:ph type="title"/>
          </p:nvPr>
        </p:nvSpPr>
        <p:spPr>
          <a:xfrm>
            <a:off x="685800" y="282575"/>
            <a:ext cx="7848600" cy="509588"/>
          </a:xfrm>
        </p:spPr>
        <p:txBody>
          <a:bodyPr/>
          <a:lstStyle/>
          <a:p>
            <a:pPr eaLnBrk="1" hangingPunct="1"/>
            <a:r>
              <a:rPr lang="en-US" altLang="en-US" sz="3600" dirty="0" err="1" smtClean="0">
                <a:latin typeface="Tahoma" pitchFamily="34" charset="0"/>
              </a:rPr>
              <a:t>Spondylolysis</a:t>
            </a:r>
            <a:r>
              <a:rPr lang="en-US" altLang="en-US" sz="3600" dirty="0" smtClean="0">
                <a:latin typeface="Tahoma" pitchFamily="34" charset="0"/>
              </a:rPr>
              <a:t> / </a:t>
            </a:r>
            <a:r>
              <a:rPr lang="en-US" altLang="en-US" sz="3600" dirty="0" err="1" smtClean="0">
                <a:latin typeface="Tahoma" pitchFamily="34" charset="0"/>
              </a:rPr>
              <a:t>Spondylolisthesis</a:t>
            </a:r>
            <a:endParaRPr lang="en-US" altLang="en-US" sz="3600" dirty="0" smtClean="0">
              <a:latin typeface="Tahoma" pitchFamily="34" charset="0"/>
            </a:endParaRPr>
          </a:p>
        </p:txBody>
      </p:sp>
      <p:sp>
        <p:nvSpPr>
          <p:cNvPr id="29699" name="Rectangle 1027"/>
          <p:cNvSpPr>
            <a:spLocks noGrp="1" noChangeArrowheads="1"/>
          </p:cNvSpPr>
          <p:nvPr>
            <p:ph idx="1"/>
          </p:nvPr>
        </p:nvSpPr>
        <p:spPr>
          <a:xfrm>
            <a:off x="440060" y="1556792"/>
            <a:ext cx="4834880" cy="5181600"/>
          </a:xfrm>
        </p:spPr>
        <p:txBody>
          <a:bodyPr/>
          <a:lstStyle/>
          <a:p>
            <a:pPr algn="l" rtl="0" eaLnBrk="1" hangingPunct="1"/>
            <a:r>
              <a:rPr lang="en-US" altLang="en-US" dirty="0" smtClean="0">
                <a:latin typeface="Tahoma" pitchFamily="34" charset="0"/>
              </a:rPr>
              <a:t>Define: </a:t>
            </a:r>
          </a:p>
          <a:p>
            <a:pPr algn="l" rtl="0" eaLnBrk="1" hangingPunct="1"/>
            <a:r>
              <a:rPr lang="en-US" altLang="en-US" dirty="0" err="1" smtClean="0">
                <a:latin typeface="Tahoma" pitchFamily="34" charset="0"/>
              </a:rPr>
              <a:t>Spondylo</a:t>
            </a:r>
            <a:r>
              <a:rPr lang="en-US" altLang="en-US" dirty="0" smtClean="0">
                <a:latin typeface="Tahoma" pitchFamily="34" charset="0"/>
              </a:rPr>
              <a:t> = vertebrae</a:t>
            </a:r>
          </a:p>
          <a:p>
            <a:pPr algn="l" rtl="0" eaLnBrk="1" hangingPunct="1"/>
            <a:r>
              <a:rPr lang="en-US" altLang="en-US" dirty="0" err="1" smtClean="0">
                <a:latin typeface="Tahoma" pitchFamily="34" charset="0"/>
              </a:rPr>
              <a:t>Lysis</a:t>
            </a:r>
            <a:r>
              <a:rPr lang="en-US" altLang="en-US" dirty="0" smtClean="0">
                <a:latin typeface="Tahoma" pitchFamily="34" charset="0"/>
              </a:rPr>
              <a:t> = broken</a:t>
            </a:r>
          </a:p>
          <a:p>
            <a:pPr algn="l" rtl="0" eaLnBrk="1" hangingPunct="1"/>
            <a:r>
              <a:rPr lang="en-US" altLang="en-US" dirty="0" err="1" smtClean="0">
                <a:latin typeface="Tahoma" pitchFamily="34" charset="0"/>
              </a:rPr>
              <a:t>Listhesis</a:t>
            </a:r>
            <a:r>
              <a:rPr lang="en-US" altLang="en-US" dirty="0" smtClean="0">
                <a:latin typeface="Tahoma" pitchFamily="34" charset="0"/>
              </a:rPr>
              <a:t> = slipped forward</a:t>
            </a:r>
          </a:p>
        </p:txBody>
      </p:sp>
      <p:pic>
        <p:nvPicPr>
          <p:cNvPr id="29700" name="Picture 1028" descr="jimslide13"/>
          <p:cNvPicPr>
            <a:picLocks noChangeAspect="1" noChangeArrowheads="1"/>
          </p:cNvPicPr>
          <p:nvPr/>
        </p:nvPicPr>
        <p:blipFill>
          <a:blip r:embed="rId4">
            <a:extLst>
              <a:ext uri="{28A0092B-C50C-407E-A947-70E740481C1C}">
                <a14:useLocalDpi xmlns:a14="http://schemas.microsoft.com/office/drawing/2010/main" val="0"/>
              </a:ext>
            </a:extLst>
          </a:blip>
          <a:srcRect b="13846"/>
          <a:stretch>
            <a:fillRect/>
          </a:stretch>
        </p:blipFill>
        <p:spPr bwMode="auto">
          <a:xfrm>
            <a:off x="5029200" y="1905000"/>
            <a:ext cx="371475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14" name="AutoShape 1034"/>
          <p:cNvSpPr>
            <a:spLocks noChangeArrowheads="1"/>
          </p:cNvSpPr>
          <p:nvPr/>
        </p:nvSpPr>
        <p:spPr bwMode="auto">
          <a:xfrm>
            <a:off x="3733800" y="2438400"/>
            <a:ext cx="4648200" cy="1143000"/>
          </a:xfrm>
          <a:prstGeom prst="curvedDownArrow">
            <a:avLst>
              <a:gd name="adj1" fmla="val 5705"/>
              <a:gd name="adj2" fmla="val 94870"/>
              <a:gd name="adj3" fmla="val 74167"/>
            </a:avLst>
          </a:prstGeom>
          <a:solidFill>
            <a:schemeClr val="tx1"/>
          </a:solidFill>
          <a:ln w="12700">
            <a:solidFill>
              <a:schemeClr val="tx1"/>
            </a:solidFill>
            <a:miter lim="800000"/>
            <a:headEnd type="none" w="sm" len="sm"/>
            <a:tailEnd type="none" w="sm" len="sm"/>
          </a:ln>
          <a:effectLst/>
          <a:extLst/>
        </p:spPr>
        <p:txBody>
          <a:bodyPr wrap="none" anchor="ctr"/>
          <a:lstStyle>
            <a:lvl1pPr eaLnBrk="0" hangingPunct="0">
              <a:spcBef>
                <a:spcPct val="20000"/>
              </a:spcBef>
              <a:buClr>
                <a:schemeClr val="tx2"/>
              </a:buClr>
              <a:buFont typeface="Wingdings" pitchFamily="2" charset="2"/>
              <a:buChar char="§"/>
              <a:defRPr sz="2800">
                <a:solidFill>
                  <a:schemeClr val="tx1"/>
                </a:solidFill>
                <a:latin typeface="Arial" pitchFamily="34" charset="0"/>
              </a:defRPr>
            </a:lvl1pPr>
            <a:lvl2pPr marL="742950" indent="-285750" eaLnBrk="0" hangingPunct="0">
              <a:spcBef>
                <a:spcPct val="20000"/>
              </a:spcBef>
              <a:buClr>
                <a:schemeClr val="accent1"/>
              </a:buClr>
              <a:buFont typeface="Wingdings" pitchFamily="2" charset="2"/>
              <a:buChar char="§"/>
              <a:defRPr sz="2400">
                <a:solidFill>
                  <a:schemeClr val="tx1"/>
                </a:solidFill>
                <a:latin typeface="Arial" pitchFamily="34" charset="0"/>
              </a:defRPr>
            </a:lvl2pPr>
            <a:lvl3pPr marL="1143000" indent="-228600" eaLnBrk="0" hangingPunct="0">
              <a:spcBef>
                <a:spcPct val="20000"/>
              </a:spcBef>
              <a:buClr>
                <a:schemeClr val="tx1"/>
              </a:buClr>
              <a:buChar char="•"/>
              <a:defRPr sz="2000">
                <a:solidFill>
                  <a:schemeClr val="tx1"/>
                </a:solidFill>
                <a:latin typeface="Arial" pitchFamily="34" charset="0"/>
              </a:defRPr>
            </a:lvl3pPr>
            <a:lvl4pPr marL="1600200" indent="-228600" eaLnBrk="0" hangingPunct="0">
              <a:spcBef>
                <a:spcPct val="20000"/>
              </a:spcBef>
              <a:buChar char="–"/>
              <a:defRPr>
                <a:solidFill>
                  <a:schemeClr val="tx1"/>
                </a:solidFill>
                <a:latin typeface="Arial" pitchFamily="34" charset="0"/>
              </a:defRPr>
            </a:lvl4pPr>
            <a:lvl5pPr marL="2057400" indent="-228600" eaLnBrk="0" hangingPunct="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algn="l" rtl="0" eaLnBrk="1" hangingPunct="1">
              <a:spcBef>
                <a:spcPct val="0"/>
              </a:spcBef>
              <a:buClrTx/>
              <a:buFontTx/>
              <a:buNone/>
            </a:pPr>
            <a:endParaRPr lang="en-US" altLang="en-US" sz="1800" b="0" smtClean="0">
              <a:solidFill>
                <a:srgbClr val="000000"/>
              </a:solidFill>
              <a:cs typeface="+mn-cs"/>
            </a:endParaRPr>
          </a:p>
        </p:txBody>
      </p:sp>
      <p:sp>
        <p:nvSpPr>
          <p:cNvPr id="123915" name="AutoShape 1035"/>
          <p:cNvSpPr>
            <a:spLocks noChangeArrowheads="1"/>
          </p:cNvSpPr>
          <p:nvPr/>
        </p:nvSpPr>
        <p:spPr bwMode="auto">
          <a:xfrm>
            <a:off x="3581400" y="5334000"/>
            <a:ext cx="3657600" cy="1524000"/>
          </a:xfrm>
          <a:prstGeom prst="curvedUpArrow">
            <a:avLst>
              <a:gd name="adj1" fmla="val 1422"/>
              <a:gd name="adj2" fmla="val 83311"/>
              <a:gd name="adj3" fmla="val 48333"/>
            </a:avLst>
          </a:prstGeom>
          <a:solidFill>
            <a:schemeClr val="tx1"/>
          </a:solidFill>
          <a:ln w="12700">
            <a:solidFill>
              <a:schemeClr val="tx1"/>
            </a:solidFill>
            <a:miter lim="800000"/>
            <a:headEnd type="none" w="sm" len="sm"/>
            <a:tailEnd type="none" w="sm" len="sm"/>
          </a:ln>
          <a:effectLst/>
          <a:extLst/>
        </p:spPr>
        <p:txBody>
          <a:bodyPr wrap="none" anchor="ctr"/>
          <a:lstStyle>
            <a:lvl1pPr eaLnBrk="0" hangingPunct="0">
              <a:spcBef>
                <a:spcPct val="20000"/>
              </a:spcBef>
              <a:buClr>
                <a:schemeClr val="tx2"/>
              </a:buClr>
              <a:buFont typeface="Wingdings" pitchFamily="2" charset="2"/>
              <a:buChar char="§"/>
              <a:defRPr sz="2800">
                <a:solidFill>
                  <a:schemeClr val="tx1"/>
                </a:solidFill>
                <a:latin typeface="Arial" pitchFamily="34" charset="0"/>
              </a:defRPr>
            </a:lvl1pPr>
            <a:lvl2pPr marL="742950" indent="-285750" eaLnBrk="0" hangingPunct="0">
              <a:spcBef>
                <a:spcPct val="20000"/>
              </a:spcBef>
              <a:buClr>
                <a:schemeClr val="accent1"/>
              </a:buClr>
              <a:buFont typeface="Wingdings" pitchFamily="2" charset="2"/>
              <a:buChar char="§"/>
              <a:defRPr sz="2400">
                <a:solidFill>
                  <a:schemeClr val="tx1"/>
                </a:solidFill>
                <a:latin typeface="Arial" pitchFamily="34" charset="0"/>
              </a:defRPr>
            </a:lvl2pPr>
            <a:lvl3pPr marL="1143000" indent="-228600" eaLnBrk="0" hangingPunct="0">
              <a:spcBef>
                <a:spcPct val="20000"/>
              </a:spcBef>
              <a:buClr>
                <a:schemeClr val="tx1"/>
              </a:buClr>
              <a:buChar char="•"/>
              <a:defRPr sz="2000">
                <a:solidFill>
                  <a:schemeClr val="tx1"/>
                </a:solidFill>
                <a:latin typeface="Arial" pitchFamily="34" charset="0"/>
              </a:defRPr>
            </a:lvl3pPr>
            <a:lvl4pPr marL="1600200" indent="-228600" eaLnBrk="0" hangingPunct="0">
              <a:spcBef>
                <a:spcPct val="20000"/>
              </a:spcBef>
              <a:buChar char="–"/>
              <a:defRPr>
                <a:solidFill>
                  <a:schemeClr val="tx1"/>
                </a:solidFill>
                <a:latin typeface="Arial" pitchFamily="34" charset="0"/>
              </a:defRPr>
            </a:lvl4pPr>
            <a:lvl5pPr marL="2057400" indent="-228600" eaLnBrk="0" hangingPunct="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algn="l" rtl="0" eaLnBrk="1" hangingPunct="1">
              <a:spcBef>
                <a:spcPct val="0"/>
              </a:spcBef>
              <a:buClrTx/>
              <a:buFontTx/>
              <a:buNone/>
            </a:pPr>
            <a:endParaRPr lang="en-US" altLang="en-US" sz="1800" b="0" smtClean="0">
              <a:solidFill>
                <a:srgbClr val="000000"/>
              </a:solidFill>
              <a:cs typeface="+mn-cs"/>
            </a:endParaRPr>
          </a:p>
        </p:txBody>
      </p:sp>
    </p:spTree>
    <p:custDataLst>
      <p:tags r:id="rId1"/>
    </p:custDataLst>
    <p:extLst>
      <p:ext uri="{BB962C8B-B14F-4D97-AF65-F5344CB8AC3E}">
        <p14:creationId xmlns:p14="http://schemas.microsoft.com/office/powerpoint/2010/main" val="517157746"/>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Degenerative Spinal Instability</a:t>
            </a:r>
            <a:endParaRPr lang="ar-EG"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5736" y="1268760"/>
            <a:ext cx="5121209"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319741"/>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ndalus" pitchFamily="18" charset="-78"/>
                <a:cs typeface="Andalus" pitchFamily="18" charset="-78"/>
              </a:rPr>
              <a:t>Contents</a:t>
            </a:r>
            <a:endParaRPr lang="ar-EG" b="1" dirty="0">
              <a:latin typeface="Andalus" pitchFamily="18" charset="-78"/>
              <a:cs typeface="Andalus" pitchFamily="18" charset="-78"/>
            </a:endParaRPr>
          </a:p>
        </p:txBody>
      </p:sp>
      <p:sp>
        <p:nvSpPr>
          <p:cNvPr id="3" name="Content Placeholder 2"/>
          <p:cNvSpPr>
            <a:spLocks noGrp="1"/>
          </p:cNvSpPr>
          <p:nvPr>
            <p:ph idx="1"/>
          </p:nvPr>
        </p:nvSpPr>
        <p:spPr/>
        <p:txBody>
          <a:bodyPr/>
          <a:lstStyle/>
          <a:p>
            <a:pPr algn="l" rtl="0"/>
            <a:r>
              <a:rPr lang="en-US" dirty="0" smtClean="0">
                <a:latin typeface="Andalus" pitchFamily="18" charset="-78"/>
                <a:cs typeface="Andalus" pitchFamily="18" charset="-78"/>
              </a:rPr>
              <a:t>Anatomy of the Spine.</a:t>
            </a:r>
          </a:p>
          <a:p>
            <a:pPr algn="l" rtl="0"/>
            <a:r>
              <a:rPr lang="en-US" dirty="0" smtClean="0">
                <a:latin typeface="Andalus" pitchFamily="18" charset="-78"/>
                <a:cs typeface="Andalus" pitchFamily="18" charset="-78"/>
              </a:rPr>
              <a:t>Degenerative Spine Pathology.</a:t>
            </a:r>
          </a:p>
          <a:p>
            <a:pPr algn="l" rtl="0"/>
            <a:r>
              <a:rPr lang="en-US" dirty="0" smtClean="0">
                <a:latin typeface="Andalus" pitchFamily="18" charset="-78"/>
                <a:cs typeface="Andalus" pitchFamily="18" charset="-78"/>
              </a:rPr>
              <a:t>Clinical Evaluation.</a:t>
            </a:r>
          </a:p>
          <a:p>
            <a:pPr algn="l" rtl="0"/>
            <a:r>
              <a:rPr lang="en-US" dirty="0" smtClean="0">
                <a:latin typeface="Andalus" pitchFamily="18" charset="-78"/>
                <a:cs typeface="Andalus" pitchFamily="18" charset="-78"/>
              </a:rPr>
              <a:t>Radiological Evaluation.</a:t>
            </a:r>
          </a:p>
          <a:p>
            <a:pPr algn="l" rtl="0"/>
            <a:r>
              <a:rPr lang="en-US" dirty="0" smtClean="0">
                <a:latin typeface="Andalus" pitchFamily="18" charset="-78"/>
                <a:cs typeface="Andalus" pitchFamily="18" charset="-78"/>
              </a:rPr>
              <a:t>Differential Diagnosis.</a:t>
            </a:r>
          </a:p>
          <a:p>
            <a:pPr algn="l" rtl="0"/>
            <a:r>
              <a:rPr lang="en-US" dirty="0" smtClean="0">
                <a:latin typeface="Andalus" pitchFamily="18" charset="-78"/>
                <a:cs typeface="Andalus" pitchFamily="18" charset="-78"/>
              </a:rPr>
              <a:t>Treatment.</a:t>
            </a:r>
          </a:p>
          <a:p>
            <a:pPr algn="l" rtl="0"/>
            <a:endParaRPr lang="en-US" dirty="0" smtClean="0">
              <a:latin typeface="Andalus" pitchFamily="18" charset="-78"/>
              <a:cs typeface="Andalus" pitchFamily="18" charset="-78"/>
            </a:endParaRPr>
          </a:p>
          <a:p>
            <a:pPr algn="l" rtl="0"/>
            <a:endParaRPr lang="en-US" dirty="0" smtClean="0">
              <a:latin typeface="Andalus" pitchFamily="18" charset="-78"/>
              <a:cs typeface="Andalus" pitchFamily="18" charset="-78"/>
            </a:endParaRPr>
          </a:p>
          <a:p>
            <a:pPr algn="l" rtl="0"/>
            <a:endParaRPr lang="ar-EG" dirty="0">
              <a:latin typeface="Andalus" pitchFamily="18" charset="-78"/>
              <a:cs typeface="Andalus" pitchFamily="18" charset="-78"/>
            </a:endParaRPr>
          </a:p>
        </p:txBody>
      </p:sp>
    </p:spTree>
    <p:extLst>
      <p:ext uri="{BB962C8B-B14F-4D97-AF65-F5344CB8AC3E}">
        <p14:creationId xmlns:p14="http://schemas.microsoft.com/office/powerpoint/2010/main" val="1574373533"/>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81000" y="381000"/>
            <a:ext cx="8229600" cy="838200"/>
          </a:xfrm>
        </p:spPr>
        <p:txBody>
          <a:bodyPr/>
          <a:lstStyle/>
          <a:p>
            <a:pPr algn="l" rtl="0" eaLnBrk="1" hangingPunct="1"/>
            <a:r>
              <a:rPr lang="en-US" b="1" dirty="0" smtClean="0"/>
              <a:t>   Degenerative Spine Disease</a:t>
            </a:r>
            <a:br>
              <a:rPr lang="en-US" b="1" dirty="0" smtClean="0"/>
            </a:br>
            <a:r>
              <a:rPr lang="en-US" b="1" dirty="0" smtClean="0">
                <a:solidFill>
                  <a:srgbClr val="0070C0"/>
                </a:solidFill>
              </a:rPr>
              <a:t>Clinical presentation</a:t>
            </a:r>
          </a:p>
        </p:txBody>
      </p:sp>
      <p:sp>
        <p:nvSpPr>
          <p:cNvPr id="21507" name="Rectangle 3"/>
          <p:cNvSpPr>
            <a:spLocks noGrp="1" noChangeArrowheads="1"/>
          </p:cNvSpPr>
          <p:nvPr>
            <p:ph idx="1"/>
          </p:nvPr>
        </p:nvSpPr>
        <p:spPr>
          <a:xfrm>
            <a:off x="685800" y="1341437"/>
            <a:ext cx="8229600" cy="4525963"/>
          </a:xfrm>
        </p:spPr>
        <p:txBody>
          <a:bodyPr/>
          <a:lstStyle/>
          <a:p>
            <a:pPr algn="l" rtl="0" eaLnBrk="1" hangingPunct="1"/>
            <a:r>
              <a:rPr lang="en-US" sz="3600" dirty="0" smtClean="0">
                <a:solidFill>
                  <a:srgbClr val="66FFFF"/>
                </a:solidFill>
                <a:latin typeface="Times New Roman" pitchFamily="18" charset="0"/>
                <a:cs typeface="Times New Roman" pitchFamily="18" charset="0"/>
              </a:rPr>
              <a:t>History :</a:t>
            </a:r>
          </a:p>
          <a:p>
            <a:pPr algn="l" rtl="0" eaLnBrk="1" hangingPunct="1">
              <a:buFont typeface="Wingdings" pitchFamily="2" charset="2"/>
              <a:buChar char="ü"/>
            </a:pPr>
            <a:r>
              <a:rPr lang="en-US" sz="3600" dirty="0" smtClean="0">
                <a:latin typeface="Times New Roman" pitchFamily="18" charset="0"/>
                <a:cs typeface="Times New Roman" pitchFamily="18" charset="0"/>
              </a:rPr>
              <a:t>The course may be slowly progressive , the patient may be asymptomatic or has mild pain.</a:t>
            </a:r>
          </a:p>
          <a:p>
            <a:pPr marL="0" indent="0" algn="l" rtl="0" eaLnBrk="1" hangingPunct="1">
              <a:buNone/>
            </a:pPr>
            <a:endParaRPr lang="en-US" sz="3600" dirty="0" smtClean="0">
              <a:latin typeface="Times New Roman" pitchFamily="18" charset="0"/>
              <a:cs typeface="Times New Roman" pitchFamily="18" charset="0"/>
            </a:endParaRPr>
          </a:p>
          <a:p>
            <a:pPr algn="l" rtl="0" eaLnBrk="1" hangingPunct="1">
              <a:buFont typeface="Wingdings" pitchFamily="2" charset="2"/>
              <a:buChar char="ü"/>
            </a:pPr>
            <a:r>
              <a:rPr lang="en-US" sz="3600" dirty="0" smtClean="0">
                <a:latin typeface="Times New Roman" pitchFamily="18" charset="0"/>
                <a:cs typeface="Times New Roman" pitchFamily="18" charset="0"/>
              </a:rPr>
              <a:t>Acute on top of chronic deterioration may occurs ,and may be predisposed by trauma</a:t>
            </a:r>
            <a:r>
              <a:rPr lang="en-US" sz="2400" dirty="0" smtClean="0">
                <a:latin typeface="Times New Roman" pitchFamily="18" charset="0"/>
                <a:cs typeface="Times New Roman" pitchFamily="18" charset="0"/>
              </a:rPr>
              <a:t> .</a:t>
            </a:r>
          </a:p>
          <a:p>
            <a:pPr algn="l" rtl="0" eaLnBrk="1" hangingPunct="1">
              <a:buFont typeface="Wingdings" pitchFamily="2" charset="2"/>
              <a:buNone/>
            </a:pPr>
            <a:r>
              <a:rPr lang="en-US" sz="2400" dirty="0" smtClean="0">
                <a:latin typeface="Times New Roman" pitchFamily="18" charset="0"/>
                <a:cs typeface="Times New Roman" pitchFamily="18" charset="0"/>
              </a:rPr>
              <a:t> </a:t>
            </a:r>
          </a:p>
        </p:txBody>
      </p:sp>
    </p:spTree>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
          <p:cNvSpPr>
            <a:spLocks noGrp="1" noChangeArrowheads="1"/>
          </p:cNvSpPr>
          <p:nvPr>
            <p:ph type="title"/>
          </p:nvPr>
        </p:nvSpPr>
        <p:spPr>
          <a:xfrm>
            <a:off x="457200" y="152400"/>
            <a:ext cx="8229600" cy="1143000"/>
          </a:xfrm>
          <a:noFill/>
        </p:spPr>
        <p:txBody>
          <a:bodyPr/>
          <a:lstStyle/>
          <a:p>
            <a:pPr eaLnBrk="1" hangingPunct="1"/>
            <a:r>
              <a:rPr lang="en-US" b="1" dirty="0" smtClean="0"/>
              <a:t>Clinical History</a:t>
            </a:r>
          </a:p>
        </p:txBody>
      </p:sp>
      <p:sp>
        <p:nvSpPr>
          <p:cNvPr id="22531" name="Rectangle 9"/>
          <p:cNvSpPr>
            <a:spLocks noGrp="1" noChangeArrowheads="1"/>
          </p:cNvSpPr>
          <p:nvPr>
            <p:ph sz="half" idx="1"/>
          </p:nvPr>
        </p:nvSpPr>
        <p:spPr>
          <a:xfrm>
            <a:off x="457200" y="1143000"/>
            <a:ext cx="8229600" cy="5486400"/>
          </a:xfrm>
        </p:spPr>
        <p:txBody>
          <a:bodyPr/>
          <a:lstStyle/>
          <a:p>
            <a:pPr lvl="1" algn="l" rtl="0" eaLnBrk="1" hangingPunct="1">
              <a:lnSpc>
                <a:spcPct val="90000"/>
              </a:lnSpc>
              <a:buFont typeface="Wingdings" pitchFamily="2" charset="2"/>
              <a:buChar char="ü"/>
            </a:pPr>
            <a:r>
              <a:rPr lang="en-US" sz="2000" b="1" dirty="0" err="1">
                <a:solidFill>
                  <a:srgbClr val="FF0000"/>
                </a:solidFill>
              </a:rPr>
              <a:t>Muscloskeletal</a:t>
            </a:r>
            <a:r>
              <a:rPr lang="en-US" sz="2000" b="1" dirty="0">
                <a:solidFill>
                  <a:srgbClr val="FF0000"/>
                </a:solidFill>
              </a:rPr>
              <a:t>:</a:t>
            </a:r>
          </a:p>
          <a:p>
            <a:pPr lvl="2" algn="l" rtl="0" eaLnBrk="1" hangingPunct="1">
              <a:lnSpc>
                <a:spcPct val="90000"/>
              </a:lnSpc>
              <a:buFont typeface="Wingdings" pitchFamily="2" charset="2"/>
              <a:buChar char="Ø"/>
            </a:pPr>
            <a:r>
              <a:rPr lang="en-US" sz="1800" dirty="0" smtClean="0"/>
              <a:t>Pain</a:t>
            </a:r>
          </a:p>
          <a:p>
            <a:pPr lvl="3" algn="l" rtl="0" eaLnBrk="1" hangingPunct="1">
              <a:lnSpc>
                <a:spcPct val="90000"/>
              </a:lnSpc>
              <a:buFont typeface="Wingdings" pitchFamily="2" charset="2"/>
              <a:buChar char="Ø"/>
            </a:pPr>
            <a:r>
              <a:rPr lang="en-US" dirty="0" smtClean="0"/>
              <a:t>Neck pain, occipital pain, headache, shoulder pain.</a:t>
            </a:r>
          </a:p>
          <a:p>
            <a:pPr lvl="3" algn="l" rtl="0" eaLnBrk="1" hangingPunct="1">
              <a:lnSpc>
                <a:spcPct val="90000"/>
              </a:lnSpc>
              <a:buFont typeface="Wingdings" pitchFamily="2" charset="2"/>
              <a:buChar char="Ø"/>
            </a:pPr>
            <a:r>
              <a:rPr lang="en-US" dirty="0" smtClean="0"/>
              <a:t>Back Pain – Radiating non-sciatic leg pain.</a:t>
            </a:r>
          </a:p>
          <a:p>
            <a:pPr lvl="2" algn="l" rtl="0" eaLnBrk="1" hangingPunct="1">
              <a:lnSpc>
                <a:spcPct val="90000"/>
              </a:lnSpc>
              <a:buFont typeface="Wingdings" pitchFamily="2" charset="2"/>
              <a:buChar char="Ø"/>
            </a:pPr>
            <a:r>
              <a:rPr lang="en-US" sz="1800" dirty="0" smtClean="0"/>
              <a:t>Diminished range of motion.</a:t>
            </a:r>
          </a:p>
          <a:p>
            <a:pPr lvl="1" algn="l" rtl="0" eaLnBrk="1" hangingPunct="1">
              <a:lnSpc>
                <a:spcPct val="90000"/>
              </a:lnSpc>
              <a:buFont typeface="Wingdings" pitchFamily="2" charset="2"/>
              <a:buChar char="ü"/>
            </a:pPr>
            <a:endParaRPr lang="en-US" sz="2000" b="1" dirty="0" smtClean="0"/>
          </a:p>
          <a:p>
            <a:pPr lvl="1" algn="l" rtl="0" eaLnBrk="1" hangingPunct="1">
              <a:lnSpc>
                <a:spcPct val="90000"/>
              </a:lnSpc>
              <a:buFont typeface="Wingdings" pitchFamily="2" charset="2"/>
              <a:buChar char="ü"/>
            </a:pPr>
            <a:r>
              <a:rPr lang="en-US" sz="2000" b="1" dirty="0" smtClean="0">
                <a:solidFill>
                  <a:srgbClr val="FF0000"/>
                </a:solidFill>
              </a:rPr>
              <a:t>Radiculopathy</a:t>
            </a:r>
            <a:r>
              <a:rPr lang="en-US" sz="2000" dirty="0" smtClean="0">
                <a:solidFill>
                  <a:srgbClr val="FF0000"/>
                </a:solidFill>
                <a:sym typeface="Wingdings" pitchFamily="2" charset="2"/>
              </a:rPr>
              <a:t>: </a:t>
            </a:r>
          </a:p>
          <a:p>
            <a:pPr lvl="2" algn="l" rtl="0" eaLnBrk="1" hangingPunct="1">
              <a:lnSpc>
                <a:spcPct val="90000"/>
              </a:lnSpc>
              <a:buFont typeface="Wingdings" pitchFamily="2" charset="2"/>
              <a:buChar char="Ø"/>
            </a:pPr>
            <a:r>
              <a:rPr lang="en-US" sz="1800" dirty="0" smtClean="0"/>
              <a:t>Sensory :( with </a:t>
            </a:r>
            <a:r>
              <a:rPr lang="en-US" sz="1800" dirty="0" err="1" smtClean="0"/>
              <a:t>dermatomal</a:t>
            </a:r>
            <a:r>
              <a:rPr lang="en-US" sz="1800" dirty="0" smtClean="0"/>
              <a:t> distribution)</a:t>
            </a:r>
          </a:p>
          <a:p>
            <a:pPr lvl="3" algn="l" rtl="0" eaLnBrk="1" hangingPunct="1">
              <a:lnSpc>
                <a:spcPct val="90000"/>
              </a:lnSpc>
              <a:buFontTx/>
              <a:buNone/>
            </a:pPr>
            <a:r>
              <a:rPr lang="en-US" sz="1600" dirty="0" smtClean="0"/>
              <a:t>Radicular pain (</a:t>
            </a:r>
            <a:r>
              <a:rPr lang="en-US" sz="1600" dirty="0" err="1" smtClean="0"/>
              <a:t>Brachialgia</a:t>
            </a:r>
            <a:r>
              <a:rPr lang="en-US" sz="1600" dirty="0" smtClean="0"/>
              <a:t>/ Sciatica)</a:t>
            </a:r>
          </a:p>
          <a:p>
            <a:pPr lvl="3" algn="l" rtl="0" eaLnBrk="1" hangingPunct="1">
              <a:lnSpc>
                <a:spcPct val="90000"/>
              </a:lnSpc>
              <a:buFontTx/>
              <a:buNone/>
            </a:pPr>
            <a:r>
              <a:rPr lang="en-US" sz="1600" dirty="0" err="1" smtClean="0"/>
              <a:t>Parathesia</a:t>
            </a:r>
            <a:r>
              <a:rPr lang="en-US" sz="1600" dirty="0" smtClean="0"/>
              <a:t>.</a:t>
            </a:r>
          </a:p>
          <a:p>
            <a:pPr lvl="3" algn="l" rtl="0" eaLnBrk="1" hangingPunct="1">
              <a:lnSpc>
                <a:spcPct val="90000"/>
              </a:lnSpc>
              <a:buFontTx/>
              <a:buNone/>
            </a:pPr>
            <a:endParaRPr lang="en-US" sz="1600" dirty="0" smtClean="0"/>
          </a:p>
          <a:p>
            <a:pPr lvl="2" algn="l" rtl="0" eaLnBrk="1" hangingPunct="1">
              <a:lnSpc>
                <a:spcPct val="90000"/>
              </a:lnSpc>
              <a:buFont typeface="Wingdings" pitchFamily="2" charset="2"/>
              <a:buChar char="Ø"/>
            </a:pPr>
            <a:r>
              <a:rPr lang="en-US" sz="1800" dirty="0" smtClean="0"/>
              <a:t>Motor: </a:t>
            </a:r>
          </a:p>
          <a:p>
            <a:pPr lvl="3" algn="l" rtl="0" eaLnBrk="1" hangingPunct="1">
              <a:lnSpc>
                <a:spcPct val="90000"/>
              </a:lnSpc>
              <a:buFont typeface="Wingdings" pitchFamily="2" charset="2"/>
              <a:buNone/>
            </a:pPr>
            <a:r>
              <a:rPr lang="en-US" sz="1600" dirty="0" smtClean="0"/>
              <a:t>Weakness/ Atrophy</a:t>
            </a:r>
          </a:p>
          <a:p>
            <a:pPr marL="914400" lvl="2" indent="0" algn="l" rtl="0" eaLnBrk="1" hangingPunct="1">
              <a:lnSpc>
                <a:spcPct val="90000"/>
              </a:lnSpc>
              <a:buNone/>
            </a:pPr>
            <a:r>
              <a:rPr lang="en-US" dirty="0" smtClean="0"/>
              <a:t>		</a:t>
            </a:r>
          </a:p>
          <a:p>
            <a:pPr lvl="1" algn="l" rtl="0" eaLnBrk="1" hangingPunct="1">
              <a:lnSpc>
                <a:spcPct val="90000"/>
              </a:lnSpc>
              <a:buFont typeface="Wingdings" pitchFamily="2" charset="2"/>
              <a:buChar char="ü"/>
            </a:pPr>
            <a:r>
              <a:rPr lang="en-US" sz="2000" b="1" dirty="0" smtClean="0">
                <a:solidFill>
                  <a:srgbClr val="FF0000"/>
                </a:solidFill>
              </a:rPr>
              <a:t>Myelopathy</a:t>
            </a:r>
            <a:r>
              <a:rPr lang="en-US" sz="2000" dirty="0" smtClean="0">
                <a:solidFill>
                  <a:srgbClr val="FF0000"/>
                </a:solidFill>
              </a:rPr>
              <a:t>: </a:t>
            </a:r>
            <a:r>
              <a:rPr lang="en-US" sz="2000" dirty="0" smtClean="0"/>
              <a:t>(UMNL)</a:t>
            </a:r>
          </a:p>
          <a:p>
            <a:pPr marL="457200" lvl="1" indent="0" algn="l" rtl="0" eaLnBrk="1" hangingPunct="1">
              <a:lnSpc>
                <a:spcPct val="90000"/>
              </a:lnSpc>
              <a:buNone/>
            </a:pPr>
            <a:r>
              <a:rPr lang="en-US" sz="2000" dirty="0">
                <a:solidFill>
                  <a:srgbClr val="FF0000"/>
                </a:solidFill>
                <a:latin typeface="Times New Roman" pitchFamily="18" charset="0"/>
                <a:cs typeface="Times New Roman" pitchFamily="18" charset="0"/>
              </a:rPr>
              <a:t>	</a:t>
            </a:r>
            <a:r>
              <a:rPr lang="en-US" sz="1800" dirty="0" smtClean="0"/>
              <a:t>Spasticity and gait disturbance.</a:t>
            </a:r>
          </a:p>
          <a:p>
            <a:pPr lvl="2" algn="l" rtl="0" eaLnBrk="1" hangingPunct="1">
              <a:lnSpc>
                <a:spcPct val="90000"/>
              </a:lnSpc>
              <a:buFont typeface="Wingdings" pitchFamily="2" charset="2"/>
              <a:buChar char="Ø"/>
            </a:pPr>
            <a:r>
              <a:rPr lang="en-US" sz="1800" dirty="0" smtClean="0"/>
              <a:t>Impaired fine motor movements.</a:t>
            </a:r>
          </a:p>
          <a:p>
            <a:pPr lvl="2" algn="l" rtl="0" eaLnBrk="1" hangingPunct="1">
              <a:lnSpc>
                <a:spcPct val="90000"/>
              </a:lnSpc>
              <a:buFont typeface="Wingdings" pitchFamily="2" charset="2"/>
              <a:buChar char="Ø"/>
            </a:pPr>
            <a:r>
              <a:rPr lang="en-US" sz="1800" dirty="0" smtClean="0"/>
              <a:t>Sphincter dysfunction.</a:t>
            </a:r>
          </a:p>
          <a:p>
            <a:pPr lvl="2" algn="l" rtl="0" eaLnBrk="1" hangingPunct="1">
              <a:lnSpc>
                <a:spcPct val="90000"/>
              </a:lnSpc>
              <a:buFont typeface="Wingdings" pitchFamily="2" charset="2"/>
              <a:buNone/>
            </a:pPr>
            <a:endParaRPr lang="en-US" sz="1400" dirty="0" smtClean="0"/>
          </a:p>
          <a:p>
            <a:pPr lvl="2" algn="l" rtl="0" eaLnBrk="1" hangingPunct="1">
              <a:lnSpc>
                <a:spcPct val="90000"/>
              </a:lnSpc>
              <a:buFont typeface="Wingdings" pitchFamily="2" charset="2"/>
              <a:buChar char="Ø"/>
            </a:pPr>
            <a:endParaRPr lang="en-US" sz="1400" dirty="0" smtClean="0"/>
          </a:p>
          <a:p>
            <a:pPr lvl="3" algn="l" rtl="0" eaLnBrk="1" hangingPunct="1">
              <a:lnSpc>
                <a:spcPct val="90000"/>
              </a:lnSpc>
              <a:buFontTx/>
              <a:buChar char="o"/>
            </a:pPr>
            <a:endParaRPr lang="en-US" sz="1200" dirty="0" smtClean="0"/>
          </a:p>
          <a:p>
            <a:pPr algn="l" rtl="0" eaLnBrk="1" hangingPunct="1">
              <a:lnSpc>
                <a:spcPct val="90000"/>
              </a:lnSpc>
              <a:buFont typeface="Wingdings" pitchFamily="2" charset="2"/>
              <a:buChar char="ü"/>
            </a:pPr>
            <a:endParaRPr lang="en-US" sz="1800" dirty="0" smtClean="0"/>
          </a:p>
        </p:txBody>
      </p:sp>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
          <p:cNvSpPr>
            <a:spLocks noGrp="1" noChangeArrowheads="1"/>
          </p:cNvSpPr>
          <p:nvPr>
            <p:ph type="title"/>
          </p:nvPr>
        </p:nvSpPr>
        <p:spPr>
          <a:xfrm>
            <a:off x="457200" y="152400"/>
            <a:ext cx="8229600" cy="1143000"/>
          </a:xfrm>
          <a:noFill/>
        </p:spPr>
        <p:txBody>
          <a:bodyPr/>
          <a:lstStyle/>
          <a:p>
            <a:pPr rtl="0" eaLnBrk="1" hangingPunct="1"/>
            <a:r>
              <a:rPr lang="ar-EG" b="1" dirty="0" smtClean="0"/>
              <a:t> </a:t>
            </a:r>
            <a:r>
              <a:rPr lang="en-US" b="1" dirty="0" smtClean="0"/>
              <a:t>Clinical Examination</a:t>
            </a:r>
          </a:p>
        </p:txBody>
      </p:sp>
      <p:sp>
        <p:nvSpPr>
          <p:cNvPr id="5" name="Rectangle 3"/>
          <p:cNvSpPr txBox="1">
            <a:spLocks noChangeArrowheads="1"/>
          </p:cNvSpPr>
          <p:nvPr/>
        </p:nvSpPr>
        <p:spPr bwMode="auto">
          <a:xfrm>
            <a:off x="429386" y="1556792"/>
            <a:ext cx="8103053"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har char="•"/>
              <a:defRPr sz="28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400">
                <a:solidFill>
                  <a:schemeClr val="tx1"/>
                </a:solidFill>
                <a:latin typeface="+mn-lt"/>
                <a:cs typeface="+mn-cs"/>
              </a:defRPr>
            </a:lvl2pPr>
            <a:lvl3pPr marL="1143000" indent="-228600" algn="r" rtl="1" eaLnBrk="0" fontAlgn="base" hangingPunct="0">
              <a:spcBef>
                <a:spcPct val="20000"/>
              </a:spcBef>
              <a:spcAft>
                <a:spcPct val="0"/>
              </a:spcAft>
              <a:buChar char="•"/>
              <a:defRPr sz="2000">
                <a:solidFill>
                  <a:schemeClr val="tx1"/>
                </a:solidFill>
                <a:latin typeface="+mn-lt"/>
                <a:cs typeface="+mn-cs"/>
              </a:defRPr>
            </a:lvl3pPr>
            <a:lvl4pPr marL="1600200" indent="-228600" algn="r" rtl="1" eaLnBrk="0" fontAlgn="base" hangingPunct="0">
              <a:spcBef>
                <a:spcPct val="20000"/>
              </a:spcBef>
              <a:spcAft>
                <a:spcPct val="0"/>
              </a:spcAft>
              <a:buChar char="–"/>
              <a:defRPr sz="1800">
                <a:solidFill>
                  <a:schemeClr val="tx1"/>
                </a:solidFill>
                <a:latin typeface="+mn-lt"/>
                <a:cs typeface="+mn-cs"/>
              </a:defRPr>
            </a:lvl4pPr>
            <a:lvl5pPr marL="2057400" indent="-228600" algn="r" rtl="1" eaLnBrk="0" fontAlgn="base" hangingPunct="0">
              <a:spcBef>
                <a:spcPct val="20000"/>
              </a:spcBef>
              <a:spcAft>
                <a:spcPct val="0"/>
              </a:spcAft>
              <a:buChar char="»"/>
              <a:defRPr sz="1800">
                <a:solidFill>
                  <a:schemeClr val="tx1"/>
                </a:solidFill>
                <a:latin typeface="+mn-lt"/>
                <a:cs typeface="+mn-cs"/>
              </a:defRPr>
            </a:lvl5pPr>
            <a:lvl6pPr marL="2514600" indent="-228600" algn="r" rtl="1" fontAlgn="base">
              <a:spcBef>
                <a:spcPct val="20000"/>
              </a:spcBef>
              <a:spcAft>
                <a:spcPct val="0"/>
              </a:spcAft>
              <a:buChar char="»"/>
              <a:defRPr sz="1800">
                <a:solidFill>
                  <a:schemeClr val="tx1"/>
                </a:solidFill>
                <a:latin typeface="+mn-lt"/>
                <a:cs typeface="+mn-cs"/>
              </a:defRPr>
            </a:lvl6pPr>
            <a:lvl7pPr marL="2971800" indent="-228600" algn="r" rtl="1" fontAlgn="base">
              <a:spcBef>
                <a:spcPct val="20000"/>
              </a:spcBef>
              <a:spcAft>
                <a:spcPct val="0"/>
              </a:spcAft>
              <a:buChar char="»"/>
              <a:defRPr sz="1800">
                <a:solidFill>
                  <a:schemeClr val="tx1"/>
                </a:solidFill>
                <a:latin typeface="+mn-lt"/>
                <a:cs typeface="+mn-cs"/>
              </a:defRPr>
            </a:lvl7pPr>
            <a:lvl8pPr marL="3429000" indent="-228600" algn="r" rtl="1" fontAlgn="base">
              <a:spcBef>
                <a:spcPct val="20000"/>
              </a:spcBef>
              <a:spcAft>
                <a:spcPct val="0"/>
              </a:spcAft>
              <a:buChar char="»"/>
              <a:defRPr sz="1800">
                <a:solidFill>
                  <a:schemeClr val="tx1"/>
                </a:solidFill>
                <a:latin typeface="+mn-lt"/>
                <a:cs typeface="+mn-cs"/>
              </a:defRPr>
            </a:lvl8pPr>
            <a:lvl9pPr marL="3886200" indent="-228600" algn="r" rtl="1" fontAlgn="base">
              <a:spcBef>
                <a:spcPct val="20000"/>
              </a:spcBef>
              <a:spcAft>
                <a:spcPct val="0"/>
              </a:spcAft>
              <a:buChar char="»"/>
              <a:defRPr sz="1800">
                <a:solidFill>
                  <a:schemeClr val="tx1"/>
                </a:solidFill>
                <a:latin typeface="+mn-lt"/>
                <a:cs typeface="+mn-cs"/>
              </a:defRPr>
            </a:lvl9pPr>
          </a:lstStyle>
          <a:p>
            <a:pPr marL="457200" lvl="1" indent="0" algn="l" rtl="0">
              <a:lnSpc>
                <a:spcPct val="80000"/>
              </a:lnSpc>
              <a:buNone/>
            </a:pPr>
            <a:endParaRPr lang="en-US" sz="3200" dirty="0" smtClean="0">
              <a:latin typeface="Times New Roman" pitchFamily="18" charset="0"/>
              <a:cs typeface="Times New Roman" pitchFamily="18" charset="0"/>
            </a:endParaRPr>
          </a:p>
          <a:p>
            <a:pPr lvl="1" algn="l" rtl="0">
              <a:lnSpc>
                <a:spcPct val="80000"/>
              </a:lnSpc>
              <a:buFont typeface="Wingdings" pitchFamily="2" charset="2"/>
              <a:buChar char="ü"/>
            </a:pPr>
            <a:r>
              <a:rPr lang="en-US" sz="3200" dirty="0" smtClean="0">
                <a:latin typeface="Times New Roman" pitchFamily="18" charset="0"/>
                <a:cs typeface="Times New Roman" pitchFamily="18" charset="0"/>
              </a:rPr>
              <a:t>General Examination</a:t>
            </a:r>
          </a:p>
          <a:p>
            <a:pPr lvl="1" algn="l" rtl="0">
              <a:lnSpc>
                <a:spcPct val="80000"/>
              </a:lnSpc>
              <a:buFont typeface="Wingdings" pitchFamily="2" charset="2"/>
              <a:buChar char="ü"/>
            </a:pPr>
            <a:endParaRPr lang="en-US" sz="3200" dirty="0">
              <a:latin typeface="Times New Roman" pitchFamily="18" charset="0"/>
              <a:cs typeface="Times New Roman" pitchFamily="18" charset="0"/>
            </a:endParaRPr>
          </a:p>
          <a:p>
            <a:pPr lvl="1" algn="l" rtl="0">
              <a:lnSpc>
                <a:spcPct val="80000"/>
              </a:lnSpc>
              <a:buFont typeface="Wingdings" pitchFamily="2" charset="2"/>
              <a:buChar char="ü"/>
            </a:pPr>
            <a:r>
              <a:rPr lang="en-US" sz="3200" dirty="0" smtClean="0">
                <a:latin typeface="Times New Roman" pitchFamily="18" charset="0"/>
                <a:cs typeface="Times New Roman" pitchFamily="18" charset="0"/>
              </a:rPr>
              <a:t>Local: (</a:t>
            </a:r>
            <a:r>
              <a:rPr lang="en-US" sz="3200" dirty="0" smtClean="0">
                <a:latin typeface="Times New Roman" pitchFamily="18" charset="0"/>
                <a:cs typeface="Times New Roman" pitchFamily="18" charset="0"/>
                <a:sym typeface="Wingdings" pitchFamily="2" charset="2"/>
              </a:rPr>
              <a:t>back / Neck examination)</a:t>
            </a:r>
            <a:endParaRPr lang="en-US" sz="3200" dirty="0" smtClean="0">
              <a:latin typeface="Times New Roman" pitchFamily="18" charset="0"/>
              <a:cs typeface="Times New Roman" pitchFamily="18" charset="0"/>
            </a:endParaRPr>
          </a:p>
          <a:p>
            <a:pPr lvl="1" algn="l" rtl="0">
              <a:lnSpc>
                <a:spcPct val="80000"/>
              </a:lnSpc>
              <a:buFont typeface="Wingdings" pitchFamily="2" charset="2"/>
              <a:buChar char="Ø"/>
            </a:pPr>
            <a:endParaRPr lang="en-US" sz="3600" dirty="0" smtClean="0">
              <a:latin typeface="Times New Roman" pitchFamily="18" charset="0"/>
              <a:cs typeface="Times New Roman" pitchFamily="18" charset="0"/>
            </a:endParaRPr>
          </a:p>
          <a:p>
            <a:pPr lvl="1" algn="l" rtl="0">
              <a:lnSpc>
                <a:spcPct val="80000"/>
              </a:lnSpc>
              <a:buFont typeface="Wingdings" pitchFamily="2" charset="2"/>
              <a:buChar char="ü"/>
            </a:pPr>
            <a:r>
              <a:rPr lang="en-US" sz="3200" dirty="0" smtClean="0">
                <a:latin typeface="Times New Roman" pitchFamily="18" charset="0"/>
                <a:cs typeface="Times New Roman" pitchFamily="18" charset="0"/>
              </a:rPr>
              <a:t>Neurological </a:t>
            </a:r>
          </a:p>
          <a:p>
            <a:pPr lvl="2" algn="l" rtl="0">
              <a:lnSpc>
                <a:spcPct val="80000"/>
              </a:lnSpc>
              <a:buFont typeface="Wingdings" pitchFamily="2" charset="2"/>
              <a:buChar char="Ø"/>
            </a:pPr>
            <a:endParaRPr lang="en-US" sz="2800" dirty="0" smtClean="0">
              <a:latin typeface="Times New Roman" pitchFamily="18" charset="0"/>
              <a:cs typeface="Times New Roman" pitchFamily="18" charset="0"/>
            </a:endParaRPr>
          </a:p>
          <a:p>
            <a:pPr lvl="3" algn="l" rtl="0">
              <a:lnSpc>
                <a:spcPct val="80000"/>
              </a:lnSpc>
              <a:buFont typeface="Wingdings" pitchFamily="2" charset="2"/>
              <a:buNone/>
            </a:pP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82572079"/>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
          <p:cNvSpPr>
            <a:spLocks noGrp="1" noChangeArrowheads="1"/>
          </p:cNvSpPr>
          <p:nvPr>
            <p:ph type="title"/>
          </p:nvPr>
        </p:nvSpPr>
        <p:spPr>
          <a:xfrm>
            <a:off x="457200" y="152400"/>
            <a:ext cx="8229600" cy="1143000"/>
          </a:xfrm>
          <a:noFill/>
        </p:spPr>
        <p:txBody>
          <a:bodyPr/>
          <a:lstStyle/>
          <a:p>
            <a:pPr rtl="0" eaLnBrk="1" hangingPunct="1"/>
            <a:r>
              <a:rPr lang="ar-EG" b="1" dirty="0" smtClean="0"/>
              <a:t> </a:t>
            </a:r>
            <a:r>
              <a:rPr lang="en-US" b="1" dirty="0" smtClean="0"/>
              <a:t>Clinical Examination</a:t>
            </a:r>
          </a:p>
        </p:txBody>
      </p:sp>
      <p:sp>
        <p:nvSpPr>
          <p:cNvPr id="5" name="Rectangle 3"/>
          <p:cNvSpPr txBox="1">
            <a:spLocks noChangeArrowheads="1"/>
          </p:cNvSpPr>
          <p:nvPr/>
        </p:nvSpPr>
        <p:spPr bwMode="auto">
          <a:xfrm>
            <a:off x="739552" y="1916832"/>
            <a:ext cx="7664896" cy="3972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har char="•"/>
              <a:defRPr sz="28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400">
                <a:solidFill>
                  <a:schemeClr val="tx1"/>
                </a:solidFill>
                <a:latin typeface="+mn-lt"/>
                <a:cs typeface="+mn-cs"/>
              </a:defRPr>
            </a:lvl2pPr>
            <a:lvl3pPr marL="1143000" indent="-228600" algn="r" rtl="1" eaLnBrk="0" fontAlgn="base" hangingPunct="0">
              <a:spcBef>
                <a:spcPct val="20000"/>
              </a:spcBef>
              <a:spcAft>
                <a:spcPct val="0"/>
              </a:spcAft>
              <a:buChar char="•"/>
              <a:defRPr sz="2000">
                <a:solidFill>
                  <a:schemeClr val="tx1"/>
                </a:solidFill>
                <a:latin typeface="+mn-lt"/>
                <a:cs typeface="+mn-cs"/>
              </a:defRPr>
            </a:lvl3pPr>
            <a:lvl4pPr marL="1600200" indent="-228600" algn="r" rtl="1" eaLnBrk="0" fontAlgn="base" hangingPunct="0">
              <a:spcBef>
                <a:spcPct val="20000"/>
              </a:spcBef>
              <a:spcAft>
                <a:spcPct val="0"/>
              </a:spcAft>
              <a:buChar char="–"/>
              <a:defRPr sz="1800">
                <a:solidFill>
                  <a:schemeClr val="tx1"/>
                </a:solidFill>
                <a:latin typeface="+mn-lt"/>
                <a:cs typeface="+mn-cs"/>
              </a:defRPr>
            </a:lvl4pPr>
            <a:lvl5pPr marL="2057400" indent="-228600" algn="r" rtl="1" eaLnBrk="0" fontAlgn="base" hangingPunct="0">
              <a:spcBef>
                <a:spcPct val="20000"/>
              </a:spcBef>
              <a:spcAft>
                <a:spcPct val="0"/>
              </a:spcAft>
              <a:buChar char="»"/>
              <a:defRPr sz="1800">
                <a:solidFill>
                  <a:schemeClr val="tx1"/>
                </a:solidFill>
                <a:latin typeface="+mn-lt"/>
                <a:cs typeface="+mn-cs"/>
              </a:defRPr>
            </a:lvl5pPr>
            <a:lvl6pPr marL="2514600" indent="-228600" algn="r" rtl="1" fontAlgn="base">
              <a:spcBef>
                <a:spcPct val="20000"/>
              </a:spcBef>
              <a:spcAft>
                <a:spcPct val="0"/>
              </a:spcAft>
              <a:buChar char="»"/>
              <a:defRPr sz="1800">
                <a:solidFill>
                  <a:schemeClr val="tx1"/>
                </a:solidFill>
                <a:latin typeface="+mn-lt"/>
                <a:cs typeface="+mn-cs"/>
              </a:defRPr>
            </a:lvl6pPr>
            <a:lvl7pPr marL="2971800" indent="-228600" algn="r" rtl="1" fontAlgn="base">
              <a:spcBef>
                <a:spcPct val="20000"/>
              </a:spcBef>
              <a:spcAft>
                <a:spcPct val="0"/>
              </a:spcAft>
              <a:buChar char="»"/>
              <a:defRPr sz="1800">
                <a:solidFill>
                  <a:schemeClr val="tx1"/>
                </a:solidFill>
                <a:latin typeface="+mn-lt"/>
                <a:cs typeface="+mn-cs"/>
              </a:defRPr>
            </a:lvl7pPr>
            <a:lvl8pPr marL="3429000" indent="-228600" algn="r" rtl="1" fontAlgn="base">
              <a:spcBef>
                <a:spcPct val="20000"/>
              </a:spcBef>
              <a:spcAft>
                <a:spcPct val="0"/>
              </a:spcAft>
              <a:buChar char="»"/>
              <a:defRPr sz="1800">
                <a:solidFill>
                  <a:schemeClr val="tx1"/>
                </a:solidFill>
                <a:latin typeface="+mn-lt"/>
                <a:cs typeface="+mn-cs"/>
              </a:defRPr>
            </a:lvl8pPr>
            <a:lvl9pPr marL="3886200" indent="-228600" algn="r" rtl="1" fontAlgn="base">
              <a:spcBef>
                <a:spcPct val="20000"/>
              </a:spcBef>
              <a:spcAft>
                <a:spcPct val="0"/>
              </a:spcAft>
              <a:buChar char="»"/>
              <a:defRPr sz="1800">
                <a:solidFill>
                  <a:schemeClr val="tx1"/>
                </a:solidFill>
                <a:latin typeface="+mn-lt"/>
                <a:cs typeface="+mn-cs"/>
              </a:defRPr>
            </a:lvl9pPr>
          </a:lstStyle>
          <a:p>
            <a:pPr lvl="1" algn="l" rtl="0">
              <a:lnSpc>
                <a:spcPct val="80000"/>
              </a:lnSpc>
              <a:buFont typeface="Wingdings" pitchFamily="2" charset="2"/>
              <a:buChar char="ü"/>
            </a:pPr>
            <a:r>
              <a:rPr lang="en-US" sz="3600" dirty="0" smtClean="0">
                <a:latin typeface="Times New Roman" pitchFamily="18" charset="0"/>
                <a:cs typeface="Times New Roman" pitchFamily="18" charset="0"/>
              </a:rPr>
              <a:t>Local: (</a:t>
            </a:r>
            <a:r>
              <a:rPr lang="en-US" sz="3600" dirty="0" smtClean="0">
                <a:latin typeface="Times New Roman" pitchFamily="18" charset="0"/>
                <a:cs typeface="Times New Roman" pitchFamily="18" charset="0"/>
                <a:sym typeface="Wingdings" pitchFamily="2" charset="2"/>
              </a:rPr>
              <a:t>back / Neck examination)</a:t>
            </a:r>
            <a:endParaRPr lang="en-US" sz="3600" dirty="0" smtClean="0">
              <a:latin typeface="Times New Roman" pitchFamily="18" charset="0"/>
              <a:cs typeface="Times New Roman" pitchFamily="18" charset="0"/>
            </a:endParaRPr>
          </a:p>
          <a:p>
            <a:pPr lvl="2" algn="l" rtl="0">
              <a:lnSpc>
                <a:spcPct val="150000"/>
              </a:lnSpc>
              <a:buFont typeface="Wingdings" pitchFamily="2" charset="2"/>
              <a:buChar char="Ø"/>
            </a:pPr>
            <a:r>
              <a:rPr lang="en-US" sz="2800" dirty="0" smtClean="0">
                <a:latin typeface="Times New Roman" pitchFamily="18" charset="0"/>
                <a:cs typeface="Times New Roman" pitchFamily="18" charset="0"/>
              </a:rPr>
              <a:t>Inspection (deformity)</a:t>
            </a:r>
          </a:p>
          <a:p>
            <a:pPr lvl="2" algn="l" rtl="0">
              <a:lnSpc>
                <a:spcPct val="150000"/>
              </a:lnSpc>
              <a:buFont typeface="Wingdings" pitchFamily="2" charset="2"/>
              <a:buChar char="Ø"/>
            </a:pPr>
            <a:r>
              <a:rPr lang="en-US" sz="2800" dirty="0" smtClean="0">
                <a:latin typeface="Times New Roman" pitchFamily="18" charset="0"/>
                <a:cs typeface="Times New Roman" pitchFamily="18" charset="0"/>
              </a:rPr>
              <a:t>Range of Motion </a:t>
            </a:r>
          </a:p>
          <a:p>
            <a:pPr lvl="2" algn="l" rtl="0">
              <a:lnSpc>
                <a:spcPct val="150000"/>
              </a:lnSpc>
              <a:buFont typeface="Wingdings" pitchFamily="2" charset="2"/>
              <a:buChar char="Ø"/>
            </a:pPr>
            <a:r>
              <a:rPr lang="en-US" sz="2800" dirty="0" smtClean="0">
                <a:latin typeface="Times New Roman" pitchFamily="18" charset="0"/>
                <a:cs typeface="Times New Roman" pitchFamily="18" charset="0"/>
              </a:rPr>
              <a:t>Palpation (step , tenderness…..</a:t>
            </a:r>
            <a:r>
              <a:rPr lang="en-US" sz="2800" dirty="0" err="1" smtClean="0">
                <a:latin typeface="Times New Roman" pitchFamily="18" charset="0"/>
                <a:cs typeface="Times New Roman" pitchFamily="18" charset="0"/>
              </a:rPr>
              <a:t>etc</a:t>
            </a:r>
            <a:r>
              <a:rPr lang="en-US" sz="2800" dirty="0" smtClean="0">
                <a:latin typeface="Times New Roman" pitchFamily="18" charset="0"/>
                <a:cs typeface="Times New Roman" pitchFamily="18" charset="0"/>
              </a:rPr>
              <a:t>)</a:t>
            </a:r>
          </a:p>
          <a:p>
            <a:pPr marL="457200" lvl="1" indent="0" algn="l" rtl="0">
              <a:lnSpc>
                <a:spcPct val="150000"/>
              </a:lnSpc>
              <a:buNone/>
            </a:pPr>
            <a:endParaRPr lang="en-US" sz="36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088671952"/>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
          <p:cNvSpPr>
            <a:spLocks noGrp="1" noChangeArrowheads="1"/>
          </p:cNvSpPr>
          <p:nvPr>
            <p:ph type="title"/>
          </p:nvPr>
        </p:nvSpPr>
        <p:spPr>
          <a:xfrm>
            <a:off x="457200" y="152400"/>
            <a:ext cx="8229600" cy="1143000"/>
          </a:xfrm>
          <a:noFill/>
        </p:spPr>
        <p:txBody>
          <a:bodyPr/>
          <a:lstStyle/>
          <a:p>
            <a:pPr rtl="0" eaLnBrk="1" hangingPunct="1"/>
            <a:r>
              <a:rPr lang="ar-EG" b="1" dirty="0" smtClean="0"/>
              <a:t> </a:t>
            </a:r>
            <a:r>
              <a:rPr lang="en-US" b="1" dirty="0" smtClean="0"/>
              <a:t>Clinical Examination</a:t>
            </a:r>
          </a:p>
        </p:txBody>
      </p:sp>
      <p:sp>
        <p:nvSpPr>
          <p:cNvPr id="5" name="Rectangle 3"/>
          <p:cNvSpPr txBox="1">
            <a:spLocks noChangeArrowheads="1"/>
          </p:cNvSpPr>
          <p:nvPr/>
        </p:nvSpPr>
        <p:spPr bwMode="auto">
          <a:xfrm>
            <a:off x="-152400" y="1150961"/>
            <a:ext cx="5791200" cy="883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har char="•"/>
              <a:defRPr sz="28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400">
                <a:solidFill>
                  <a:schemeClr val="tx1"/>
                </a:solidFill>
                <a:latin typeface="+mn-lt"/>
                <a:cs typeface="+mn-cs"/>
              </a:defRPr>
            </a:lvl2pPr>
            <a:lvl3pPr marL="1143000" indent="-228600" algn="r" rtl="1" eaLnBrk="0" fontAlgn="base" hangingPunct="0">
              <a:spcBef>
                <a:spcPct val="20000"/>
              </a:spcBef>
              <a:spcAft>
                <a:spcPct val="0"/>
              </a:spcAft>
              <a:buChar char="•"/>
              <a:defRPr sz="2000">
                <a:solidFill>
                  <a:schemeClr val="tx1"/>
                </a:solidFill>
                <a:latin typeface="+mn-lt"/>
                <a:cs typeface="+mn-cs"/>
              </a:defRPr>
            </a:lvl3pPr>
            <a:lvl4pPr marL="1600200" indent="-228600" algn="r" rtl="1" eaLnBrk="0" fontAlgn="base" hangingPunct="0">
              <a:spcBef>
                <a:spcPct val="20000"/>
              </a:spcBef>
              <a:spcAft>
                <a:spcPct val="0"/>
              </a:spcAft>
              <a:buChar char="–"/>
              <a:defRPr sz="1800">
                <a:solidFill>
                  <a:schemeClr val="tx1"/>
                </a:solidFill>
                <a:latin typeface="+mn-lt"/>
                <a:cs typeface="+mn-cs"/>
              </a:defRPr>
            </a:lvl4pPr>
            <a:lvl5pPr marL="2057400" indent="-228600" algn="r" rtl="1" eaLnBrk="0" fontAlgn="base" hangingPunct="0">
              <a:spcBef>
                <a:spcPct val="20000"/>
              </a:spcBef>
              <a:spcAft>
                <a:spcPct val="0"/>
              </a:spcAft>
              <a:buChar char="»"/>
              <a:defRPr sz="1800">
                <a:solidFill>
                  <a:schemeClr val="tx1"/>
                </a:solidFill>
                <a:latin typeface="+mn-lt"/>
                <a:cs typeface="+mn-cs"/>
              </a:defRPr>
            </a:lvl5pPr>
            <a:lvl6pPr marL="2514600" indent="-228600" algn="r" rtl="1" fontAlgn="base">
              <a:spcBef>
                <a:spcPct val="20000"/>
              </a:spcBef>
              <a:spcAft>
                <a:spcPct val="0"/>
              </a:spcAft>
              <a:buChar char="»"/>
              <a:defRPr sz="1800">
                <a:solidFill>
                  <a:schemeClr val="tx1"/>
                </a:solidFill>
                <a:latin typeface="+mn-lt"/>
                <a:cs typeface="+mn-cs"/>
              </a:defRPr>
            </a:lvl6pPr>
            <a:lvl7pPr marL="2971800" indent="-228600" algn="r" rtl="1" fontAlgn="base">
              <a:spcBef>
                <a:spcPct val="20000"/>
              </a:spcBef>
              <a:spcAft>
                <a:spcPct val="0"/>
              </a:spcAft>
              <a:buChar char="»"/>
              <a:defRPr sz="1800">
                <a:solidFill>
                  <a:schemeClr val="tx1"/>
                </a:solidFill>
                <a:latin typeface="+mn-lt"/>
                <a:cs typeface="+mn-cs"/>
              </a:defRPr>
            </a:lvl7pPr>
            <a:lvl8pPr marL="3429000" indent="-228600" algn="r" rtl="1" fontAlgn="base">
              <a:spcBef>
                <a:spcPct val="20000"/>
              </a:spcBef>
              <a:spcAft>
                <a:spcPct val="0"/>
              </a:spcAft>
              <a:buChar char="»"/>
              <a:defRPr sz="1800">
                <a:solidFill>
                  <a:schemeClr val="tx1"/>
                </a:solidFill>
                <a:latin typeface="+mn-lt"/>
                <a:cs typeface="+mn-cs"/>
              </a:defRPr>
            </a:lvl8pPr>
            <a:lvl9pPr marL="3886200" indent="-228600" algn="r" rtl="1" fontAlgn="base">
              <a:spcBef>
                <a:spcPct val="20000"/>
              </a:spcBef>
              <a:spcAft>
                <a:spcPct val="0"/>
              </a:spcAft>
              <a:buChar char="»"/>
              <a:defRPr sz="1800">
                <a:solidFill>
                  <a:schemeClr val="tx1"/>
                </a:solidFill>
                <a:latin typeface="+mn-lt"/>
                <a:cs typeface="+mn-cs"/>
              </a:defRPr>
            </a:lvl9pPr>
          </a:lstStyle>
          <a:p>
            <a:pPr lvl="1" algn="l" rtl="0">
              <a:lnSpc>
                <a:spcPct val="80000"/>
              </a:lnSpc>
              <a:buFont typeface="Wingdings" pitchFamily="2" charset="2"/>
              <a:buChar char="ü"/>
            </a:pPr>
            <a:r>
              <a:rPr lang="en-US" sz="1800" dirty="0" smtClean="0">
                <a:latin typeface="Times New Roman" pitchFamily="18" charset="0"/>
                <a:cs typeface="Times New Roman" pitchFamily="18" charset="0"/>
              </a:rPr>
              <a:t>Neurological :</a:t>
            </a:r>
          </a:p>
          <a:p>
            <a:pPr lvl="2" algn="l" rtl="0">
              <a:lnSpc>
                <a:spcPct val="80000"/>
              </a:lnSpc>
              <a:buFont typeface="Wingdings" pitchFamily="2" charset="2"/>
              <a:buChar char="Ø"/>
            </a:pPr>
            <a:r>
              <a:rPr lang="en-US" sz="1600" dirty="0" smtClean="0">
                <a:solidFill>
                  <a:srgbClr val="FF0000"/>
                </a:solidFill>
                <a:latin typeface="Times New Roman" pitchFamily="18" charset="0"/>
                <a:cs typeface="Times New Roman" pitchFamily="18" charset="0"/>
              </a:rPr>
              <a:t>Motor:</a:t>
            </a:r>
          </a:p>
          <a:p>
            <a:pPr lvl="3" algn="l" rtl="0">
              <a:lnSpc>
                <a:spcPct val="80000"/>
              </a:lnSpc>
              <a:buFont typeface="Wingdings" pitchFamily="2" charset="2"/>
              <a:buNone/>
            </a:pPr>
            <a:r>
              <a:rPr lang="en-US" sz="1400" b="0" dirty="0" smtClean="0">
                <a:latin typeface="Times New Roman" pitchFamily="18" charset="0"/>
                <a:cs typeface="Times New Roman" pitchFamily="18" charset="0"/>
              </a:rPr>
              <a:t>- </a:t>
            </a:r>
            <a:r>
              <a:rPr lang="en-US" sz="1200" b="0" dirty="0" smtClean="0">
                <a:latin typeface="Times New Roman" pitchFamily="18" charset="0"/>
                <a:cs typeface="Times New Roman" pitchFamily="18" charset="0"/>
              </a:rPr>
              <a:t>Weakness taking </a:t>
            </a:r>
            <a:r>
              <a:rPr lang="en-US" sz="1200" b="0" dirty="0" err="1" smtClean="0">
                <a:latin typeface="Times New Roman" pitchFamily="18" charset="0"/>
                <a:cs typeface="Times New Roman" pitchFamily="18" charset="0"/>
              </a:rPr>
              <a:t>myotomal</a:t>
            </a:r>
            <a:r>
              <a:rPr lang="en-US" sz="1200" b="0" dirty="0" smtClean="0">
                <a:latin typeface="Times New Roman" pitchFamily="18" charset="0"/>
                <a:cs typeface="Times New Roman" pitchFamily="18" charset="0"/>
              </a:rPr>
              <a:t> distribution (according to level of compression</a:t>
            </a:r>
            <a:r>
              <a:rPr lang="en-US" sz="1400" b="0" dirty="0" smtClean="0">
                <a:latin typeface="Times New Roman" pitchFamily="18" charset="0"/>
                <a:cs typeface="Times New Roman" pitchFamily="18" charset="0"/>
              </a:rPr>
              <a:t>)</a:t>
            </a:r>
          </a:p>
          <a:p>
            <a:pPr lvl="2" algn="l" rtl="0">
              <a:lnSpc>
                <a:spcPct val="80000"/>
              </a:lnSpc>
              <a:buFont typeface="Wingdings" pitchFamily="2" charset="2"/>
              <a:buChar char="Ø"/>
            </a:pPr>
            <a:r>
              <a:rPr lang="en-US" sz="1600" dirty="0" smtClean="0">
                <a:solidFill>
                  <a:srgbClr val="FF0000"/>
                </a:solidFill>
                <a:latin typeface="Times New Roman" pitchFamily="18" charset="0"/>
                <a:cs typeface="Times New Roman" pitchFamily="18" charset="0"/>
              </a:rPr>
              <a:t>Reflexes:</a:t>
            </a:r>
          </a:p>
          <a:p>
            <a:pPr lvl="3" algn="l" rtl="0">
              <a:lnSpc>
                <a:spcPct val="80000"/>
              </a:lnSpc>
              <a:buFontTx/>
              <a:buChar char="-"/>
            </a:pPr>
            <a:r>
              <a:rPr lang="en-US" sz="1400" b="0" dirty="0" smtClean="0">
                <a:latin typeface="Times New Roman" pitchFamily="18" charset="0"/>
                <a:cs typeface="Times New Roman" pitchFamily="18" charset="0"/>
              </a:rPr>
              <a:t>Radicular affection:</a:t>
            </a:r>
          </a:p>
          <a:p>
            <a:pPr marL="2286000" lvl="5" indent="0" algn="l" rtl="0">
              <a:lnSpc>
                <a:spcPct val="80000"/>
              </a:lnSpc>
              <a:buNone/>
            </a:pPr>
            <a:r>
              <a:rPr lang="en-US" sz="1400" b="0" dirty="0" smtClean="0">
                <a:latin typeface="Times New Roman" pitchFamily="18" charset="0"/>
                <a:cs typeface="Times New Roman" pitchFamily="18" charset="0"/>
              </a:rPr>
              <a:t>LMNL with Hypo-</a:t>
            </a:r>
            <a:r>
              <a:rPr lang="en-US" sz="1400" b="0" dirty="0" err="1" smtClean="0">
                <a:latin typeface="Times New Roman" pitchFamily="18" charset="0"/>
                <a:cs typeface="Times New Roman" pitchFamily="18" charset="0"/>
              </a:rPr>
              <a:t>reflexia</a:t>
            </a:r>
            <a:r>
              <a:rPr lang="en-US" sz="1400" b="0" dirty="0" smtClean="0">
                <a:latin typeface="Times New Roman" pitchFamily="18" charset="0"/>
                <a:cs typeface="Times New Roman" pitchFamily="18" charset="0"/>
              </a:rPr>
              <a:t> </a:t>
            </a:r>
          </a:p>
          <a:p>
            <a:pPr lvl="3" algn="l" rtl="0">
              <a:lnSpc>
                <a:spcPct val="80000"/>
              </a:lnSpc>
              <a:buFontTx/>
              <a:buChar char="-"/>
            </a:pPr>
            <a:r>
              <a:rPr lang="en-US" sz="1400" b="0" dirty="0" smtClean="0">
                <a:latin typeface="Times New Roman" pitchFamily="18" charset="0"/>
                <a:cs typeface="Times New Roman" pitchFamily="18" charset="0"/>
              </a:rPr>
              <a:t>Cord affection:</a:t>
            </a:r>
          </a:p>
          <a:p>
            <a:pPr marL="2286000" lvl="5" indent="0" algn="l" rtl="0">
              <a:lnSpc>
                <a:spcPct val="80000"/>
              </a:lnSpc>
              <a:buNone/>
            </a:pPr>
            <a:r>
              <a:rPr lang="en-US" sz="1400" b="0" dirty="0" smtClean="0">
                <a:latin typeface="Times New Roman" pitchFamily="18" charset="0"/>
                <a:cs typeface="Times New Roman" pitchFamily="18" charset="0"/>
              </a:rPr>
              <a:t>UMNL with </a:t>
            </a:r>
            <a:r>
              <a:rPr lang="en-US" sz="1400" b="0" dirty="0" err="1" smtClean="0">
                <a:latin typeface="Times New Roman" pitchFamily="18" charset="0"/>
                <a:cs typeface="Times New Roman" pitchFamily="18" charset="0"/>
              </a:rPr>
              <a:t>hyperreflexia</a:t>
            </a:r>
            <a:r>
              <a:rPr lang="en-US" sz="1400" b="0" dirty="0" smtClean="0">
                <a:latin typeface="Times New Roman" pitchFamily="18" charset="0"/>
                <a:cs typeface="Times New Roman" pitchFamily="18" charset="0"/>
              </a:rPr>
              <a:t>.</a:t>
            </a:r>
          </a:p>
          <a:p>
            <a:pPr marL="2286000" lvl="5" indent="0" algn="l" rtl="0">
              <a:lnSpc>
                <a:spcPct val="80000"/>
              </a:lnSpc>
              <a:buNone/>
            </a:pPr>
            <a:r>
              <a:rPr lang="en-US" sz="1400" b="0" dirty="0" smtClean="0">
                <a:latin typeface="Times New Roman" pitchFamily="18" charset="0"/>
                <a:cs typeface="Times New Roman" pitchFamily="18" charset="0"/>
              </a:rPr>
              <a:t>Pathological reflexes: </a:t>
            </a:r>
          </a:p>
          <a:p>
            <a:pPr marL="2286000" lvl="5" indent="0" algn="l" rtl="0">
              <a:lnSpc>
                <a:spcPct val="80000"/>
              </a:lnSpc>
              <a:buNone/>
            </a:pPr>
            <a:r>
              <a:rPr lang="en-US" sz="1400" b="0" dirty="0">
                <a:latin typeface="Times New Roman" pitchFamily="18" charset="0"/>
                <a:cs typeface="Times New Roman" pitchFamily="18" charset="0"/>
              </a:rPr>
              <a:t>	</a:t>
            </a:r>
            <a:r>
              <a:rPr lang="en-US" sz="1400" b="0" dirty="0" smtClean="0">
                <a:latin typeface="Times New Roman" pitchFamily="18" charset="0"/>
                <a:cs typeface="Times New Roman" pitchFamily="18" charset="0"/>
              </a:rPr>
              <a:t>UL: 	Hoffman’s sign</a:t>
            </a:r>
          </a:p>
          <a:p>
            <a:pPr marL="2286000" lvl="5" indent="0" algn="l" rtl="0">
              <a:lnSpc>
                <a:spcPct val="80000"/>
              </a:lnSpc>
              <a:buNone/>
            </a:pPr>
            <a:r>
              <a:rPr lang="en-US" sz="1400" b="0" dirty="0">
                <a:latin typeface="Times New Roman" pitchFamily="18" charset="0"/>
                <a:cs typeface="Times New Roman" pitchFamily="18" charset="0"/>
              </a:rPr>
              <a:t>		</a:t>
            </a:r>
            <a:r>
              <a:rPr lang="en-US" sz="1400" b="0" dirty="0" smtClean="0">
                <a:latin typeface="Times New Roman" pitchFamily="18" charset="0"/>
                <a:cs typeface="Times New Roman" pitchFamily="18" charset="0"/>
              </a:rPr>
              <a:t>Finger Jerk</a:t>
            </a:r>
          </a:p>
          <a:p>
            <a:pPr marL="2286000" lvl="5" indent="0" algn="l" rtl="0">
              <a:lnSpc>
                <a:spcPct val="80000"/>
              </a:lnSpc>
              <a:buNone/>
            </a:pPr>
            <a:r>
              <a:rPr lang="en-US" sz="1400" b="0" dirty="0" smtClean="0">
                <a:latin typeface="Times New Roman" pitchFamily="18" charset="0"/>
                <a:cs typeface="Times New Roman" pitchFamily="18" charset="0"/>
              </a:rPr>
              <a:t>	LL: 	Ankle Clonus</a:t>
            </a:r>
          </a:p>
          <a:p>
            <a:pPr marL="2286000" lvl="5" indent="0" algn="l" rtl="0">
              <a:lnSpc>
                <a:spcPct val="80000"/>
              </a:lnSpc>
              <a:buNone/>
            </a:pPr>
            <a:r>
              <a:rPr lang="en-US" sz="1400" b="0" dirty="0">
                <a:latin typeface="Times New Roman" pitchFamily="18" charset="0"/>
                <a:cs typeface="Times New Roman" pitchFamily="18" charset="0"/>
              </a:rPr>
              <a:t>	</a:t>
            </a:r>
            <a:r>
              <a:rPr lang="en-US" sz="1400" b="0" dirty="0" smtClean="0">
                <a:latin typeface="Times New Roman" pitchFamily="18" charset="0"/>
                <a:cs typeface="Times New Roman" pitchFamily="18" charset="0"/>
              </a:rPr>
              <a:t>Babinski’s test</a:t>
            </a:r>
          </a:p>
          <a:p>
            <a:pPr lvl="2" algn="l" rtl="0">
              <a:lnSpc>
                <a:spcPct val="80000"/>
              </a:lnSpc>
              <a:buFont typeface="Wingdings" pitchFamily="2" charset="2"/>
              <a:buChar char="Ø"/>
            </a:pPr>
            <a:r>
              <a:rPr lang="en-US" sz="1600" dirty="0" smtClean="0">
                <a:solidFill>
                  <a:srgbClr val="FF0000"/>
                </a:solidFill>
                <a:latin typeface="Times New Roman" pitchFamily="18" charset="0"/>
                <a:cs typeface="Times New Roman" pitchFamily="18" charset="0"/>
              </a:rPr>
              <a:t>Sensory:</a:t>
            </a:r>
          </a:p>
          <a:p>
            <a:pPr lvl="3" algn="l" rtl="0">
              <a:lnSpc>
                <a:spcPct val="80000"/>
              </a:lnSpc>
              <a:buFontTx/>
              <a:buChar char="-"/>
            </a:pPr>
            <a:r>
              <a:rPr lang="en-US" sz="1400" b="0" dirty="0">
                <a:latin typeface="Times New Roman" pitchFamily="18" charset="0"/>
                <a:cs typeface="Times New Roman" pitchFamily="18" charset="0"/>
              </a:rPr>
              <a:t>Radicular affection:</a:t>
            </a:r>
          </a:p>
          <a:p>
            <a:pPr marL="2286000" lvl="5" indent="0" algn="l" rtl="0">
              <a:lnSpc>
                <a:spcPct val="80000"/>
              </a:lnSpc>
              <a:buNone/>
            </a:pPr>
            <a:r>
              <a:rPr lang="en-US" sz="1400" b="0" dirty="0" err="1">
                <a:latin typeface="Times New Roman" pitchFamily="18" charset="0"/>
                <a:cs typeface="Times New Roman" pitchFamily="18" charset="0"/>
              </a:rPr>
              <a:t>Hypothesia</a:t>
            </a:r>
            <a:r>
              <a:rPr lang="en-US" sz="1400" b="0" dirty="0">
                <a:latin typeface="Times New Roman" pitchFamily="18" charset="0"/>
                <a:cs typeface="Times New Roman" pitchFamily="18" charset="0"/>
              </a:rPr>
              <a:t> with </a:t>
            </a:r>
            <a:r>
              <a:rPr lang="en-US" sz="1400" b="0" dirty="0" err="1">
                <a:latin typeface="Times New Roman" pitchFamily="18" charset="0"/>
                <a:cs typeface="Times New Roman" pitchFamily="18" charset="0"/>
              </a:rPr>
              <a:t>dermatomal</a:t>
            </a:r>
            <a:r>
              <a:rPr lang="en-US" sz="1400" b="0" dirty="0">
                <a:latin typeface="Times New Roman" pitchFamily="18" charset="0"/>
                <a:cs typeface="Times New Roman" pitchFamily="18" charset="0"/>
              </a:rPr>
              <a:t> distribution .</a:t>
            </a:r>
          </a:p>
          <a:p>
            <a:pPr lvl="3" algn="l" rtl="0">
              <a:lnSpc>
                <a:spcPct val="80000"/>
              </a:lnSpc>
              <a:buFontTx/>
              <a:buChar char="-"/>
            </a:pPr>
            <a:r>
              <a:rPr lang="en-US" sz="1400" b="0" dirty="0" smtClean="0">
                <a:latin typeface="Times New Roman" pitchFamily="18" charset="0"/>
                <a:cs typeface="Times New Roman" pitchFamily="18" charset="0"/>
              </a:rPr>
              <a:t>Cord </a:t>
            </a:r>
            <a:r>
              <a:rPr lang="en-US" sz="1400" b="0" dirty="0">
                <a:latin typeface="Times New Roman" pitchFamily="18" charset="0"/>
                <a:cs typeface="Times New Roman" pitchFamily="18" charset="0"/>
              </a:rPr>
              <a:t>affection:</a:t>
            </a:r>
          </a:p>
          <a:p>
            <a:pPr marL="2286000" lvl="5" indent="0" algn="l" rtl="0">
              <a:lnSpc>
                <a:spcPct val="80000"/>
              </a:lnSpc>
              <a:buNone/>
            </a:pPr>
            <a:r>
              <a:rPr lang="en-US" sz="1400" b="0" dirty="0" smtClean="0">
                <a:latin typeface="Times New Roman" pitchFamily="18" charset="0"/>
                <a:cs typeface="Times New Roman" pitchFamily="18" charset="0"/>
              </a:rPr>
              <a:t>Sensory Level.</a:t>
            </a:r>
          </a:p>
          <a:p>
            <a:pPr lvl="2" algn="l" rtl="0">
              <a:lnSpc>
                <a:spcPct val="80000"/>
              </a:lnSpc>
              <a:buFont typeface="Wingdings" pitchFamily="2" charset="2"/>
              <a:buChar char="Ø"/>
            </a:pPr>
            <a:r>
              <a:rPr lang="en-US" sz="1600" dirty="0" smtClean="0">
                <a:solidFill>
                  <a:srgbClr val="FF0000"/>
                </a:solidFill>
                <a:latin typeface="Times New Roman" pitchFamily="18" charset="0"/>
                <a:cs typeface="Times New Roman" pitchFamily="18" charset="0"/>
              </a:rPr>
              <a:t>Stretching tests</a:t>
            </a:r>
            <a:r>
              <a:rPr lang="en-US" sz="1600" dirty="0" smtClean="0">
                <a:latin typeface="Times New Roman" pitchFamily="18" charset="0"/>
                <a:cs typeface="Times New Roman" pitchFamily="18" charset="0"/>
              </a:rPr>
              <a:t>:</a:t>
            </a:r>
          </a:p>
          <a:p>
            <a:pPr lvl="3" algn="l" rtl="0">
              <a:lnSpc>
                <a:spcPct val="80000"/>
              </a:lnSpc>
              <a:buFont typeface="Wingdings" pitchFamily="2" charset="2"/>
              <a:buChar char="Ø"/>
            </a:pPr>
            <a:r>
              <a:rPr lang="en-US" sz="1400" b="0" dirty="0" smtClean="0">
                <a:latin typeface="Times New Roman" pitchFamily="18" charset="0"/>
                <a:cs typeface="Times New Roman" pitchFamily="18" charset="0"/>
              </a:rPr>
              <a:t>Stretch leg raising (</a:t>
            </a:r>
            <a:r>
              <a:rPr lang="en-US" sz="1400" b="0" dirty="0" err="1" smtClean="0">
                <a:effectLst>
                  <a:outerShdw blurRad="38100" dist="38100" dir="2700000" algn="tl">
                    <a:srgbClr val="000000"/>
                  </a:outerShdw>
                </a:effectLst>
                <a:latin typeface="Times New Roman" pitchFamily="18" charset="0"/>
                <a:cs typeface="Times New Roman" pitchFamily="18" charset="0"/>
              </a:rPr>
              <a:t>Lasegue</a:t>
            </a:r>
            <a:r>
              <a:rPr lang="en-US" sz="1400" b="0" dirty="0" smtClean="0">
                <a:effectLst>
                  <a:outerShdw blurRad="38100" dist="38100" dir="2700000" algn="tl">
                    <a:srgbClr val="000000"/>
                  </a:outerShdw>
                </a:effectLst>
                <a:latin typeface="Times New Roman" pitchFamily="18" charset="0"/>
                <a:cs typeface="Times New Roman" pitchFamily="18" charset="0"/>
              </a:rPr>
              <a:t> and crossed </a:t>
            </a:r>
            <a:r>
              <a:rPr lang="en-US" sz="1400" b="0" dirty="0" err="1" smtClean="0">
                <a:effectLst>
                  <a:outerShdw blurRad="38100" dist="38100" dir="2700000" algn="tl">
                    <a:srgbClr val="000000"/>
                  </a:outerShdw>
                </a:effectLst>
                <a:latin typeface="Times New Roman" pitchFamily="18" charset="0"/>
                <a:cs typeface="Times New Roman" pitchFamily="18" charset="0"/>
              </a:rPr>
              <a:t>Lasegue</a:t>
            </a:r>
            <a:r>
              <a:rPr lang="en-US" sz="1400" b="0" dirty="0" smtClean="0">
                <a:effectLst>
                  <a:outerShdw blurRad="38100" dist="38100" dir="2700000" algn="tl">
                    <a:srgbClr val="000000"/>
                  </a:outerShdw>
                </a:effectLst>
                <a:latin typeface="Times New Roman" pitchFamily="18" charset="0"/>
                <a:cs typeface="Times New Roman" pitchFamily="18" charset="0"/>
              </a:rPr>
              <a:t>)</a:t>
            </a:r>
            <a:endParaRPr lang="en-US" sz="1400" b="0" dirty="0" smtClean="0">
              <a:latin typeface="Times New Roman" pitchFamily="18" charset="0"/>
              <a:cs typeface="Times New Roman" pitchFamily="18" charset="0"/>
            </a:endParaRPr>
          </a:p>
          <a:p>
            <a:pPr lvl="3" algn="l" rtl="0">
              <a:lnSpc>
                <a:spcPct val="80000"/>
              </a:lnSpc>
              <a:buFont typeface="Wingdings" pitchFamily="2" charset="2"/>
              <a:buChar char="Ø"/>
            </a:pPr>
            <a:r>
              <a:rPr lang="en-US" sz="1400" b="0" dirty="0" smtClean="0">
                <a:latin typeface="Times New Roman" pitchFamily="18" charset="0"/>
                <a:cs typeface="Times New Roman" pitchFamily="18" charset="0"/>
              </a:rPr>
              <a:t>Femoral stretch sign</a:t>
            </a:r>
          </a:p>
          <a:p>
            <a:pPr marL="1371600" lvl="3" indent="0" algn="l" rtl="0">
              <a:lnSpc>
                <a:spcPct val="80000"/>
              </a:lnSpc>
              <a:buNone/>
            </a:pPr>
            <a:endParaRPr lang="en-US" sz="1400" b="0" dirty="0" smtClean="0">
              <a:latin typeface="Times New Roman" pitchFamily="18" charset="0"/>
              <a:cs typeface="Times New Roman" pitchFamily="18" charset="0"/>
            </a:endParaRPr>
          </a:p>
          <a:p>
            <a:pPr lvl="3" algn="l" rtl="0">
              <a:lnSpc>
                <a:spcPct val="80000"/>
              </a:lnSpc>
              <a:buFont typeface="Wingdings" pitchFamily="2" charset="2"/>
              <a:buNone/>
            </a:pPr>
            <a:endParaRPr lang="en-US" sz="1600" dirty="0">
              <a:latin typeface="Times New Roman" pitchFamily="18" charset="0"/>
              <a:cs typeface="Times New Roman" pitchFamily="18" charset="0"/>
            </a:endParaRPr>
          </a:p>
        </p:txBody>
      </p:sp>
      <p:pic>
        <p:nvPicPr>
          <p:cNvPr id="3" name="Positive Babinski - YouTube.fl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cstate="print"/>
          <a:stretch>
            <a:fillRect/>
          </a:stretch>
        </p:blipFill>
        <p:spPr>
          <a:xfrm>
            <a:off x="6552062" y="3009900"/>
            <a:ext cx="2591937" cy="1943953"/>
          </a:xfrm>
          <a:prstGeom prst="rect">
            <a:avLst/>
          </a:prstGeom>
        </p:spPr>
      </p:pic>
      <p:pic>
        <p:nvPicPr>
          <p:cNvPr id="6" name="hyperreflexia.wmv">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cstate="print"/>
          <a:stretch>
            <a:fillRect/>
          </a:stretch>
        </p:blipFill>
        <p:spPr>
          <a:xfrm>
            <a:off x="6553200" y="1066800"/>
            <a:ext cx="2590800" cy="1943100"/>
          </a:xfrm>
          <a:prstGeom prst="rect">
            <a:avLst/>
          </a:prstGeom>
        </p:spPr>
      </p:pic>
      <p:pic>
        <p:nvPicPr>
          <p:cNvPr id="7" name="Spurlings A Test - YouTube.flv">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0" cstate="print"/>
          <a:stretch>
            <a:fillRect/>
          </a:stretch>
        </p:blipFill>
        <p:spPr>
          <a:xfrm>
            <a:off x="6096000" y="4953000"/>
            <a:ext cx="3048000" cy="1693334"/>
          </a:xfrm>
          <a:prstGeom prst="rect">
            <a:avLst/>
          </a:prstGeom>
        </p:spPr>
      </p:pic>
    </p:spTree>
    <p:extLst>
      <p:ext uri="{BB962C8B-B14F-4D97-AF65-F5344CB8AC3E}">
        <p14:creationId xmlns:p14="http://schemas.microsoft.com/office/powerpoint/2010/main" val="2322988839"/>
      </p:ext>
    </p:extLst>
  </p:cSld>
  <p:clrMapOvr>
    <a:masterClrMapping/>
  </p:clrMapOvr>
  <p:transition>
    <p:fade thruBlk="1"/>
  </p:transition>
  <p:timing>
    <p:tnLst>
      <p:par>
        <p:cTn id="1" dur="indefinite" restart="never" nodeType="tmRoot">
          <p:childTnLst>
            <p:video>
              <p:cMediaNode vol="80000">
                <p:cTn id="2" fill="hold" display="0">
                  <p:stCondLst>
                    <p:cond delay="indefinite"/>
                  </p:stCondLst>
                </p:cTn>
                <p:tgtEl>
                  <p:spTgt spid="3"/>
                </p:tgtEl>
              </p:cMediaNode>
            </p:video>
            <p:video>
              <p:cMediaNode vol="80000">
                <p:cTn id="3" fill="hold" display="0">
                  <p:stCondLst>
                    <p:cond delay="indefinite"/>
                  </p:stCondLst>
                </p:cTn>
                <p:tgtEl>
                  <p:spTgt spid="6"/>
                </p:tgtEl>
              </p:cMediaNode>
            </p:video>
            <p:video>
              <p:cMediaNode vol="80000">
                <p:cTn id="4" fill="hold" display="0">
                  <p:stCondLst>
                    <p:cond delay="indefinite"/>
                  </p:stCondLst>
                </p:cTn>
                <p:tgtEl>
                  <p:spTgt spid="7"/>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5"/>
          <p:cNvSpPr>
            <a:spLocks noGrp="1" noChangeArrowheads="1"/>
          </p:cNvSpPr>
          <p:nvPr>
            <p:ph type="title"/>
          </p:nvPr>
        </p:nvSpPr>
        <p:spPr>
          <a:xfrm>
            <a:off x="457200" y="76200"/>
            <a:ext cx="8229600" cy="762000"/>
          </a:xfrm>
          <a:noFill/>
        </p:spPr>
        <p:txBody>
          <a:bodyPr/>
          <a:lstStyle/>
          <a:p>
            <a:pPr eaLnBrk="1" hangingPunct="1"/>
            <a:r>
              <a:rPr lang="en-US" b="1" dirty="0" smtClean="0"/>
              <a:t>Clinical (cont.)</a:t>
            </a:r>
          </a:p>
        </p:txBody>
      </p:sp>
      <p:pic>
        <p:nvPicPr>
          <p:cNvPr id="5122" name="Picture 2" descr="Dermatomes are regions of the skin">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838200"/>
            <a:ext cx="9144000" cy="60265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그림5"/>
          <p:cNvPicPr>
            <a:picLocks noChangeAspect="1" noChangeArrowheads="1"/>
          </p:cNvPicPr>
          <p:nvPr/>
        </p:nvPicPr>
        <p:blipFill>
          <a:blip r:embed="rId2">
            <a:clrChange>
              <a:clrFrom>
                <a:srgbClr val="FFFDF5"/>
              </a:clrFrom>
              <a:clrTo>
                <a:srgbClr val="FFFDF5">
                  <a:alpha val="0"/>
                </a:srgbClr>
              </a:clrTo>
            </a:clrChange>
            <a:extLst>
              <a:ext uri="{28A0092B-C50C-407E-A947-70E740481C1C}">
                <a14:useLocalDpi xmlns:a14="http://schemas.microsoft.com/office/drawing/2010/main" val="0"/>
              </a:ext>
            </a:extLst>
          </a:blip>
          <a:srcRect/>
          <a:stretch>
            <a:fillRect/>
          </a:stretch>
        </p:blipFill>
        <p:spPr bwMode="auto">
          <a:xfrm>
            <a:off x="1399217" y="146433"/>
            <a:ext cx="6485151" cy="6683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1745816"/>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t>Imaging </a:t>
            </a:r>
          </a:p>
        </p:txBody>
      </p:sp>
      <p:sp>
        <p:nvSpPr>
          <p:cNvPr id="27651" name="Rectangle 3"/>
          <p:cNvSpPr>
            <a:spLocks noGrp="1" noChangeArrowheads="1"/>
          </p:cNvSpPr>
          <p:nvPr>
            <p:ph idx="1"/>
          </p:nvPr>
        </p:nvSpPr>
        <p:spPr>
          <a:xfrm>
            <a:off x="457200" y="1600200"/>
            <a:ext cx="2362200" cy="4525963"/>
          </a:xfrm>
        </p:spPr>
        <p:txBody>
          <a:bodyPr/>
          <a:lstStyle/>
          <a:p>
            <a:pPr algn="l" rtl="0" eaLnBrk="1" hangingPunct="1"/>
            <a:r>
              <a:rPr lang="en-US" smtClean="0"/>
              <a:t>PXR</a:t>
            </a:r>
          </a:p>
        </p:txBody>
      </p:sp>
      <p:pic>
        <p:nvPicPr>
          <p:cNvPr id="27652" name="Picture 4" descr="336139-398955-842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73537" y="1417638"/>
            <a:ext cx="4513263"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b="1" smtClean="0"/>
              <a:t>Imaging </a:t>
            </a:r>
          </a:p>
        </p:txBody>
      </p:sp>
      <p:sp>
        <p:nvSpPr>
          <p:cNvPr id="28675" name="Rectangle 3"/>
          <p:cNvSpPr>
            <a:spLocks noGrp="1" noChangeArrowheads="1"/>
          </p:cNvSpPr>
          <p:nvPr>
            <p:ph idx="1"/>
          </p:nvPr>
        </p:nvSpPr>
        <p:spPr>
          <a:xfrm>
            <a:off x="457200" y="1600200"/>
            <a:ext cx="3048000" cy="4525963"/>
          </a:xfrm>
        </p:spPr>
        <p:txBody>
          <a:bodyPr/>
          <a:lstStyle/>
          <a:p>
            <a:pPr algn="l" rtl="0" eaLnBrk="1" hangingPunct="1"/>
            <a:r>
              <a:rPr lang="en-US" smtClean="0"/>
              <a:t>CT Scan</a:t>
            </a:r>
          </a:p>
        </p:txBody>
      </p:sp>
      <p:pic>
        <p:nvPicPr>
          <p:cNvPr id="28676" name="Picture 5" descr="1230552-1264627-39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8702" y="1772816"/>
            <a:ext cx="5486400" cy="463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b="1" smtClean="0"/>
              <a:t>Imaging</a:t>
            </a:r>
          </a:p>
        </p:txBody>
      </p:sp>
      <p:sp>
        <p:nvSpPr>
          <p:cNvPr id="29699" name="Rectangle 3"/>
          <p:cNvSpPr>
            <a:spLocks noGrp="1" noChangeArrowheads="1"/>
          </p:cNvSpPr>
          <p:nvPr>
            <p:ph idx="1"/>
          </p:nvPr>
        </p:nvSpPr>
        <p:spPr>
          <a:xfrm>
            <a:off x="223664" y="2319336"/>
            <a:ext cx="3124200" cy="4525963"/>
          </a:xfrm>
        </p:spPr>
        <p:txBody>
          <a:bodyPr/>
          <a:lstStyle/>
          <a:p>
            <a:pPr algn="l" rtl="0" eaLnBrk="1" hangingPunct="1"/>
            <a:r>
              <a:rPr lang="en-US" dirty="0" smtClean="0"/>
              <a:t>CT Scan reconstruction</a:t>
            </a:r>
          </a:p>
        </p:txBody>
      </p:sp>
      <p:pic>
        <p:nvPicPr>
          <p:cNvPr id="29700" name="Picture 4" descr="odontoid-fig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7864" y="1417638"/>
            <a:ext cx="54483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9552" y="-118824"/>
            <a:ext cx="8229600" cy="1143000"/>
          </a:xfrm>
        </p:spPr>
        <p:txBody>
          <a:bodyPr/>
          <a:lstStyle/>
          <a:p>
            <a:pPr eaLnBrk="1" hangingPunct="1"/>
            <a:r>
              <a:rPr lang="en-US" altLang="en-US" b="1" dirty="0" smtClean="0">
                <a:latin typeface="Tahoma" pitchFamily="34" charset="0"/>
              </a:rPr>
              <a:t>Anatomy</a:t>
            </a:r>
          </a:p>
        </p:txBody>
      </p:sp>
      <p:sp>
        <p:nvSpPr>
          <p:cNvPr id="6147" name="Rectangle 3"/>
          <p:cNvSpPr>
            <a:spLocks noGrp="1" noChangeArrowheads="1"/>
          </p:cNvSpPr>
          <p:nvPr>
            <p:ph idx="1"/>
          </p:nvPr>
        </p:nvSpPr>
        <p:spPr>
          <a:xfrm>
            <a:off x="-457200" y="2416175"/>
            <a:ext cx="3849688" cy="4441825"/>
          </a:xfrm>
        </p:spPr>
        <p:txBody>
          <a:bodyPr/>
          <a:lstStyle/>
          <a:p>
            <a:pPr eaLnBrk="1" hangingPunct="1">
              <a:buFont typeface="Wingdings" pitchFamily="2" charset="2"/>
              <a:buNone/>
            </a:pPr>
            <a:r>
              <a:rPr lang="en-US" altLang="en-US" smtClean="0">
                <a:solidFill>
                  <a:srgbClr val="7F7F7F"/>
                </a:solidFill>
                <a:latin typeface="Tahoma" pitchFamily="34" charset="0"/>
              </a:rPr>
              <a:t>	</a:t>
            </a:r>
          </a:p>
        </p:txBody>
      </p:sp>
      <p:graphicFrame>
        <p:nvGraphicFramePr>
          <p:cNvPr id="6148" name="Object 6"/>
          <p:cNvGraphicFramePr>
            <a:graphicFrameLocks noChangeAspect="1"/>
          </p:cNvGraphicFramePr>
          <p:nvPr/>
        </p:nvGraphicFramePr>
        <p:xfrm>
          <a:off x="2743200" y="914400"/>
          <a:ext cx="1385888" cy="5791200"/>
        </p:xfrm>
        <a:graphic>
          <a:graphicData uri="http://schemas.openxmlformats.org/presentationml/2006/ole">
            <mc:AlternateContent xmlns:mc="http://schemas.openxmlformats.org/markup-compatibility/2006">
              <mc:Choice xmlns:v="urn:schemas-microsoft-com:vml" Requires="v">
                <p:oleObj spid="_x0000_s5149" name="CorelPhotoPaint.Image.9" r:id="rId5" imgW="1815873" imgH="2755556" progId="CorelPhotoPaint.Image.9">
                  <p:embed/>
                </p:oleObj>
              </mc:Choice>
              <mc:Fallback>
                <p:oleObj name="CorelPhotoPaint.Image.9" r:id="rId5" imgW="1815873" imgH="2755556" progId="CorelPhotoPaint.Image.9">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r="63664"/>
                      <a:stretch>
                        <a:fillRect/>
                      </a:stretch>
                    </p:blipFill>
                    <p:spPr bwMode="auto">
                      <a:xfrm>
                        <a:off x="2743200" y="914400"/>
                        <a:ext cx="1385888"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9" name="Rectangle 7"/>
          <p:cNvSpPr>
            <a:spLocks noChangeArrowheads="1"/>
          </p:cNvSpPr>
          <p:nvPr/>
        </p:nvSpPr>
        <p:spPr bwMode="auto">
          <a:xfrm>
            <a:off x="4495800" y="1143000"/>
            <a:ext cx="200086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tx2"/>
              </a:buClr>
              <a:buFont typeface="Wingdings" pitchFamily="2" charset="2"/>
              <a:buChar char="§"/>
              <a:defRPr sz="2800">
                <a:solidFill>
                  <a:schemeClr val="tx1"/>
                </a:solidFill>
                <a:latin typeface="Arial" pitchFamily="34" charset="0"/>
              </a:defRPr>
            </a:lvl1pPr>
            <a:lvl2pPr marL="742950" indent="-285750" eaLnBrk="0" hangingPunct="0">
              <a:spcBef>
                <a:spcPct val="20000"/>
              </a:spcBef>
              <a:buClr>
                <a:schemeClr val="accent1"/>
              </a:buClr>
              <a:buFont typeface="Wingdings" pitchFamily="2" charset="2"/>
              <a:buChar char="§"/>
              <a:defRPr sz="2400">
                <a:solidFill>
                  <a:schemeClr val="tx1"/>
                </a:solidFill>
                <a:latin typeface="Arial" pitchFamily="34" charset="0"/>
              </a:defRPr>
            </a:lvl2pPr>
            <a:lvl3pPr marL="1143000" indent="-228600" eaLnBrk="0" hangingPunct="0">
              <a:spcBef>
                <a:spcPct val="20000"/>
              </a:spcBef>
              <a:buClr>
                <a:schemeClr val="tx1"/>
              </a:buClr>
              <a:buChar char="•"/>
              <a:defRPr sz="2000">
                <a:solidFill>
                  <a:schemeClr val="tx1"/>
                </a:solidFill>
                <a:latin typeface="Arial" pitchFamily="34" charset="0"/>
              </a:defRPr>
            </a:lvl3pPr>
            <a:lvl4pPr marL="1600200" indent="-228600" eaLnBrk="0" hangingPunct="0">
              <a:spcBef>
                <a:spcPct val="20000"/>
              </a:spcBef>
              <a:buChar char="–"/>
              <a:defRPr>
                <a:solidFill>
                  <a:schemeClr val="tx1"/>
                </a:solidFill>
                <a:latin typeface="Arial" pitchFamily="34" charset="0"/>
              </a:defRPr>
            </a:lvl4pPr>
            <a:lvl5pPr marL="2057400" indent="-228600" eaLnBrk="0" hangingPunct="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algn="l" rtl="0" eaLnBrk="1" hangingPunct="1">
              <a:spcBef>
                <a:spcPct val="0"/>
              </a:spcBef>
              <a:buClrTx/>
              <a:buFontTx/>
              <a:buNone/>
            </a:pPr>
            <a:r>
              <a:rPr lang="en-US" altLang="en-US" b="0" dirty="0" smtClean="0">
                <a:latin typeface="Tahoma" pitchFamily="34" charset="0"/>
                <a:cs typeface="+mn-cs"/>
              </a:rPr>
              <a:t>Cervical (7)</a:t>
            </a:r>
          </a:p>
        </p:txBody>
      </p:sp>
      <p:sp>
        <p:nvSpPr>
          <p:cNvPr id="6150" name="Rectangle 8"/>
          <p:cNvSpPr>
            <a:spLocks noChangeArrowheads="1"/>
          </p:cNvSpPr>
          <p:nvPr/>
        </p:nvSpPr>
        <p:spPr bwMode="auto">
          <a:xfrm>
            <a:off x="4495800" y="2819400"/>
            <a:ext cx="2279650"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tx2"/>
              </a:buClr>
              <a:buFont typeface="Wingdings" pitchFamily="2" charset="2"/>
              <a:buChar char="§"/>
              <a:defRPr sz="2800">
                <a:solidFill>
                  <a:schemeClr val="tx1"/>
                </a:solidFill>
                <a:latin typeface="Arial" pitchFamily="34" charset="0"/>
              </a:defRPr>
            </a:lvl1pPr>
            <a:lvl2pPr marL="742950" indent="-285750" eaLnBrk="0" hangingPunct="0">
              <a:spcBef>
                <a:spcPct val="20000"/>
              </a:spcBef>
              <a:buClr>
                <a:schemeClr val="accent1"/>
              </a:buClr>
              <a:buFont typeface="Wingdings" pitchFamily="2" charset="2"/>
              <a:buChar char="§"/>
              <a:defRPr sz="2400">
                <a:solidFill>
                  <a:schemeClr val="tx1"/>
                </a:solidFill>
                <a:latin typeface="Arial" pitchFamily="34" charset="0"/>
              </a:defRPr>
            </a:lvl2pPr>
            <a:lvl3pPr marL="1143000" indent="-228600" eaLnBrk="0" hangingPunct="0">
              <a:spcBef>
                <a:spcPct val="20000"/>
              </a:spcBef>
              <a:buClr>
                <a:schemeClr val="tx1"/>
              </a:buClr>
              <a:buChar char="•"/>
              <a:defRPr sz="2000">
                <a:solidFill>
                  <a:schemeClr val="tx1"/>
                </a:solidFill>
                <a:latin typeface="Arial" pitchFamily="34" charset="0"/>
              </a:defRPr>
            </a:lvl3pPr>
            <a:lvl4pPr marL="1600200" indent="-228600" eaLnBrk="0" hangingPunct="0">
              <a:spcBef>
                <a:spcPct val="20000"/>
              </a:spcBef>
              <a:buChar char="–"/>
              <a:defRPr>
                <a:solidFill>
                  <a:schemeClr val="tx1"/>
                </a:solidFill>
                <a:latin typeface="Arial" pitchFamily="34" charset="0"/>
              </a:defRPr>
            </a:lvl4pPr>
            <a:lvl5pPr marL="2057400" indent="-228600" eaLnBrk="0" hangingPunct="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algn="l" rtl="0" eaLnBrk="1" hangingPunct="1">
              <a:spcBef>
                <a:spcPct val="0"/>
              </a:spcBef>
              <a:buClrTx/>
              <a:buFontTx/>
              <a:buNone/>
            </a:pPr>
            <a:r>
              <a:rPr lang="en-US" altLang="en-US" b="0" dirty="0" smtClean="0">
                <a:latin typeface="Tahoma" pitchFamily="34" charset="0"/>
                <a:cs typeface="+mn-cs"/>
              </a:rPr>
              <a:t>Thoracic (12)</a:t>
            </a:r>
          </a:p>
        </p:txBody>
      </p:sp>
      <p:sp>
        <p:nvSpPr>
          <p:cNvPr id="6151" name="Rectangle 9"/>
          <p:cNvSpPr>
            <a:spLocks noChangeArrowheads="1"/>
          </p:cNvSpPr>
          <p:nvPr/>
        </p:nvSpPr>
        <p:spPr bwMode="auto">
          <a:xfrm>
            <a:off x="4529138" y="4648200"/>
            <a:ext cx="196560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tx2"/>
              </a:buClr>
              <a:buFont typeface="Wingdings" pitchFamily="2" charset="2"/>
              <a:buChar char="§"/>
              <a:defRPr sz="2800">
                <a:solidFill>
                  <a:schemeClr val="tx1"/>
                </a:solidFill>
                <a:latin typeface="Arial" pitchFamily="34" charset="0"/>
              </a:defRPr>
            </a:lvl1pPr>
            <a:lvl2pPr marL="742950" indent="-285750" eaLnBrk="0" hangingPunct="0">
              <a:spcBef>
                <a:spcPct val="20000"/>
              </a:spcBef>
              <a:buClr>
                <a:schemeClr val="accent1"/>
              </a:buClr>
              <a:buFont typeface="Wingdings" pitchFamily="2" charset="2"/>
              <a:buChar char="§"/>
              <a:defRPr sz="2400">
                <a:solidFill>
                  <a:schemeClr val="tx1"/>
                </a:solidFill>
                <a:latin typeface="Arial" pitchFamily="34" charset="0"/>
              </a:defRPr>
            </a:lvl2pPr>
            <a:lvl3pPr marL="1143000" indent="-228600" eaLnBrk="0" hangingPunct="0">
              <a:spcBef>
                <a:spcPct val="20000"/>
              </a:spcBef>
              <a:buClr>
                <a:schemeClr val="tx1"/>
              </a:buClr>
              <a:buChar char="•"/>
              <a:defRPr sz="2000">
                <a:solidFill>
                  <a:schemeClr val="tx1"/>
                </a:solidFill>
                <a:latin typeface="Arial" pitchFamily="34" charset="0"/>
              </a:defRPr>
            </a:lvl3pPr>
            <a:lvl4pPr marL="1600200" indent="-228600" eaLnBrk="0" hangingPunct="0">
              <a:spcBef>
                <a:spcPct val="20000"/>
              </a:spcBef>
              <a:buChar char="–"/>
              <a:defRPr>
                <a:solidFill>
                  <a:schemeClr val="tx1"/>
                </a:solidFill>
                <a:latin typeface="Arial" pitchFamily="34" charset="0"/>
              </a:defRPr>
            </a:lvl4pPr>
            <a:lvl5pPr marL="2057400" indent="-228600" eaLnBrk="0" hangingPunct="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algn="l" rtl="0" eaLnBrk="1" hangingPunct="1">
              <a:buClr>
                <a:srgbClr val="0F4D5B"/>
              </a:buClr>
              <a:buFont typeface="Wingdings" pitchFamily="2" charset="2"/>
              <a:buNone/>
            </a:pPr>
            <a:r>
              <a:rPr lang="en-US" altLang="en-US" b="0" smtClean="0">
                <a:latin typeface="Tahoma" pitchFamily="34" charset="0"/>
                <a:cs typeface="+mn-cs"/>
              </a:rPr>
              <a:t>Lumbar (5)</a:t>
            </a:r>
          </a:p>
        </p:txBody>
      </p:sp>
      <p:sp>
        <p:nvSpPr>
          <p:cNvPr id="6152" name="Rectangle 10"/>
          <p:cNvSpPr>
            <a:spLocks noChangeArrowheads="1"/>
          </p:cNvSpPr>
          <p:nvPr/>
        </p:nvSpPr>
        <p:spPr bwMode="auto">
          <a:xfrm>
            <a:off x="4495800" y="5735638"/>
            <a:ext cx="268922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tx2"/>
              </a:buClr>
              <a:buFont typeface="Wingdings" pitchFamily="2" charset="2"/>
              <a:buChar char="§"/>
              <a:defRPr sz="2800">
                <a:solidFill>
                  <a:schemeClr val="tx1"/>
                </a:solidFill>
                <a:latin typeface="Arial" pitchFamily="34" charset="0"/>
              </a:defRPr>
            </a:lvl1pPr>
            <a:lvl2pPr marL="742950" indent="-285750" eaLnBrk="0" hangingPunct="0">
              <a:spcBef>
                <a:spcPct val="20000"/>
              </a:spcBef>
              <a:buClr>
                <a:schemeClr val="accent1"/>
              </a:buClr>
              <a:buFont typeface="Wingdings" pitchFamily="2" charset="2"/>
              <a:buChar char="§"/>
              <a:defRPr sz="2400">
                <a:solidFill>
                  <a:schemeClr val="tx1"/>
                </a:solidFill>
                <a:latin typeface="Arial" pitchFamily="34" charset="0"/>
              </a:defRPr>
            </a:lvl2pPr>
            <a:lvl3pPr marL="1143000" indent="-228600" eaLnBrk="0" hangingPunct="0">
              <a:spcBef>
                <a:spcPct val="20000"/>
              </a:spcBef>
              <a:buClr>
                <a:schemeClr val="tx1"/>
              </a:buClr>
              <a:buChar char="•"/>
              <a:defRPr sz="2000">
                <a:solidFill>
                  <a:schemeClr val="tx1"/>
                </a:solidFill>
                <a:latin typeface="Arial" pitchFamily="34" charset="0"/>
              </a:defRPr>
            </a:lvl3pPr>
            <a:lvl4pPr marL="1600200" indent="-228600" eaLnBrk="0" hangingPunct="0">
              <a:spcBef>
                <a:spcPct val="20000"/>
              </a:spcBef>
              <a:buChar char="–"/>
              <a:defRPr>
                <a:solidFill>
                  <a:schemeClr val="tx1"/>
                </a:solidFill>
                <a:latin typeface="Arial" pitchFamily="34" charset="0"/>
              </a:defRPr>
            </a:lvl4pPr>
            <a:lvl5pPr marL="2057400" indent="-228600" eaLnBrk="0" hangingPunct="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algn="l" rtl="0" eaLnBrk="1" hangingPunct="1">
              <a:spcBef>
                <a:spcPct val="0"/>
              </a:spcBef>
              <a:buClrTx/>
              <a:buFontTx/>
              <a:buNone/>
            </a:pPr>
            <a:r>
              <a:rPr lang="en-US" altLang="en-US" b="0" smtClean="0">
                <a:latin typeface="Tahoma" pitchFamily="34" charset="0"/>
                <a:cs typeface="+mn-cs"/>
              </a:rPr>
              <a:t>Sacral (5)-fused</a:t>
            </a:r>
          </a:p>
        </p:txBody>
      </p:sp>
    </p:spTree>
    <p:custDataLst>
      <p:tags r:id="rId2"/>
    </p:custDataLst>
    <p:extLst>
      <p:ext uri="{BB962C8B-B14F-4D97-AF65-F5344CB8AC3E}">
        <p14:creationId xmlns:p14="http://schemas.microsoft.com/office/powerpoint/2010/main" val="1953292199"/>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1" smtClean="0"/>
              <a:t>Imaging</a:t>
            </a:r>
          </a:p>
        </p:txBody>
      </p:sp>
      <p:sp>
        <p:nvSpPr>
          <p:cNvPr id="30723" name="Rectangle 3"/>
          <p:cNvSpPr>
            <a:spLocks noGrp="1" noChangeArrowheads="1"/>
          </p:cNvSpPr>
          <p:nvPr>
            <p:ph idx="1"/>
          </p:nvPr>
        </p:nvSpPr>
        <p:spPr>
          <a:xfrm>
            <a:off x="457200" y="1600200"/>
            <a:ext cx="6248400" cy="636533"/>
          </a:xfrm>
        </p:spPr>
        <p:txBody>
          <a:bodyPr/>
          <a:lstStyle/>
          <a:p>
            <a:pPr algn="l" rtl="0" eaLnBrk="1" hangingPunct="1"/>
            <a:r>
              <a:rPr lang="en-US" dirty="0" smtClean="0"/>
              <a:t>MRI Lumbar spine: PLD L4-5</a:t>
            </a:r>
          </a:p>
        </p:txBody>
      </p:sp>
      <p:pic>
        <p:nvPicPr>
          <p:cNvPr id="5" name="Picture 2" descr="C:\Users\user\Desktop\slides for students\26-09-09_155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9947" y="2215706"/>
            <a:ext cx="2894451" cy="385926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Users\user\Desktop\slides for students\26-09-09_155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2236733"/>
            <a:ext cx="2988551" cy="385926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bwMode="auto">
          <a:xfrm>
            <a:off x="1829945" y="5085184"/>
            <a:ext cx="2728176" cy="453008"/>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1"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ar-EG" sz="4400" b="1"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10"/>
          <p:cNvSpPr/>
          <p:nvPr/>
        </p:nvSpPr>
        <p:spPr bwMode="auto">
          <a:xfrm>
            <a:off x="4724399" y="2236733"/>
            <a:ext cx="2988551" cy="430267"/>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1"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ar-EG" sz="4400" b="1"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MRI Lumbar Spine: </a:t>
            </a:r>
            <a:r>
              <a:rPr lang="en-US" sz="3600" dirty="0" err="1" smtClean="0"/>
              <a:t>Spondylolithesis</a:t>
            </a:r>
            <a:endParaRPr lang="ar-EG" sz="3600"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02696" y="1417638"/>
            <a:ext cx="4338608" cy="4742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6006480"/>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52711" y="304800"/>
            <a:ext cx="7596951" cy="646331"/>
          </a:xfrm>
          <a:prstGeom prst="rect">
            <a:avLst/>
          </a:prstGeom>
          <a:noFill/>
        </p:spPr>
        <p:txBody>
          <a:bodyPr wrap="none" rtlCol="1">
            <a:spAutoFit/>
          </a:bodyPr>
          <a:lstStyle/>
          <a:p>
            <a:r>
              <a:rPr lang="en-US" sz="3600" b="0" dirty="0" smtClean="0"/>
              <a:t>MRI – Cervical spine: PCD C5-6/6-7</a:t>
            </a:r>
            <a:endParaRPr lang="ar-EG" sz="3600" b="0" dirty="0"/>
          </a:p>
        </p:txBody>
      </p:sp>
      <p:pic>
        <p:nvPicPr>
          <p:cNvPr id="2050" name="Picture 2" descr="E:\old desk top\my cases\Spine\cervical spine\Janet Poynton\PB26016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125" r="15124" b="12963"/>
          <a:stretch/>
        </p:blipFill>
        <p:spPr bwMode="auto">
          <a:xfrm>
            <a:off x="1547664" y="1196752"/>
            <a:ext cx="6048672" cy="5078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3468380"/>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0" y="304800"/>
            <a:ext cx="8991600" cy="1143000"/>
          </a:xfrm>
        </p:spPr>
        <p:txBody>
          <a:bodyPr/>
          <a:lstStyle/>
          <a:p>
            <a:pPr eaLnBrk="1" hangingPunct="1"/>
            <a:r>
              <a:rPr lang="en-US" b="1" smtClean="0"/>
              <a:t>Management </a:t>
            </a:r>
          </a:p>
        </p:txBody>
      </p:sp>
      <p:sp>
        <p:nvSpPr>
          <p:cNvPr id="32771" name="Rectangle 3"/>
          <p:cNvSpPr>
            <a:spLocks noGrp="1" noChangeArrowheads="1"/>
          </p:cNvSpPr>
          <p:nvPr>
            <p:ph idx="1"/>
          </p:nvPr>
        </p:nvSpPr>
        <p:spPr/>
        <p:txBody>
          <a:bodyPr/>
          <a:lstStyle/>
          <a:p>
            <a:pPr algn="l" rtl="0" eaLnBrk="1" hangingPunct="1">
              <a:lnSpc>
                <a:spcPct val="90000"/>
              </a:lnSpc>
            </a:pPr>
            <a:r>
              <a:rPr lang="en-US" dirty="0" smtClean="0"/>
              <a:t>Conservative management:</a:t>
            </a:r>
          </a:p>
          <a:p>
            <a:pPr lvl="1" algn="l" rtl="0" eaLnBrk="1" hangingPunct="1">
              <a:lnSpc>
                <a:spcPct val="90000"/>
              </a:lnSpc>
              <a:buFont typeface="Wingdings" pitchFamily="2" charset="2"/>
              <a:buChar char="ü"/>
            </a:pPr>
            <a:r>
              <a:rPr lang="en-US" dirty="0" smtClean="0"/>
              <a:t> For relief of symptoms</a:t>
            </a:r>
          </a:p>
          <a:p>
            <a:pPr lvl="2" algn="l" rtl="0" eaLnBrk="1" hangingPunct="1">
              <a:lnSpc>
                <a:spcPct val="90000"/>
              </a:lnSpc>
              <a:buFont typeface="Wingdings" pitchFamily="2" charset="2"/>
              <a:buChar char="Ø"/>
            </a:pPr>
            <a:r>
              <a:rPr lang="en-US" dirty="0" smtClean="0"/>
              <a:t>Bed rest, massage, heat application, analgesics, anti-inflammatory medications, muscle relaxants.</a:t>
            </a:r>
          </a:p>
          <a:p>
            <a:pPr lvl="2" algn="l" rtl="0" eaLnBrk="1" hangingPunct="1">
              <a:lnSpc>
                <a:spcPct val="90000"/>
              </a:lnSpc>
              <a:buFont typeface="Wingdings" pitchFamily="2" charset="2"/>
              <a:buChar char="Ø"/>
            </a:pPr>
            <a:r>
              <a:rPr lang="en-US" dirty="0" smtClean="0"/>
              <a:t>Immobilization (Neck Collar/ Lumbar brace).</a:t>
            </a:r>
          </a:p>
          <a:p>
            <a:pPr lvl="2" algn="l" rtl="0" eaLnBrk="1" hangingPunct="1">
              <a:lnSpc>
                <a:spcPct val="90000"/>
              </a:lnSpc>
              <a:buFont typeface="Wingdings" pitchFamily="2" charset="2"/>
              <a:buChar char="Ø"/>
            </a:pPr>
            <a:r>
              <a:rPr lang="en-US" dirty="0" smtClean="0"/>
              <a:t>Physiotherapy ?</a:t>
            </a:r>
          </a:p>
          <a:p>
            <a:pPr lvl="1" algn="l" rtl="0" eaLnBrk="1" hangingPunct="1">
              <a:lnSpc>
                <a:spcPct val="90000"/>
              </a:lnSpc>
              <a:buFont typeface="Wingdings" pitchFamily="2" charset="2"/>
              <a:buChar char="ü"/>
            </a:pPr>
            <a:r>
              <a:rPr lang="en-US" dirty="0" smtClean="0"/>
              <a:t> Frequent monitoring is required .</a:t>
            </a:r>
          </a:p>
          <a:p>
            <a:pPr algn="l" rtl="0" eaLnBrk="1" hangingPunct="1">
              <a:lnSpc>
                <a:spcPct val="90000"/>
              </a:lnSpc>
            </a:pPr>
            <a:r>
              <a:rPr lang="en-US" dirty="0" smtClean="0"/>
              <a:t>Surgical management.</a:t>
            </a:r>
          </a:p>
        </p:txBody>
      </p:sp>
    </p:spTree>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0" y="44624"/>
            <a:ext cx="9144000" cy="1143000"/>
          </a:xfrm>
        </p:spPr>
        <p:txBody>
          <a:bodyPr/>
          <a:lstStyle/>
          <a:p>
            <a:pPr eaLnBrk="1" hangingPunct="1"/>
            <a:r>
              <a:rPr lang="en-US" b="1" dirty="0" smtClean="0"/>
              <a:t>Management</a:t>
            </a:r>
          </a:p>
        </p:txBody>
      </p:sp>
      <p:sp>
        <p:nvSpPr>
          <p:cNvPr id="33795" name="Rectangle 3"/>
          <p:cNvSpPr>
            <a:spLocks noGrp="1" noChangeArrowheads="1"/>
          </p:cNvSpPr>
          <p:nvPr>
            <p:ph idx="1"/>
          </p:nvPr>
        </p:nvSpPr>
        <p:spPr>
          <a:xfrm>
            <a:off x="457200" y="1340768"/>
            <a:ext cx="8229600" cy="4525963"/>
          </a:xfrm>
        </p:spPr>
        <p:txBody>
          <a:bodyPr/>
          <a:lstStyle/>
          <a:p>
            <a:pPr algn="ctr" rtl="0" eaLnBrk="1" hangingPunct="1">
              <a:lnSpc>
                <a:spcPct val="80000"/>
              </a:lnSpc>
              <a:buFontTx/>
              <a:buNone/>
            </a:pPr>
            <a:r>
              <a:rPr lang="en-US" sz="2400" dirty="0" smtClean="0"/>
              <a:t>Surgical management</a:t>
            </a:r>
          </a:p>
          <a:p>
            <a:pPr algn="l" rtl="0" eaLnBrk="1" hangingPunct="1">
              <a:lnSpc>
                <a:spcPct val="80000"/>
              </a:lnSpc>
            </a:pPr>
            <a:r>
              <a:rPr lang="en-US" sz="2400" dirty="0" smtClean="0"/>
              <a:t>Indications:</a:t>
            </a:r>
          </a:p>
          <a:p>
            <a:pPr lvl="1" algn="l" rtl="0" eaLnBrk="1" hangingPunct="1">
              <a:lnSpc>
                <a:spcPct val="80000"/>
              </a:lnSpc>
              <a:buFont typeface="Wingdings" pitchFamily="2" charset="2"/>
              <a:buChar char="ü"/>
            </a:pPr>
            <a:r>
              <a:rPr lang="en-US" sz="2000" dirty="0" smtClean="0"/>
              <a:t>Intractable pain not responding to medical treatment.</a:t>
            </a:r>
          </a:p>
          <a:p>
            <a:pPr lvl="1" algn="l" rtl="0" eaLnBrk="1" hangingPunct="1">
              <a:lnSpc>
                <a:spcPct val="80000"/>
              </a:lnSpc>
              <a:buFont typeface="Wingdings" pitchFamily="2" charset="2"/>
              <a:buChar char="ü"/>
            </a:pPr>
            <a:r>
              <a:rPr lang="en-US" sz="2000" dirty="0" smtClean="0"/>
              <a:t>Progressive neurologic deficit.</a:t>
            </a:r>
          </a:p>
          <a:p>
            <a:pPr lvl="1" algn="l" rtl="0" eaLnBrk="1" hangingPunct="1">
              <a:lnSpc>
                <a:spcPct val="80000"/>
              </a:lnSpc>
              <a:buFont typeface="Wingdings" pitchFamily="2" charset="2"/>
              <a:buChar char="ü"/>
            </a:pPr>
            <a:r>
              <a:rPr lang="en-US" sz="2000" dirty="0" smtClean="0"/>
              <a:t>Function threatening neurological compression </a:t>
            </a:r>
            <a:r>
              <a:rPr lang="en-US" sz="2000" dirty="0" err="1" smtClean="0"/>
              <a:t>clinicaly</a:t>
            </a:r>
            <a:r>
              <a:rPr lang="en-US" sz="2000" dirty="0" smtClean="0"/>
              <a:t> correlated to radiological finding.</a:t>
            </a:r>
            <a:endParaRPr lang="ar-EG" sz="2000" dirty="0" smtClean="0"/>
          </a:p>
          <a:p>
            <a:pPr lvl="1" algn="l" rtl="0" eaLnBrk="1" hangingPunct="1">
              <a:lnSpc>
                <a:spcPct val="80000"/>
              </a:lnSpc>
              <a:buFont typeface="Wingdings" pitchFamily="2" charset="2"/>
              <a:buChar char="ü"/>
            </a:pPr>
            <a:r>
              <a:rPr lang="en-US" sz="2000" dirty="0" smtClean="0"/>
              <a:t>Instability</a:t>
            </a:r>
          </a:p>
          <a:p>
            <a:pPr lvl="1" algn="l" rtl="0" eaLnBrk="1" hangingPunct="1">
              <a:lnSpc>
                <a:spcPct val="80000"/>
              </a:lnSpc>
              <a:buFont typeface="Wingdings" pitchFamily="2" charset="2"/>
              <a:buNone/>
            </a:pPr>
            <a:endParaRPr lang="en-US" sz="2000" dirty="0" smtClean="0"/>
          </a:p>
          <a:p>
            <a:pPr algn="l" rtl="0" eaLnBrk="1" hangingPunct="1">
              <a:lnSpc>
                <a:spcPct val="80000"/>
              </a:lnSpc>
            </a:pPr>
            <a:r>
              <a:rPr lang="en-US" sz="2400" dirty="0" smtClean="0"/>
              <a:t>Aim of surgery</a:t>
            </a:r>
          </a:p>
          <a:p>
            <a:pPr lvl="1" algn="l" rtl="0" eaLnBrk="1" hangingPunct="1">
              <a:lnSpc>
                <a:spcPct val="80000"/>
              </a:lnSpc>
              <a:buFont typeface="Wingdings" pitchFamily="2" charset="2"/>
              <a:buChar char="ü"/>
            </a:pPr>
            <a:r>
              <a:rPr lang="en-US" sz="2000" dirty="0" smtClean="0"/>
              <a:t>Relieve pain and neuronal compression.</a:t>
            </a:r>
          </a:p>
          <a:p>
            <a:pPr lvl="1" algn="l" rtl="0" eaLnBrk="1" hangingPunct="1">
              <a:lnSpc>
                <a:spcPct val="80000"/>
              </a:lnSpc>
              <a:buFont typeface="Wingdings" pitchFamily="2" charset="2"/>
              <a:buChar char="ü"/>
            </a:pPr>
            <a:r>
              <a:rPr lang="en-US" sz="2000" dirty="0" smtClean="0"/>
              <a:t>Achieve stability.</a:t>
            </a:r>
          </a:p>
          <a:p>
            <a:pPr lvl="1" algn="l" rtl="0" eaLnBrk="1" hangingPunct="1">
              <a:lnSpc>
                <a:spcPct val="80000"/>
              </a:lnSpc>
              <a:buFont typeface="Wingdings" pitchFamily="2" charset="2"/>
              <a:buNone/>
            </a:pPr>
            <a:endParaRPr lang="en-US" sz="2000" dirty="0" smtClean="0"/>
          </a:p>
          <a:p>
            <a:pPr algn="l" rtl="0" eaLnBrk="1" hangingPunct="1">
              <a:lnSpc>
                <a:spcPct val="80000"/>
              </a:lnSpc>
            </a:pPr>
            <a:r>
              <a:rPr lang="en-US" sz="2400" dirty="0" smtClean="0"/>
              <a:t>Choice of procedure</a:t>
            </a:r>
          </a:p>
          <a:p>
            <a:pPr lvl="1" algn="l" rtl="0" eaLnBrk="1" hangingPunct="1">
              <a:lnSpc>
                <a:spcPct val="80000"/>
              </a:lnSpc>
              <a:buFont typeface="Wingdings" pitchFamily="2" charset="2"/>
              <a:buChar char="ü"/>
            </a:pPr>
            <a:r>
              <a:rPr lang="en-US" sz="2000" dirty="0" smtClean="0"/>
              <a:t>Depends upon findings on imaging</a:t>
            </a:r>
          </a:p>
          <a:p>
            <a:pPr lvl="1" algn="l" rtl="0" eaLnBrk="1" hangingPunct="1">
              <a:lnSpc>
                <a:spcPct val="80000"/>
              </a:lnSpc>
              <a:buFont typeface="Wingdings" pitchFamily="2" charset="2"/>
              <a:buChar char="ü"/>
            </a:pPr>
            <a:r>
              <a:rPr lang="en-US" sz="2000" dirty="0" smtClean="0"/>
              <a:t>Level of disease process.</a:t>
            </a:r>
          </a:p>
          <a:p>
            <a:pPr lvl="1" algn="l" rtl="0" eaLnBrk="1" hangingPunct="1">
              <a:lnSpc>
                <a:spcPct val="80000"/>
              </a:lnSpc>
              <a:buFont typeface="Wingdings" pitchFamily="2" charset="2"/>
              <a:buChar char="ü"/>
            </a:pPr>
            <a:r>
              <a:rPr lang="en-US" sz="2000" dirty="0" smtClean="0"/>
              <a:t>Extent of pathological changes.</a:t>
            </a:r>
          </a:p>
        </p:txBody>
      </p:sp>
    </p:spTree>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0" y="116632"/>
            <a:ext cx="9144000" cy="792162"/>
          </a:xfrm>
        </p:spPr>
        <p:txBody>
          <a:bodyPr/>
          <a:lstStyle/>
          <a:p>
            <a:pPr eaLnBrk="1" hangingPunct="1"/>
            <a:r>
              <a:rPr lang="en-US" b="1" dirty="0" smtClean="0"/>
              <a:t>Management</a:t>
            </a:r>
          </a:p>
        </p:txBody>
      </p:sp>
      <p:sp>
        <p:nvSpPr>
          <p:cNvPr id="34819" name="Rectangle 3"/>
          <p:cNvSpPr>
            <a:spLocks noGrp="1" noChangeArrowheads="1"/>
          </p:cNvSpPr>
          <p:nvPr>
            <p:ph idx="1"/>
          </p:nvPr>
        </p:nvSpPr>
        <p:spPr>
          <a:xfrm>
            <a:off x="-1" y="1412776"/>
            <a:ext cx="6404947" cy="6096000"/>
          </a:xfrm>
        </p:spPr>
        <p:txBody>
          <a:bodyPr/>
          <a:lstStyle/>
          <a:p>
            <a:pPr algn="l" rtl="0" eaLnBrk="1" hangingPunct="1">
              <a:lnSpc>
                <a:spcPct val="80000"/>
              </a:lnSpc>
            </a:pPr>
            <a:r>
              <a:rPr lang="en-US" sz="2400" dirty="0" smtClean="0"/>
              <a:t>Cervical Surgical procedures</a:t>
            </a:r>
          </a:p>
          <a:p>
            <a:pPr lvl="1" algn="l" rtl="0" eaLnBrk="1" hangingPunct="1">
              <a:lnSpc>
                <a:spcPct val="80000"/>
              </a:lnSpc>
              <a:buFont typeface="Wingdings" pitchFamily="2" charset="2"/>
              <a:buChar char="ü"/>
            </a:pPr>
            <a:r>
              <a:rPr lang="en-US" sz="2400" dirty="0" smtClean="0"/>
              <a:t>Posterior approaches:</a:t>
            </a:r>
          </a:p>
          <a:p>
            <a:pPr lvl="2" algn="l" rtl="0" eaLnBrk="1" hangingPunct="1">
              <a:lnSpc>
                <a:spcPct val="80000"/>
              </a:lnSpc>
              <a:buFont typeface="Wingdings" pitchFamily="2" charset="2"/>
              <a:buChar char="Ø"/>
            </a:pPr>
            <a:r>
              <a:rPr lang="en-US" sz="1800" dirty="0" smtClean="0"/>
              <a:t>Laminectomy.</a:t>
            </a:r>
          </a:p>
          <a:p>
            <a:pPr lvl="2" algn="l" rtl="0" eaLnBrk="1" hangingPunct="1">
              <a:lnSpc>
                <a:spcPct val="80000"/>
              </a:lnSpc>
              <a:buFont typeface="Wingdings" pitchFamily="2" charset="2"/>
              <a:buChar char="Ø"/>
            </a:pPr>
            <a:r>
              <a:rPr lang="en-US" sz="1800" dirty="0" smtClean="0"/>
              <a:t>Posterior foraminotomy.</a:t>
            </a:r>
          </a:p>
          <a:p>
            <a:pPr lvl="2" algn="l" rtl="0" eaLnBrk="1" hangingPunct="1">
              <a:lnSpc>
                <a:spcPct val="80000"/>
              </a:lnSpc>
              <a:buFont typeface="Wingdings" pitchFamily="2" charset="2"/>
              <a:buChar char="Ø"/>
            </a:pPr>
            <a:r>
              <a:rPr lang="en-US" sz="1800" dirty="0" err="1" smtClean="0"/>
              <a:t>Laminoplasty</a:t>
            </a:r>
            <a:r>
              <a:rPr lang="en-US" sz="1800" dirty="0" smtClean="0"/>
              <a:t>.</a:t>
            </a:r>
          </a:p>
          <a:p>
            <a:pPr lvl="2" algn="l" rtl="0" eaLnBrk="1" hangingPunct="1">
              <a:lnSpc>
                <a:spcPct val="80000"/>
              </a:lnSpc>
              <a:buFont typeface="Wingdings" pitchFamily="2" charset="2"/>
              <a:buChar char="Ø"/>
            </a:pPr>
            <a:r>
              <a:rPr lang="en-US" sz="1800" dirty="0" smtClean="0"/>
              <a:t>With or without fixation with plate and screws.</a:t>
            </a:r>
            <a:endParaRPr lang="ar-EG" sz="1800" dirty="0" smtClean="0"/>
          </a:p>
          <a:p>
            <a:pPr lvl="2" algn="l" rtl="0" eaLnBrk="1" hangingPunct="1">
              <a:lnSpc>
                <a:spcPct val="80000"/>
              </a:lnSpc>
              <a:buFont typeface="Wingdings" pitchFamily="2" charset="2"/>
              <a:buNone/>
            </a:pPr>
            <a:r>
              <a:rPr lang="en-US" sz="1800" i="1" dirty="0" smtClean="0"/>
              <a:t>NB. Posterior approaches for posterior pathology</a:t>
            </a:r>
            <a:r>
              <a:rPr lang="en-US" sz="2000" dirty="0" smtClean="0"/>
              <a:t>.</a:t>
            </a:r>
          </a:p>
          <a:p>
            <a:pPr lvl="2" algn="l" rtl="0" eaLnBrk="1" hangingPunct="1">
              <a:lnSpc>
                <a:spcPct val="80000"/>
              </a:lnSpc>
              <a:buFont typeface="Wingdings" pitchFamily="2" charset="2"/>
              <a:buNone/>
            </a:pPr>
            <a:endParaRPr lang="en-US" sz="2000" dirty="0" smtClean="0"/>
          </a:p>
          <a:p>
            <a:pPr lvl="1" algn="l" rtl="0" eaLnBrk="1" hangingPunct="1">
              <a:lnSpc>
                <a:spcPct val="80000"/>
              </a:lnSpc>
              <a:buFont typeface="Wingdings" pitchFamily="2" charset="2"/>
              <a:buChar char="ü"/>
            </a:pPr>
            <a:r>
              <a:rPr lang="en-US" sz="2400" dirty="0" smtClean="0"/>
              <a:t>Anterior approaches:</a:t>
            </a:r>
          </a:p>
          <a:p>
            <a:pPr lvl="2" algn="l" rtl="0" eaLnBrk="1" hangingPunct="1">
              <a:lnSpc>
                <a:spcPct val="80000"/>
              </a:lnSpc>
              <a:buFont typeface="Wingdings" pitchFamily="2" charset="2"/>
              <a:buChar char="Ø"/>
            </a:pPr>
            <a:r>
              <a:rPr lang="en-US" sz="1800" dirty="0" smtClean="0"/>
              <a:t>Anterior cervical discectomy/</a:t>
            </a:r>
            <a:r>
              <a:rPr lang="en-US" sz="1800" dirty="0" err="1" smtClean="0"/>
              <a:t>osteophytectomy</a:t>
            </a:r>
            <a:r>
              <a:rPr lang="en-US" sz="1800" dirty="0" smtClean="0"/>
              <a:t> and fusion.</a:t>
            </a:r>
          </a:p>
          <a:p>
            <a:pPr lvl="2" algn="l" rtl="0" eaLnBrk="1" hangingPunct="1">
              <a:lnSpc>
                <a:spcPct val="80000"/>
              </a:lnSpc>
              <a:buFont typeface="Wingdings" pitchFamily="2" charset="2"/>
              <a:buChar char="Ø"/>
            </a:pPr>
            <a:r>
              <a:rPr lang="en-US" sz="1800" dirty="0" err="1" smtClean="0"/>
              <a:t>Corpectomy</a:t>
            </a:r>
            <a:r>
              <a:rPr lang="en-US" sz="1800" dirty="0" smtClean="0"/>
              <a:t> with fusion and fixation.</a:t>
            </a:r>
          </a:p>
          <a:p>
            <a:pPr lvl="2" algn="l" rtl="0" eaLnBrk="1" hangingPunct="1">
              <a:lnSpc>
                <a:spcPct val="80000"/>
              </a:lnSpc>
              <a:buFont typeface="Wingdings" pitchFamily="2" charset="2"/>
              <a:buChar char="Ø"/>
            </a:pPr>
            <a:r>
              <a:rPr lang="en-US" sz="1800" dirty="0" smtClean="0"/>
              <a:t>Anterior </a:t>
            </a:r>
            <a:r>
              <a:rPr lang="en-US" sz="1800" dirty="0" err="1" smtClean="0"/>
              <a:t>foraminotomy</a:t>
            </a:r>
            <a:r>
              <a:rPr lang="en-US" sz="1800" dirty="0" smtClean="0"/>
              <a:t>.</a:t>
            </a:r>
          </a:p>
          <a:p>
            <a:pPr marL="914400" lvl="2" indent="0" algn="l" rtl="0" eaLnBrk="1" hangingPunct="1">
              <a:lnSpc>
                <a:spcPct val="80000"/>
              </a:lnSpc>
              <a:buNone/>
            </a:pPr>
            <a:endParaRPr lang="ar-EG" sz="1800" dirty="0" smtClean="0"/>
          </a:p>
          <a:p>
            <a:pPr lvl="1" algn="l" rtl="0" eaLnBrk="1" hangingPunct="1">
              <a:lnSpc>
                <a:spcPct val="80000"/>
              </a:lnSpc>
              <a:buFont typeface="Wingdings" pitchFamily="2" charset="2"/>
              <a:buChar char="ü"/>
            </a:pPr>
            <a:r>
              <a:rPr lang="en-US" sz="2400" dirty="0" smtClean="0"/>
              <a:t>Percutaneous Pain control procedures.</a:t>
            </a:r>
          </a:p>
        </p:txBody>
      </p:sp>
      <p:pic>
        <p:nvPicPr>
          <p:cNvPr id="4" name="Picture 4" descr="imagesCATIHH7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20271" y="861398"/>
            <a:ext cx="2123729" cy="2351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0270" y="3212976"/>
            <a:ext cx="2175815" cy="2742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853008" y="274638"/>
            <a:ext cx="7391400" cy="1066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r>
              <a:rPr lang="en-US" altLang="zh-CN" sz="4800" dirty="0" smtClean="0">
                <a:effectLst/>
                <a:ea typeface="宋体" pitchFamily="2" charset="-122"/>
              </a:rPr>
              <a:t>Surgery</a:t>
            </a:r>
          </a:p>
        </p:txBody>
      </p:sp>
      <p:pic>
        <p:nvPicPr>
          <p:cNvPr id="50179" name="Picture 4" descr="09-Laminoplas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9850" y="1716960"/>
            <a:ext cx="3694838" cy="3286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0" name="Picture 5" descr="10 Laminectom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668" y="1712119"/>
            <a:ext cx="4824413" cy="329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6" name="Text Box 6"/>
          <p:cNvSpPr txBox="1">
            <a:spLocks noChangeArrowheads="1"/>
          </p:cNvSpPr>
          <p:nvPr/>
        </p:nvSpPr>
        <p:spPr bwMode="auto">
          <a:xfrm>
            <a:off x="900113" y="5373688"/>
            <a:ext cx="3311525" cy="64135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defRPr/>
            </a:pPr>
            <a:r>
              <a:rPr kumimoji="0" lang="en-US" altLang="zh-CN" sz="3600" dirty="0">
                <a:solidFill>
                  <a:srgbClr val="FFFF00"/>
                </a:solidFill>
                <a:latin typeface="Arial" pitchFamily="34" charset="0"/>
              </a:rPr>
              <a:t>Laminectomy</a:t>
            </a:r>
          </a:p>
        </p:txBody>
      </p:sp>
      <p:sp>
        <p:nvSpPr>
          <p:cNvPr id="81927" name="Text Box 7"/>
          <p:cNvSpPr txBox="1">
            <a:spLocks noChangeArrowheads="1"/>
          </p:cNvSpPr>
          <p:nvPr/>
        </p:nvSpPr>
        <p:spPr bwMode="auto">
          <a:xfrm>
            <a:off x="5188474" y="5373688"/>
            <a:ext cx="3311525" cy="64135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defRPr/>
            </a:pPr>
            <a:r>
              <a:rPr kumimoji="0" lang="en-US" altLang="zh-CN" sz="3600" dirty="0" err="1">
                <a:solidFill>
                  <a:srgbClr val="FFFF00"/>
                </a:solidFill>
                <a:latin typeface="Arial" pitchFamily="34" charset="0"/>
              </a:rPr>
              <a:t>Laminaplasty</a:t>
            </a:r>
            <a:endParaRPr kumimoji="0" lang="en-US" altLang="zh-CN" sz="3600" dirty="0">
              <a:solidFill>
                <a:srgbClr val="FFFF00"/>
              </a:solidFill>
              <a:latin typeface="Arial" pitchFamily="34" charset="0"/>
            </a:endParaRPr>
          </a:p>
        </p:txBody>
      </p:sp>
      <p:sp>
        <p:nvSpPr>
          <p:cNvPr id="11" name="Rectangle 10"/>
          <p:cNvSpPr/>
          <p:nvPr/>
        </p:nvSpPr>
        <p:spPr bwMode="auto">
          <a:xfrm>
            <a:off x="0" y="0"/>
            <a:ext cx="1259632" cy="1268413"/>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en-US" sz="4400" b="1"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24575362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274638"/>
            <a:ext cx="9144000" cy="1143000"/>
          </a:xfrm>
        </p:spPr>
        <p:txBody>
          <a:bodyPr/>
          <a:lstStyle/>
          <a:p>
            <a:pPr eaLnBrk="1" hangingPunct="1"/>
            <a:r>
              <a:rPr lang="en-US" b="1" dirty="0" smtClean="0"/>
              <a:t>Management - Different fusion and dynamic </a:t>
            </a:r>
            <a:r>
              <a:rPr lang="en-US" b="1" dirty="0" err="1" smtClean="0"/>
              <a:t>prothesis</a:t>
            </a:r>
            <a:endParaRPr lang="en-US" b="1" dirty="0" smtClean="0"/>
          </a:p>
        </p:txBody>
      </p:sp>
      <p:pic>
        <p:nvPicPr>
          <p:cNvPr id="37891"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l="50819" t="6505"/>
          <a:stretch>
            <a:fillRect/>
          </a:stretch>
        </p:blipFill>
        <p:spPr bwMode="auto">
          <a:xfrm flipH="1">
            <a:off x="5750142" y="1676400"/>
            <a:ext cx="3393858" cy="491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C:\Users\user\Desktop\slides for students\17-10-09_192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847" y="1676400"/>
            <a:ext cx="5258943" cy="491490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E:\old desk top\my cases\Spine\cervical spine\hesham amman allah\07-04-10_124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 y="1676400"/>
            <a:ext cx="2743200" cy="4914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0" y="0"/>
            <a:ext cx="1259632" cy="1268413"/>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en-US" sz="4400" b="1" i="0" u="none" strike="noStrike" cap="none" normalizeH="0" baseline="0" smtClean="0">
              <a:ln>
                <a:noFill/>
              </a:ln>
              <a:solidFill>
                <a:schemeClr val="tx1"/>
              </a:solidFill>
              <a:effectLst/>
              <a:latin typeface="Arial" pitchFamily="34" charset="0"/>
              <a:cs typeface="Arial" pitchFamily="34" charset="0"/>
            </a:endParaRPr>
          </a:p>
        </p:txBody>
      </p:sp>
      <p:sp>
        <p:nvSpPr>
          <p:cNvPr id="2" name="标题 1"/>
          <p:cNvSpPr>
            <a:spLocks noGrp="1"/>
          </p:cNvSpPr>
          <p:nvPr>
            <p:ph type="title"/>
          </p:nvPr>
        </p:nvSpPr>
        <p:spPr>
          <a:xfrm>
            <a:off x="457200" y="116632"/>
            <a:ext cx="8229600" cy="1152128"/>
          </a:xfrm>
        </p:spPr>
        <p:txBody>
          <a:bodyPr/>
          <a:lstStyle/>
          <a:p>
            <a:r>
              <a:rPr lang="en-US" altLang="zh-CN" dirty="0" smtClean="0">
                <a:ea typeface="宋体" pitchFamily="2" charset="-122"/>
              </a:rPr>
              <a:t>Lumbar Discectomy</a:t>
            </a:r>
            <a:endParaRPr lang="zh-CN" altLang="en-US" dirty="0" smtClean="0">
              <a:ea typeface="宋体" pitchFamily="2" charset="-122"/>
            </a:endParaRPr>
          </a:p>
        </p:txBody>
      </p:sp>
      <p:pic>
        <p:nvPicPr>
          <p:cNvPr id="41987" name="Picture 7"/>
          <p:cNvPicPr>
            <a:picLocks noChangeAspect="1" noChangeArrowheads="1"/>
          </p:cNvPicPr>
          <p:nvPr/>
        </p:nvPicPr>
        <p:blipFill>
          <a:blip r:embed="rId3">
            <a:extLst>
              <a:ext uri="{28A0092B-C50C-407E-A947-70E740481C1C}">
                <a14:useLocalDpi xmlns:a14="http://schemas.microsoft.com/office/drawing/2010/main" val="0"/>
              </a:ext>
            </a:extLst>
          </a:blip>
          <a:srcRect t="8124" b="16010"/>
          <a:stretch>
            <a:fillRect/>
          </a:stretch>
        </p:blipFill>
        <p:spPr bwMode="auto">
          <a:xfrm>
            <a:off x="1042988" y="1052513"/>
            <a:ext cx="6913562"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556B78"/>
                  </a:outerShdw>
                </a:effectLst>
              </a14:hiddenEffects>
            </a:ext>
          </a:extLst>
        </p:spPr>
      </p:pic>
      <p:pic>
        <p:nvPicPr>
          <p:cNvPr id="4198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079" y="3267075"/>
            <a:ext cx="1881187" cy="2357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556B78"/>
                  </a:outerShdw>
                </a:effectLst>
              </a14:hiddenEffects>
            </a:ext>
          </a:extLst>
        </p:spPr>
      </p:pic>
      <p:pic>
        <p:nvPicPr>
          <p:cNvPr id="4198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7313" y="3294394"/>
            <a:ext cx="1635125" cy="2249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556B78"/>
                  </a:outerShdw>
                </a:effectLst>
              </a14:hiddenEffects>
            </a:ext>
          </a:extLst>
        </p:spPr>
      </p:pic>
      <p:pic>
        <p:nvPicPr>
          <p:cNvPr id="41990"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24387" y="3294394"/>
            <a:ext cx="1798637" cy="2376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556B78"/>
                  </a:outerShdw>
                </a:effectLst>
              </a14:hiddenEffects>
            </a:ext>
          </a:extLst>
        </p:spPr>
      </p:pic>
      <p:pic>
        <p:nvPicPr>
          <p:cNvPr id="41991"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05506" y="3240100"/>
            <a:ext cx="1811337" cy="2420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556B78"/>
                  </a:outerShdw>
                </a:effectLst>
              </a14:hiddenEffects>
            </a:ext>
          </a:extLst>
        </p:spPr>
      </p:pic>
      <p:sp>
        <p:nvSpPr>
          <p:cNvPr id="31756" name="Text Box 12"/>
          <p:cNvSpPr txBox="1">
            <a:spLocks noChangeArrowheads="1"/>
          </p:cNvSpPr>
          <p:nvPr/>
        </p:nvSpPr>
        <p:spPr bwMode="auto">
          <a:xfrm>
            <a:off x="395288" y="5589588"/>
            <a:ext cx="1728787" cy="70167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defRPr/>
            </a:pPr>
            <a:r>
              <a:rPr lang="en-US" altLang="zh-CN" sz="2000" dirty="0" smtClean="0"/>
              <a:t>Release ligamentum</a:t>
            </a:r>
            <a:endParaRPr lang="en-US" altLang="zh-CN" sz="2000" dirty="0"/>
          </a:p>
        </p:txBody>
      </p:sp>
      <p:sp>
        <p:nvSpPr>
          <p:cNvPr id="31757" name="Text Box 13"/>
          <p:cNvSpPr txBox="1">
            <a:spLocks noChangeArrowheads="1"/>
          </p:cNvSpPr>
          <p:nvPr/>
        </p:nvSpPr>
        <p:spPr bwMode="auto">
          <a:xfrm>
            <a:off x="2627313" y="5661025"/>
            <a:ext cx="1296615" cy="70167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defRPr/>
            </a:pPr>
            <a:r>
              <a:rPr lang="en-US" altLang="zh-CN" sz="2000" dirty="0"/>
              <a:t>Resect lamina</a:t>
            </a:r>
          </a:p>
        </p:txBody>
      </p:sp>
      <p:sp>
        <p:nvSpPr>
          <p:cNvPr id="31758" name="Text Box 14"/>
          <p:cNvSpPr txBox="1">
            <a:spLocks noChangeArrowheads="1"/>
          </p:cNvSpPr>
          <p:nvPr/>
        </p:nvSpPr>
        <p:spPr bwMode="auto">
          <a:xfrm>
            <a:off x="4624387" y="5624513"/>
            <a:ext cx="1892301" cy="70167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defRPr/>
            </a:pPr>
            <a:r>
              <a:rPr lang="en-US" altLang="zh-CN" sz="2000" dirty="0"/>
              <a:t>Remove disc tissues</a:t>
            </a:r>
          </a:p>
        </p:txBody>
      </p:sp>
      <p:sp>
        <p:nvSpPr>
          <p:cNvPr id="31759" name="Text Box 15"/>
          <p:cNvSpPr txBox="1">
            <a:spLocks noChangeArrowheads="1"/>
          </p:cNvSpPr>
          <p:nvPr/>
        </p:nvSpPr>
        <p:spPr bwMode="auto">
          <a:xfrm>
            <a:off x="6732241" y="5589588"/>
            <a:ext cx="2088232" cy="70167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defRPr/>
            </a:pPr>
            <a:r>
              <a:rPr lang="en-US" altLang="zh-CN" sz="2000" dirty="0"/>
              <a:t>Inspect neural foramen</a:t>
            </a:r>
          </a:p>
        </p:txBody>
      </p:sp>
    </p:spTree>
    <p:extLst>
      <p:ext uri="{BB962C8B-B14F-4D97-AF65-F5344CB8AC3E}">
        <p14:creationId xmlns:p14="http://schemas.microsoft.com/office/powerpoint/2010/main" val="36256700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0" y="274638"/>
            <a:ext cx="9144000" cy="1143000"/>
          </a:xfrm>
        </p:spPr>
        <p:txBody>
          <a:bodyPr/>
          <a:lstStyle/>
          <a:p>
            <a:pPr eaLnBrk="1" hangingPunct="1"/>
            <a:r>
              <a:rPr lang="en-US" sz="3200" dirty="0" smtClean="0"/>
              <a:t>Management-Examples of spinal instrumentation</a:t>
            </a: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9759" y="1905000"/>
            <a:ext cx="4253764" cy="3465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E:\Undergraduate teaching\ppp for y6\5_lumbar_tli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1295400"/>
            <a:ext cx="3937000" cy="4921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539552" y="0"/>
            <a:ext cx="8229600" cy="1143000"/>
          </a:xfrm>
        </p:spPr>
        <p:txBody>
          <a:bodyPr/>
          <a:lstStyle/>
          <a:p>
            <a:pPr eaLnBrk="1" hangingPunct="1"/>
            <a:r>
              <a:rPr lang="en-US" altLang="en-US" b="1" dirty="0" smtClean="0">
                <a:latin typeface="Tahoma" pitchFamily="34" charset="0"/>
              </a:rPr>
              <a:t>Anatomy</a:t>
            </a:r>
          </a:p>
        </p:txBody>
      </p:sp>
      <p:sp>
        <p:nvSpPr>
          <p:cNvPr id="5123" name="Rectangle 3"/>
          <p:cNvSpPr>
            <a:spLocks noGrp="1" noChangeArrowheads="1"/>
          </p:cNvSpPr>
          <p:nvPr>
            <p:ph idx="1"/>
          </p:nvPr>
        </p:nvSpPr>
        <p:spPr>
          <a:xfrm>
            <a:off x="179512" y="1219200"/>
            <a:ext cx="8155632" cy="5029200"/>
          </a:xfrm>
        </p:spPr>
        <p:txBody>
          <a:bodyPr/>
          <a:lstStyle/>
          <a:p>
            <a:pPr algn="l" rtl="0" eaLnBrk="1" hangingPunct="1"/>
            <a:r>
              <a:rPr lang="en-US" altLang="en-US" dirty="0" smtClean="0">
                <a:latin typeface="Tahoma" pitchFamily="34" charset="0"/>
              </a:rPr>
              <a:t>Bony = Vertebrae</a:t>
            </a:r>
          </a:p>
          <a:p>
            <a:pPr algn="l" rtl="0" eaLnBrk="1" hangingPunct="1"/>
            <a:r>
              <a:rPr lang="en-US" altLang="en-US" dirty="0" smtClean="0">
                <a:latin typeface="Tahoma" pitchFamily="34" charset="0"/>
              </a:rPr>
              <a:t>Soft tissue = Discs, ligament</a:t>
            </a:r>
          </a:p>
          <a:p>
            <a:pPr algn="l" rtl="0" eaLnBrk="1" hangingPunct="1"/>
            <a:r>
              <a:rPr lang="en-US" altLang="en-US" dirty="0" smtClean="0">
                <a:latin typeface="Tahoma" pitchFamily="34" charset="0"/>
              </a:rPr>
              <a:t>Cord &amp; Nerve Roots</a:t>
            </a:r>
          </a:p>
        </p:txBody>
      </p:sp>
      <p:pic>
        <p:nvPicPr>
          <p:cNvPr id="114700" name="Picture 12" descr="spine vertebra illu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7856" b="17239"/>
          <a:stretch/>
        </p:blipFill>
        <p:spPr bwMode="auto">
          <a:xfrm>
            <a:off x="4476468" y="3284017"/>
            <a:ext cx="4688967" cy="3581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Line 13"/>
          <p:cNvSpPr>
            <a:spLocks noChangeShapeType="1"/>
          </p:cNvSpPr>
          <p:nvPr/>
        </p:nvSpPr>
        <p:spPr bwMode="auto">
          <a:xfrm>
            <a:off x="6096000" y="3048000"/>
            <a:ext cx="533400" cy="1295400"/>
          </a:xfrm>
          <a:prstGeom prst="line">
            <a:avLst/>
          </a:prstGeom>
          <a:noFill/>
          <a:ln w="38100">
            <a:solidFill>
              <a:schemeClr val="bg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l" rtl="0"/>
            <a:endParaRPr lang="en-US" sz="1800" b="0" smtClean="0">
              <a:solidFill>
                <a:srgbClr val="000000"/>
              </a:solidFill>
              <a:cs typeface="+mn-cs"/>
            </a:endParaRPr>
          </a:p>
        </p:txBody>
      </p:sp>
      <p:sp>
        <p:nvSpPr>
          <p:cNvPr id="5126" name="Line 14"/>
          <p:cNvSpPr>
            <a:spLocks noChangeShapeType="1"/>
          </p:cNvSpPr>
          <p:nvPr/>
        </p:nvSpPr>
        <p:spPr bwMode="auto">
          <a:xfrm flipH="1">
            <a:off x="7010400" y="3429000"/>
            <a:ext cx="152400" cy="304800"/>
          </a:xfrm>
          <a:prstGeom prst="line">
            <a:avLst/>
          </a:prstGeom>
          <a:noFill/>
          <a:ln w="28575">
            <a:solidFill>
              <a:schemeClr val="bg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l" rtl="0"/>
            <a:endParaRPr lang="en-US" sz="1800" b="0" smtClean="0">
              <a:solidFill>
                <a:srgbClr val="000000"/>
              </a:solidFill>
              <a:cs typeface="+mn-cs"/>
            </a:endParaRPr>
          </a:p>
        </p:txBody>
      </p:sp>
      <p:graphicFrame>
        <p:nvGraphicFramePr>
          <p:cNvPr id="5127" name="Object 16"/>
          <p:cNvGraphicFramePr>
            <a:graphicFrameLocks noChangeAspect="1"/>
          </p:cNvGraphicFramePr>
          <p:nvPr>
            <p:extLst>
              <p:ext uri="{D42A27DB-BD31-4B8C-83A1-F6EECF244321}">
                <p14:modId xmlns:p14="http://schemas.microsoft.com/office/powerpoint/2010/main" val="3526422814"/>
              </p:ext>
            </p:extLst>
          </p:nvPr>
        </p:nvGraphicFramePr>
        <p:xfrm>
          <a:off x="-8056" y="3284017"/>
          <a:ext cx="4580056" cy="3573984"/>
        </p:xfrm>
        <a:graphic>
          <a:graphicData uri="http://schemas.openxmlformats.org/presentationml/2006/ole">
            <mc:AlternateContent xmlns:mc="http://schemas.openxmlformats.org/markup-compatibility/2006">
              <mc:Choice xmlns:v="urn:schemas-microsoft-com:vml" Requires="v">
                <p:oleObj spid="_x0000_s4125" name="PHOTO-PAINT" r:id="rId6" imgW="2717460" imgH="2120635" progId="CorelPHOTOPAINT.Image.13">
                  <p:embed/>
                </p:oleObj>
              </mc:Choice>
              <mc:Fallback>
                <p:oleObj name="PHOTO-PAINT" r:id="rId6" imgW="2717460" imgH="2120635" progId="CorelPHOTOPAINT.Image.1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56" y="3284017"/>
                        <a:ext cx="4580056" cy="3573984"/>
                      </a:xfrm>
                      <a:prstGeom prst="rect">
                        <a:avLst/>
                      </a:prstGeom>
                      <a:noFill/>
                      <a:ln>
                        <a:noFill/>
                      </a:ln>
                      <a:effectLst/>
                      <a:extLst/>
                    </p:spPr>
                  </p:pic>
                </p:oleObj>
              </mc:Fallback>
            </mc:AlternateContent>
          </a:graphicData>
        </a:graphic>
      </p:graphicFrame>
    </p:spTree>
    <p:custDataLst>
      <p:tags r:id="rId2"/>
    </p:custDataLst>
    <p:extLst>
      <p:ext uri="{BB962C8B-B14F-4D97-AF65-F5344CB8AC3E}">
        <p14:creationId xmlns:p14="http://schemas.microsoft.com/office/powerpoint/2010/main" val="798068621"/>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idx="1"/>
          </p:nvPr>
        </p:nvSpPr>
        <p:spPr>
          <a:xfrm>
            <a:off x="0" y="1905000"/>
            <a:ext cx="4759872" cy="4724400"/>
          </a:xfrm>
        </p:spPr>
        <p:txBody>
          <a:bodyPr/>
          <a:lstStyle/>
          <a:p>
            <a:pPr algn="l" rtl="0" eaLnBrk="1" hangingPunct="1"/>
            <a:r>
              <a:rPr lang="en-US" dirty="0" smtClean="0">
                <a:solidFill>
                  <a:schemeClr val="tx2">
                    <a:lumMod val="60000"/>
                    <a:lumOff val="40000"/>
                  </a:schemeClr>
                </a:solidFill>
              </a:rPr>
              <a:t>SPINE DISORDERS</a:t>
            </a:r>
          </a:p>
          <a:p>
            <a:pPr lvl="1" algn="l" rtl="0" eaLnBrk="1" hangingPunct="1"/>
            <a:r>
              <a:rPr lang="en-US" sz="2400" dirty="0" smtClean="0">
                <a:solidFill>
                  <a:schemeClr val="tx2">
                    <a:lumMod val="60000"/>
                    <a:lumOff val="40000"/>
                  </a:schemeClr>
                </a:solidFill>
              </a:rPr>
              <a:t>Spine infections:</a:t>
            </a:r>
          </a:p>
          <a:p>
            <a:pPr lvl="2" algn="l" rtl="0" eaLnBrk="1" hangingPunct="1"/>
            <a:r>
              <a:rPr lang="en-US" sz="1600" dirty="0" smtClean="0">
                <a:solidFill>
                  <a:schemeClr val="tx2">
                    <a:lumMod val="60000"/>
                    <a:lumOff val="40000"/>
                  </a:schemeClr>
                </a:solidFill>
              </a:rPr>
              <a:t>Specific: TB  </a:t>
            </a:r>
          </a:p>
          <a:p>
            <a:pPr lvl="2" algn="l" rtl="0" eaLnBrk="1" hangingPunct="1"/>
            <a:r>
              <a:rPr lang="en-US" sz="1600" dirty="0" smtClean="0">
                <a:solidFill>
                  <a:schemeClr val="tx2">
                    <a:lumMod val="60000"/>
                    <a:lumOff val="40000"/>
                  </a:schemeClr>
                </a:solidFill>
              </a:rPr>
              <a:t>Non-specific: Pyogenic Osteomyelitis</a:t>
            </a:r>
          </a:p>
          <a:p>
            <a:pPr lvl="1" algn="l" rtl="0" eaLnBrk="1" hangingPunct="1"/>
            <a:endParaRPr lang="en-US" sz="2400" dirty="0" smtClean="0">
              <a:solidFill>
                <a:schemeClr val="tx2">
                  <a:lumMod val="60000"/>
                  <a:lumOff val="40000"/>
                </a:schemeClr>
              </a:solidFill>
            </a:endParaRPr>
          </a:p>
          <a:p>
            <a:pPr lvl="1" algn="l" rtl="0" eaLnBrk="1" hangingPunct="1"/>
            <a:r>
              <a:rPr lang="en-US" sz="2400" dirty="0" smtClean="0">
                <a:solidFill>
                  <a:schemeClr val="tx2">
                    <a:lumMod val="60000"/>
                    <a:lumOff val="40000"/>
                  </a:schemeClr>
                </a:solidFill>
              </a:rPr>
              <a:t>Spinal</a:t>
            </a:r>
            <a:r>
              <a:rPr lang="en-US" sz="2400" dirty="0" smtClean="0">
                <a:solidFill>
                  <a:schemeClr val="tx2">
                    <a:lumMod val="60000"/>
                    <a:lumOff val="40000"/>
                  </a:schemeClr>
                </a:solidFill>
              </a:rPr>
              <a:t> (vertebra)l </a:t>
            </a:r>
            <a:r>
              <a:rPr lang="en-US" sz="2400" dirty="0" smtClean="0">
                <a:solidFill>
                  <a:schemeClr val="tx2">
                    <a:lumMod val="60000"/>
                    <a:lumOff val="40000"/>
                  </a:schemeClr>
                </a:solidFill>
              </a:rPr>
              <a:t>tumors</a:t>
            </a:r>
          </a:p>
          <a:p>
            <a:pPr lvl="1" algn="l" rtl="0" eaLnBrk="1" hangingPunct="1"/>
            <a:endParaRPr lang="en-US" sz="2400" dirty="0" smtClean="0">
              <a:solidFill>
                <a:schemeClr val="tx2">
                  <a:lumMod val="60000"/>
                  <a:lumOff val="40000"/>
                </a:schemeClr>
              </a:solidFill>
            </a:endParaRPr>
          </a:p>
          <a:p>
            <a:pPr lvl="1" algn="l" rtl="0" eaLnBrk="1" hangingPunct="1"/>
            <a:r>
              <a:rPr lang="en-US" sz="2400" dirty="0" smtClean="0">
                <a:solidFill>
                  <a:schemeClr val="tx2">
                    <a:lumMod val="60000"/>
                    <a:lumOff val="40000"/>
                  </a:schemeClr>
                </a:solidFill>
              </a:rPr>
              <a:t>Spinal cord tumors</a:t>
            </a:r>
            <a:endParaRPr lang="en-US" sz="3200" dirty="0" smtClean="0">
              <a:solidFill>
                <a:schemeClr val="tx2">
                  <a:lumMod val="60000"/>
                  <a:lumOff val="40000"/>
                </a:schemeClr>
              </a:solidFill>
            </a:endParaRPr>
          </a:p>
          <a:p>
            <a:pPr lvl="1" algn="l" rtl="0" eaLnBrk="1" hangingPunct="1">
              <a:buFontTx/>
              <a:buNone/>
            </a:pPr>
            <a:endParaRPr lang="en-US" sz="4800" dirty="0" smtClean="0">
              <a:solidFill>
                <a:srgbClr val="66FFFF"/>
              </a:solidFill>
            </a:endParaRPr>
          </a:p>
          <a:p>
            <a:pPr lvl="1" algn="l" rtl="0" eaLnBrk="1" hangingPunct="1">
              <a:buFontTx/>
              <a:buNone/>
            </a:pPr>
            <a:endParaRPr lang="en-US" sz="4800" dirty="0" smtClean="0">
              <a:solidFill>
                <a:srgbClr val="66FFFF"/>
              </a:solidFill>
            </a:endParaRPr>
          </a:p>
          <a:p>
            <a:pPr lvl="1" algn="l" rtl="0" eaLnBrk="1" hangingPunct="1">
              <a:buFontTx/>
              <a:buNone/>
            </a:pPr>
            <a:endParaRPr lang="en-US" sz="4800" dirty="0" smtClean="0">
              <a:solidFill>
                <a:srgbClr val="66FFFF"/>
              </a:solidFill>
            </a:endParaRPr>
          </a:p>
        </p:txBody>
      </p:sp>
      <p:sp>
        <p:nvSpPr>
          <p:cNvPr id="2" name="Rectangle 1"/>
          <p:cNvSpPr/>
          <p:nvPr/>
        </p:nvSpPr>
        <p:spPr>
          <a:xfrm>
            <a:off x="838200" y="426073"/>
            <a:ext cx="7620000" cy="769441"/>
          </a:xfrm>
          <a:prstGeom prst="rect">
            <a:avLst/>
          </a:prstGeom>
        </p:spPr>
        <p:txBody>
          <a:bodyPr wrap="square">
            <a:spAutoFit/>
          </a:bodyPr>
          <a:lstStyle/>
          <a:p>
            <a:pPr algn="ctr" rtl="0" eaLnBrk="1" hangingPunct="1"/>
            <a:r>
              <a:rPr lang="en-US" dirty="0">
                <a:solidFill>
                  <a:srgbClr val="FFFF00"/>
                </a:solidFill>
              </a:rPr>
              <a:t>Differential Diagnosis</a:t>
            </a:r>
          </a:p>
        </p:txBody>
      </p:sp>
      <p:sp>
        <p:nvSpPr>
          <p:cNvPr id="4" name="Rectangle 3"/>
          <p:cNvSpPr txBox="1">
            <a:spLocks noChangeArrowheads="1"/>
          </p:cNvSpPr>
          <p:nvPr/>
        </p:nvSpPr>
        <p:spPr bwMode="auto">
          <a:xfrm>
            <a:off x="4279023" y="1905000"/>
            <a:ext cx="49530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a:lstStyle>
          <a:p>
            <a:pPr algn="l" rtl="0" eaLnBrk="1" hangingPunct="1"/>
            <a:r>
              <a:rPr lang="en-US" sz="2400" b="0" dirty="0" smtClean="0">
                <a:solidFill>
                  <a:schemeClr val="tx2">
                    <a:lumMod val="60000"/>
                    <a:lumOff val="40000"/>
                  </a:schemeClr>
                </a:solidFill>
              </a:rPr>
              <a:t>NEUROLOGICAL DISORDERS</a:t>
            </a:r>
          </a:p>
          <a:p>
            <a:pPr lvl="1" algn="l" rtl="0" eaLnBrk="1" hangingPunct="1"/>
            <a:r>
              <a:rPr lang="en-US" sz="2000" dirty="0" smtClean="0">
                <a:solidFill>
                  <a:schemeClr val="tx2">
                    <a:lumMod val="60000"/>
                    <a:lumOff val="40000"/>
                  </a:schemeClr>
                </a:solidFill>
              </a:rPr>
              <a:t>UMNL</a:t>
            </a:r>
            <a:r>
              <a:rPr lang="en-US" sz="2000" b="0" dirty="0" smtClean="0">
                <a:solidFill>
                  <a:schemeClr val="tx2">
                    <a:lumMod val="60000"/>
                    <a:lumOff val="40000"/>
                  </a:schemeClr>
                </a:solidFill>
              </a:rPr>
              <a:t>:</a:t>
            </a:r>
          </a:p>
          <a:p>
            <a:pPr lvl="2" algn="l" rtl="0" eaLnBrk="1" hangingPunct="1"/>
            <a:r>
              <a:rPr lang="en-US" sz="2000" b="0" dirty="0" err="1" smtClean="0">
                <a:solidFill>
                  <a:schemeClr val="tx2">
                    <a:lumMod val="60000"/>
                    <a:lumOff val="40000"/>
                  </a:schemeClr>
                </a:solidFill>
              </a:rPr>
              <a:t>Amytrophic</a:t>
            </a:r>
            <a:r>
              <a:rPr lang="en-US" sz="2000" b="0" dirty="0" smtClean="0">
                <a:solidFill>
                  <a:schemeClr val="tx2">
                    <a:lumMod val="60000"/>
                    <a:lumOff val="40000"/>
                  </a:schemeClr>
                </a:solidFill>
              </a:rPr>
              <a:t> Lateral Sclerosis</a:t>
            </a:r>
          </a:p>
          <a:p>
            <a:pPr lvl="2" algn="l" rtl="0" eaLnBrk="1" hangingPunct="1"/>
            <a:r>
              <a:rPr lang="en-US" sz="2000" b="0" dirty="0" smtClean="0">
                <a:solidFill>
                  <a:schemeClr val="tx2">
                    <a:lumMod val="60000"/>
                    <a:lumOff val="40000"/>
                  </a:schemeClr>
                </a:solidFill>
              </a:rPr>
              <a:t>Multiple sclerosis</a:t>
            </a:r>
          </a:p>
          <a:p>
            <a:pPr lvl="2" algn="l" rtl="0" eaLnBrk="1" hangingPunct="1"/>
            <a:r>
              <a:rPr lang="en-US" sz="2000" b="0" dirty="0" smtClean="0">
                <a:solidFill>
                  <a:schemeClr val="tx2">
                    <a:lumMod val="60000"/>
                    <a:lumOff val="40000"/>
                  </a:schemeClr>
                </a:solidFill>
              </a:rPr>
              <a:t>Spinal vascular insults</a:t>
            </a:r>
          </a:p>
          <a:p>
            <a:pPr lvl="1" algn="l" rtl="0" eaLnBrk="1" hangingPunct="1"/>
            <a:r>
              <a:rPr lang="en-US" sz="2000" dirty="0" smtClean="0">
                <a:solidFill>
                  <a:schemeClr val="tx2">
                    <a:lumMod val="60000"/>
                    <a:lumOff val="40000"/>
                  </a:schemeClr>
                </a:solidFill>
              </a:rPr>
              <a:t>LMNL</a:t>
            </a:r>
          </a:p>
          <a:p>
            <a:pPr lvl="2" algn="l" rtl="0" eaLnBrk="1" hangingPunct="1"/>
            <a:r>
              <a:rPr lang="en-US" sz="2000" b="0" dirty="0" smtClean="0">
                <a:solidFill>
                  <a:schemeClr val="tx2">
                    <a:lumMod val="60000"/>
                    <a:lumOff val="40000"/>
                  </a:schemeClr>
                </a:solidFill>
              </a:rPr>
              <a:t>Peripheral neuritis: DM,</a:t>
            </a:r>
          </a:p>
          <a:p>
            <a:pPr lvl="2" algn="l" rtl="0" eaLnBrk="1" hangingPunct="1"/>
            <a:r>
              <a:rPr lang="en-US" sz="2000" b="0" dirty="0" smtClean="0">
                <a:solidFill>
                  <a:schemeClr val="tx2">
                    <a:lumMod val="60000"/>
                    <a:lumOff val="40000"/>
                  </a:schemeClr>
                </a:solidFill>
              </a:rPr>
              <a:t>GBS</a:t>
            </a:r>
          </a:p>
          <a:p>
            <a:pPr lvl="1" algn="l" rtl="0" eaLnBrk="1" hangingPunct="1"/>
            <a:r>
              <a:rPr lang="en-US" sz="2000" dirty="0" smtClean="0">
                <a:solidFill>
                  <a:schemeClr val="tx2">
                    <a:lumMod val="60000"/>
                    <a:lumOff val="40000"/>
                  </a:schemeClr>
                </a:solidFill>
              </a:rPr>
              <a:t>Myopathies</a:t>
            </a:r>
          </a:p>
          <a:p>
            <a:pPr marL="0" indent="0" algn="l" rtl="0" eaLnBrk="1" hangingPunct="1">
              <a:buNone/>
            </a:pPr>
            <a:endParaRPr lang="en-US" dirty="0" smtClean="0">
              <a:solidFill>
                <a:schemeClr val="tx2">
                  <a:lumMod val="60000"/>
                  <a:lumOff val="40000"/>
                </a:schemeClr>
              </a:solidFill>
            </a:endParaRPr>
          </a:p>
          <a:p>
            <a:pPr lvl="1" algn="l" rtl="0" eaLnBrk="1" hangingPunct="1">
              <a:buFontTx/>
              <a:buNone/>
            </a:pPr>
            <a:endParaRPr lang="en-US" sz="4800" dirty="0" smtClean="0">
              <a:solidFill>
                <a:srgbClr val="66FFFF"/>
              </a:solidFill>
            </a:endParaRPr>
          </a:p>
          <a:p>
            <a:pPr lvl="1" algn="l" rtl="0" eaLnBrk="1" hangingPunct="1">
              <a:buFontTx/>
              <a:buNone/>
            </a:pPr>
            <a:endParaRPr lang="en-US" sz="4800" dirty="0" smtClean="0">
              <a:solidFill>
                <a:srgbClr val="66FFFF"/>
              </a:solidFill>
            </a:endParaRPr>
          </a:p>
          <a:p>
            <a:pPr lvl="1" algn="l" rtl="0" eaLnBrk="1" hangingPunct="1">
              <a:buFontTx/>
              <a:buNone/>
            </a:pPr>
            <a:endParaRPr lang="en-US" sz="4800" dirty="0" smtClean="0">
              <a:solidFill>
                <a:srgbClr val="66FFFF"/>
              </a:solidFill>
            </a:endParaRPr>
          </a:p>
        </p:txBody>
      </p:sp>
    </p:spTree>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en-US" dirty="0">
                <a:solidFill>
                  <a:srgbClr val="FF0000"/>
                </a:solidFill>
                <a:effectLst>
                  <a:outerShdw blurRad="38100" dist="38100" dir="2700000" algn="tl">
                    <a:srgbClr val="000000"/>
                  </a:outerShdw>
                </a:effectLst>
              </a:rPr>
              <a:t>Red Flags</a:t>
            </a:r>
            <a:r>
              <a:rPr lang="en-US" dirty="0">
                <a:effectLst>
                  <a:outerShdw blurRad="38100" dist="38100" dir="2700000" algn="tl">
                    <a:srgbClr val="000000"/>
                  </a:outerShdw>
                </a:effectLst>
              </a:rPr>
              <a:t> of a Spinal Pathology</a:t>
            </a:r>
          </a:p>
        </p:txBody>
      </p:sp>
      <p:sp>
        <p:nvSpPr>
          <p:cNvPr id="141315" name="Rectangle 3"/>
          <p:cNvSpPr>
            <a:spLocks noGrp="1" noChangeArrowheads="1"/>
          </p:cNvSpPr>
          <p:nvPr>
            <p:ph idx="1"/>
          </p:nvPr>
        </p:nvSpPr>
        <p:spPr/>
        <p:txBody>
          <a:bodyPr/>
          <a:lstStyle/>
          <a:p>
            <a:pPr algn="l" rtl="0">
              <a:lnSpc>
                <a:spcPct val="80000"/>
              </a:lnSpc>
            </a:pPr>
            <a:r>
              <a:rPr lang="en-US" sz="2400" dirty="0">
                <a:effectLst>
                  <a:outerShdw blurRad="38100" dist="38100" dir="2700000" algn="tl">
                    <a:srgbClr val="000000"/>
                  </a:outerShdw>
                </a:effectLst>
                <a:latin typeface="Times New Roman" pitchFamily="18" charset="0"/>
                <a:cs typeface="Times New Roman" pitchFamily="18" charset="0"/>
              </a:rPr>
              <a:t>Patient aged &lt;20 or &gt;55 years old</a:t>
            </a:r>
          </a:p>
          <a:p>
            <a:pPr algn="l" rtl="0">
              <a:lnSpc>
                <a:spcPct val="80000"/>
              </a:lnSpc>
            </a:pPr>
            <a:endParaRPr lang="en-US" sz="900" dirty="0">
              <a:effectLst>
                <a:outerShdw blurRad="38100" dist="38100" dir="2700000" algn="tl">
                  <a:srgbClr val="000000"/>
                </a:outerShdw>
              </a:effectLst>
              <a:latin typeface="Times New Roman" pitchFamily="18" charset="0"/>
              <a:cs typeface="Times New Roman" pitchFamily="18" charset="0"/>
            </a:endParaRPr>
          </a:p>
          <a:p>
            <a:pPr algn="l" rtl="0">
              <a:lnSpc>
                <a:spcPct val="80000"/>
              </a:lnSpc>
            </a:pPr>
            <a:r>
              <a:rPr lang="en-US" sz="2400" dirty="0" err="1">
                <a:effectLst>
                  <a:outerShdw blurRad="38100" dist="38100" dir="2700000" algn="tl">
                    <a:srgbClr val="000000"/>
                  </a:outerShdw>
                </a:effectLst>
                <a:latin typeface="Times New Roman" pitchFamily="18" charset="0"/>
                <a:cs typeface="Times New Roman" pitchFamily="18" charset="0"/>
              </a:rPr>
              <a:t>Nonmechanical</a:t>
            </a:r>
            <a:r>
              <a:rPr lang="en-US" sz="2400" dirty="0">
                <a:effectLst>
                  <a:outerShdw blurRad="38100" dist="38100" dir="2700000" algn="tl">
                    <a:srgbClr val="000000"/>
                  </a:outerShdw>
                </a:effectLst>
                <a:latin typeface="Times New Roman" pitchFamily="18" charset="0"/>
                <a:cs typeface="Times New Roman" pitchFamily="18" charset="0"/>
              </a:rPr>
              <a:t> pain</a:t>
            </a:r>
          </a:p>
          <a:p>
            <a:pPr algn="l" rtl="0">
              <a:lnSpc>
                <a:spcPct val="80000"/>
              </a:lnSpc>
            </a:pPr>
            <a:endParaRPr lang="en-US" sz="900" dirty="0">
              <a:effectLst>
                <a:outerShdw blurRad="38100" dist="38100" dir="2700000" algn="tl">
                  <a:srgbClr val="000000"/>
                </a:outerShdw>
              </a:effectLst>
              <a:latin typeface="Times New Roman" pitchFamily="18" charset="0"/>
              <a:cs typeface="Times New Roman" pitchFamily="18" charset="0"/>
            </a:endParaRPr>
          </a:p>
          <a:p>
            <a:pPr algn="l" rtl="0">
              <a:lnSpc>
                <a:spcPct val="80000"/>
              </a:lnSpc>
            </a:pPr>
            <a:r>
              <a:rPr lang="en-US" sz="2400" dirty="0">
                <a:effectLst>
                  <a:outerShdw blurRad="38100" dist="38100" dir="2700000" algn="tl">
                    <a:srgbClr val="000000"/>
                  </a:outerShdw>
                </a:effectLst>
                <a:latin typeface="Times New Roman" pitchFamily="18" charset="0"/>
                <a:cs typeface="Times New Roman" pitchFamily="18" charset="0"/>
              </a:rPr>
              <a:t>Thoracic pain</a:t>
            </a:r>
          </a:p>
          <a:p>
            <a:pPr algn="l" rtl="0">
              <a:lnSpc>
                <a:spcPct val="80000"/>
              </a:lnSpc>
            </a:pPr>
            <a:endParaRPr lang="en-US" sz="900" dirty="0">
              <a:effectLst>
                <a:outerShdw blurRad="38100" dist="38100" dir="2700000" algn="tl">
                  <a:srgbClr val="000000"/>
                </a:outerShdw>
              </a:effectLst>
              <a:latin typeface="Times New Roman" pitchFamily="18" charset="0"/>
              <a:cs typeface="Times New Roman" pitchFamily="18" charset="0"/>
            </a:endParaRPr>
          </a:p>
          <a:p>
            <a:pPr algn="l" rtl="0">
              <a:lnSpc>
                <a:spcPct val="80000"/>
              </a:lnSpc>
            </a:pPr>
            <a:r>
              <a:rPr lang="en-US" sz="2400" dirty="0">
                <a:effectLst>
                  <a:outerShdw blurRad="38100" dist="38100" dir="2700000" algn="tl">
                    <a:srgbClr val="000000"/>
                  </a:outerShdw>
                </a:effectLst>
                <a:latin typeface="Times New Roman" pitchFamily="18" charset="0"/>
                <a:cs typeface="Times New Roman" pitchFamily="18" charset="0"/>
              </a:rPr>
              <a:t>History of cancer</a:t>
            </a:r>
          </a:p>
          <a:p>
            <a:pPr algn="l" rtl="0">
              <a:lnSpc>
                <a:spcPct val="80000"/>
              </a:lnSpc>
            </a:pPr>
            <a:endParaRPr lang="en-US" sz="900" dirty="0">
              <a:effectLst>
                <a:outerShdw blurRad="38100" dist="38100" dir="2700000" algn="tl">
                  <a:srgbClr val="000000"/>
                </a:outerShdw>
              </a:effectLst>
              <a:latin typeface="Times New Roman" pitchFamily="18" charset="0"/>
              <a:cs typeface="Times New Roman" pitchFamily="18" charset="0"/>
            </a:endParaRPr>
          </a:p>
          <a:p>
            <a:pPr algn="l" rtl="0">
              <a:lnSpc>
                <a:spcPct val="80000"/>
              </a:lnSpc>
            </a:pPr>
            <a:r>
              <a:rPr lang="en-US" sz="2400" dirty="0">
                <a:effectLst>
                  <a:outerShdw blurRad="38100" dist="38100" dir="2700000" algn="tl">
                    <a:srgbClr val="000000"/>
                  </a:outerShdw>
                </a:effectLst>
                <a:latin typeface="Times New Roman" pitchFamily="18" charset="0"/>
                <a:cs typeface="Times New Roman" pitchFamily="18" charset="0"/>
              </a:rPr>
              <a:t>History of significant </a:t>
            </a:r>
            <a:r>
              <a:rPr lang="en-US" sz="2400" dirty="0" smtClean="0">
                <a:effectLst>
                  <a:outerShdw blurRad="38100" dist="38100" dir="2700000" algn="tl">
                    <a:srgbClr val="000000"/>
                  </a:outerShdw>
                </a:effectLst>
                <a:latin typeface="Times New Roman" pitchFamily="18" charset="0"/>
                <a:cs typeface="Times New Roman" pitchFamily="18" charset="0"/>
              </a:rPr>
              <a:t>trauma</a:t>
            </a:r>
          </a:p>
          <a:p>
            <a:pPr algn="l" rtl="0">
              <a:lnSpc>
                <a:spcPct val="80000"/>
              </a:lnSpc>
            </a:pPr>
            <a:r>
              <a:rPr lang="en-US" sz="2400" dirty="0" smtClean="0">
                <a:effectLst>
                  <a:outerShdw blurRad="38100" dist="38100" dir="2700000" algn="tl">
                    <a:srgbClr val="000000"/>
                  </a:outerShdw>
                </a:effectLst>
                <a:latin typeface="Times New Roman" pitchFamily="18" charset="0"/>
                <a:cs typeface="Times New Roman" pitchFamily="18" charset="0"/>
              </a:rPr>
              <a:t>History </a:t>
            </a:r>
            <a:r>
              <a:rPr lang="en-US" sz="2400" dirty="0">
                <a:effectLst>
                  <a:outerShdw blurRad="38100" dist="38100" dir="2700000" algn="tl">
                    <a:srgbClr val="000000"/>
                  </a:outerShdw>
                </a:effectLst>
                <a:latin typeface="Times New Roman" pitchFamily="18" charset="0"/>
                <a:cs typeface="Times New Roman" pitchFamily="18" charset="0"/>
              </a:rPr>
              <a:t>of immunosuppression: steroids, HIV</a:t>
            </a:r>
          </a:p>
          <a:p>
            <a:pPr marL="0" indent="0" algn="l" rtl="0">
              <a:lnSpc>
                <a:spcPct val="80000"/>
              </a:lnSpc>
              <a:buNone/>
            </a:pPr>
            <a:endParaRPr lang="en-US" sz="900" dirty="0">
              <a:effectLst>
                <a:outerShdw blurRad="38100" dist="38100" dir="2700000" algn="tl">
                  <a:srgbClr val="000000"/>
                </a:outerShdw>
              </a:effectLst>
              <a:latin typeface="Times New Roman" pitchFamily="18" charset="0"/>
              <a:cs typeface="Times New Roman" pitchFamily="18" charset="0"/>
            </a:endParaRPr>
          </a:p>
          <a:p>
            <a:pPr algn="l" rtl="0">
              <a:lnSpc>
                <a:spcPct val="80000"/>
              </a:lnSpc>
            </a:pPr>
            <a:r>
              <a:rPr lang="en-US" sz="2400" dirty="0">
                <a:effectLst>
                  <a:outerShdw blurRad="38100" dist="38100" dir="2700000" algn="tl">
                    <a:srgbClr val="000000"/>
                  </a:outerShdw>
                </a:effectLst>
                <a:latin typeface="Times New Roman" pitchFamily="18" charset="0"/>
                <a:cs typeface="Times New Roman" pitchFamily="18" charset="0"/>
              </a:rPr>
              <a:t>Systemic symptoms: fever, chills, anorexia, malaise, weight loss</a:t>
            </a:r>
          </a:p>
          <a:p>
            <a:pPr algn="l" rtl="0">
              <a:lnSpc>
                <a:spcPct val="80000"/>
              </a:lnSpc>
            </a:pPr>
            <a:endParaRPr lang="en-US" sz="1000" dirty="0">
              <a:effectLst>
                <a:outerShdw blurRad="38100" dist="38100" dir="2700000" algn="tl">
                  <a:srgbClr val="000000"/>
                </a:outerShdw>
              </a:effectLst>
              <a:latin typeface="Times New Roman" pitchFamily="18" charset="0"/>
              <a:cs typeface="Times New Roman" pitchFamily="18" charset="0"/>
            </a:endParaRPr>
          </a:p>
          <a:p>
            <a:pPr algn="l" rtl="0">
              <a:lnSpc>
                <a:spcPct val="80000"/>
              </a:lnSpc>
            </a:pPr>
            <a:r>
              <a:rPr lang="en-US" sz="2400" dirty="0">
                <a:effectLst>
                  <a:outerShdw blurRad="38100" dist="38100" dir="2700000" algn="tl">
                    <a:srgbClr val="000000"/>
                  </a:outerShdw>
                </a:effectLst>
                <a:latin typeface="Times New Roman" pitchFamily="18" charset="0"/>
                <a:cs typeface="Times New Roman" pitchFamily="18" charset="0"/>
              </a:rPr>
              <a:t>Severe or progressive neurological deficits: saddle anesthesia, bowel or bladder symptoms, </a:t>
            </a:r>
            <a:r>
              <a:rPr lang="en-US" sz="2400" dirty="0" err="1">
                <a:effectLst>
                  <a:outerShdw blurRad="38100" dist="38100" dir="2700000" algn="tl">
                    <a:srgbClr val="000000"/>
                  </a:outerShdw>
                </a:effectLst>
                <a:latin typeface="Times New Roman" pitchFamily="18" charset="0"/>
                <a:cs typeface="Times New Roman" pitchFamily="18" charset="0"/>
              </a:rPr>
              <a:t>multiroot</a:t>
            </a:r>
            <a:r>
              <a:rPr lang="en-US" sz="2400" dirty="0">
                <a:effectLst>
                  <a:outerShdw blurRad="38100" dist="38100" dir="2700000" algn="tl">
                    <a:srgbClr val="000000"/>
                  </a:outerShdw>
                </a:effectLst>
                <a:latin typeface="Times New Roman" pitchFamily="18" charset="0"/>
                <a:cs typeface="Times New Roman" pitchFamily="18" charset="0"/>
              </a:rPr>
              <a:t> deficits</a:t>
            </a:r>
          </a:p>
          <a:p>
            <a:pPr algn="l" rtl="0">
              <a:lnSpc>
                <a:spcPct val="80000"/>
              </a:lnSpc>
            </a:pPr>
            <a:endParaRPr lang="en-US" sz="1000" dirty="0">
              <a:effectLst>
                <a:outerShdw blurRad="38100" dist="38100" dir="2700000" algn="tl">
                  <a:srgbClr val="000000"/>
                </a:outerShdw>
              </a:effectLst>
              <a:latin typeface="Times New Roman" pitchFamily="18" charset="0"/>
              <a:cs typeface="Times New Roman" pitchFamily="18" charset="0"/>
            </a:endParaRPr>
          </a:p>
          <a:p>
            <a:pPr algn="l" rtl="0">
              <a:lnSpc>
                <a:spcPct val="80000"/>
              </a:lnSpc>
            </a:pP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553526823"/>
      </p:ext>
    </p:extLst>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smtClean="0"/>
              <a:t>Neoplastic Spinal Cord Compression (SCC)</a:t>
            </a:r>
          </a:p>
        </p:txBody>
      </p:sp>
      <p:sp>
        <p:nvSpPr>
          <p:cNvPr id="18435" name="Rectangle 3"/>
          <p:cNvSpPr>
            <a:spLocks noGrp="1" noChangeArrowheads="1"/>
          </p:cNvSpPr>
          <p:nvPr>
            <p:ph idx="1"/>
          </p:nvPr>
        </p:nvSpPr>
        <p:spPr/>
        <p:txBody>
          <a:bodyPr/>
          <a:lstStyle/>
          <a:p>
            <a:pPr algn="l" rtl="0"/>
            <a:r>
              <a:rPr lang="en-US" altLang="en-US" dirty="0" smtClean="0"/>
              <a:t>Classification:</a:t>
            </a:r>
          </a:p>
          <a:p>
            <a:pPr lvl="1" algn="l" rtl="0"/>
            <a:r>
              <a:rPr lang="en-US" altLang="en-US" u="sng" dirty="0" smtClean="0"/>
              <a:t>Extramedullary (95%)</a:t>
            </a:r>
          </a:p>
          <a:p>
            <a:pPr lvl="2" algn="l" rtl="0"/>
            <a:r>
              <a:rPr lang="en-US" altLang="en-US" u="sng" dirty="0" smtClean="0"/>
              <a:t>Epidural</a:t>
            </a:r>
            <a:r>
              <a:rPr lang="en-US" altLang="en-US" dirty="0" smtClean="0"/>
              <a:t> – (55%)…*metastatic</a:t>
            </a:r>
          </a:p>
          <a:p>
            <a:pPr lvl="3" algn="l" rtl="0"/>
            <a:r>
              <a:rPr lang="en-US" altLang="en-US" dirty="0" smtClean="0"/>
              <a:t>(breast, lung, prostate, lymphoma)</a:t>
            </a:r>
          </a:p>
          <a:p>
            <a:pPr lvl="2" algn="l" rtl="0"/>
            <a:r>
              <a:rPr lang="en-US" altLang="en-US" u="sng" dirty="0" err="1" smtClean="0"/>
              <a:t>Intradural</a:t>
            </a:r>
            <a:r>
              <a:rPr lang="en-US" altLang="en-US" u="sng" dirty="0" smtClean="0"/>
              <a:t> </a:t>
            </a:r>
            <a:r>
              <a:rPr lang="en-US" altLang="en-US" dirty="0" smtClean="0"/>
              <a:t> (40%)</a:t>
            </a:r>
          </a:p>
          <a:p>
            <a:pPr lvl="3" algn="l" rtl="0"/>
            <a:r>
              <a:rPr lang="en-US" altLang="en-US" dirty="0" smtClean="0"/>
              <a:t>(</a:t>
            </a:r>
            <a:r>
              <a:rPr lang="en-US" altLang="en-US" dirty="0" err="1" smtClean="0"/>
              <a:t>neurofibromas</a:t>
            </a:r>
            <a:r>
              <a:rPr lang="en-US" altLang="en-US" dirty="0" smtClean="0"/>
              <a:t>, meningioma)</a:t>
            </a:r>
          </a:p>
          <a:p>
            <a:pPr lvl="1" algn="l" rtl="0"/>
            <a:r>
              <a:rPr lang="en-US" altLang="en-US" u="sng" dirty="0" smtClean="0"/>
              <a:t>Intramedullary</a:t>
            </a:r>
            <a:r>
              <a:rPr lang="en-US" altLang="en-US" dirty="0" smtClean="0"/>
              <a:t> (5%)</a:t>
            </a:r>
          </a:p>
          <a:p>
            <a:pPr lvl="2" algn="l" rtl="0"/>
            <a:r>
              <a:rPr lang="en-US" altLang="en-US" dirty="0" smtClean="0"/>
              <a:t>(gliomas)</a:t>
            </a:r>
          </a:p>
          <a:p>
            <a:pPr algn="l" rtl="0">
              <a:buFont typeface="Symbol" pitchFamily="18" charset="2"/>
              <a:buChar char="¨"/>
            </a:pPr>
            <a:r>
              <a:rPr lang="en-US" altLang="en-US" dirty="0" smtClean="0"/>
              <a:t>Spinal cord : brain tumor (1:4) </a:t>
            </a:r>
          </a:p>
        </p:txBody>
      </p:sp>
    </p:spTree>
    <p:extLst>
      <p:ext uri="{BB962C8B-B14F-4D97-AF65-F5344CB8AC3E}">
        <p14:creationId xmlns:p14="http://schemas.microsoft.com/office/powerpoint/2010/main" val="3720382478"/>
      </p:ext>
    </p:extLst>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050"/>
          <p:cNvSpPr>
            <a:spLocks noGrp="1" noChangeArrowheads="1"/>
          </p:cNvSpPr>
          <p:nvPr>
            <p:ph type="title"/>
          </p:nvPr>
        </p:nvSpPr>
        <p:spPr/>
        <p:txBody>
          <a:bodyPr/>
          <a:lstStyle/>
          <a:p>
            <a:r>
              <a:rPr lang="en-US" altLang="en-US" smtClean="0"/>
              <a:t>   </a:t>
            </a:r>
            <a:r>
              <a:rPr lang="en-US" altLang="en-US" u="sng" smtClean="0"/>
              <a:t>Epidural</a:t>
            </a:r>
            <a:r>
              <a:rPr lang="en-US" altLang="en-US" smtClean="0"/>
              <a:t>           </a:t>
            </a:r>
            <a:r>
              <a:rPr lang="en-US" altLang="en-US" u="sng" smtClean="0"/>
              <a:t>Extramedullary</a:t>
            </a:r>
            <a:endParaRPr lang="en-US" altLang="en-US" smtClean="0"/>
          </a:p>
        </p:txBody>
      </p:sp>
      <p:pic>
        <p:nvPicPr>
          <p:cNvPr id="19459" name="Picture 2051" descr="A:\epidur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17637"/>
            <a:ext cx="3528392" cy="4954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2052" descr="A:\intradur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9890" y="1432874"/>
            <a:ext cx="3906910" cy="493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7100993"/>
      </p:ext>
    </p:extLst>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lstStyle/>
          <a:p>
            <a:r>
              <a:rPr lang="en-US" dirty="0" smtClean="0"/>
              <a:t>Spinal Cord Tumors</a:t>
            </a:r>
            <a:endParaRPr lang="ar-EG" dirty="0"/>
          </a:p>
        </p:txBody>
      </p:sp>
      <p:sp>
        <p:nvSpPr>
          <p:cNvPr id="3" name="Content Placeholder 2"/>
          <p:cNvSpPr>
            <a:spLocks noGrp="1"/>
          </p:cNvSpPr>
          <p:nvPr>
            <p:ph idx="1"/>
          </p:nvPr>
        </p:nvSpPr>
        <p:spPr>
          <a:xfrm>
            <a:off x="228600" y="5274244"/>
            <a:ext cx="5623259" cy="567945"/>
          </a:xfrm>
        </p:spPr>
        <p:txBody>
          <a:bodyPr/>
          <a:lstStyle/>
          <a:p>
            <a:pPr marL="0" indent="0" algn="l" rtl="0">
              <a:buNone/>
            </a:pPr>
            <a:r>
              <a:rPr lang="en-US" dirty="0" smtClean="0"/>
              <a:t>MRI- Lumbar </a:t>
            </a:r>
            <a:r>
              <a:rPr lang="en-US" dirty="0" err="1" smtClean="0"/>
              <a:t>Neurofibroma</a:t>
            </a:r>
            <a:endParaRPr lang="ar-EG" dirty="0"/>
          </a:p>
        </p:txBody>
      </p:sp>
      <p:pic>
        <p:nvPicPr>
          <p:cNvPr id="4" name="Picture 2" descr="C:\Users\user\Desktop\slides for students\04 neurofibroma gross patholog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2632" y="4704150"/>
            <a:ext cx="2270673" cy="170092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user\Desktop\slides for students\00 neurofibroma coronal MRI.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8033" y="1513054"/>
            <a:ext cx="4336699" cy="283318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user\Desktop\slides for students\00 neurofibroma Sagittal MRI T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380627"/>
            <a:ext cx="1664998" cy="356685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user\Desktop\slides for students\02 neurofibroma preexicion 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39407" y="838200"/>
            <a:ext cx="2512204" cy="188323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sers\user\Desktop\slides for students\03 Lumbar neurofibroma postexcisio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41241" y="3079038"/>
            <a:ext cx="2757488" cy="127875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952889" y="2740223"/>
            <a:ext cx="3134191" cy="307777"/>
          </a:xfrm>
          <a:prstGeom prst="rect">
            <a:avLst/>
          </a:prstGeom>
          <a:noFill/>
        </p:spPr>
        <p:txBody>
          <a:bodyPr wrap="none" rtlCol="1">
            <a:spAutoFit/>
          </a:bodyPr>
          <a:lstStyle/>
          <a:p>
            <a:r>
              <a:rPr lang="en-US" sz="1400" dirty="0" smtClean="0"/>
              <a:t>Intraoperative </a:t>
            </a:r>
            <a:r>
              <a:rPr lang="en-US" sz="1200" dirty="0" smtClean="0"/>
              <a:t>lumbar</a:t>
            </a:r>
            <a:r>
              <a:rPr lang="en-US" sz="1400" dirty="0" smtClean="0"/>
              <a:t> </a:t>
            </a:r>
            <a:r>
              <a:rPr lang="en-US" sz="1400" dirty="0" err="1" smtClean="0"/>
              <a:t>neurofibroma</a:t>
            </a:r>
            <a:endParaRPr lang="ar-EG" sz="1400" dirty="0"/>
          </a:p>
        </p:txBody>
      </p:sp>
      <p:sp>
        <p:nvSpPr>
          <p:cNvPr id="10" name="TextBox 9"/>
          <p:cNvSpPr txBox="1"/>
          <p:nvPr/>
        </p:nvSpPr>
        <p:spPr>
          <a:xfrm>
            <a:off x="5441114" y="4346234"/>
            <a:ext cx="3664785" cy="738664"/>
          </a:xfrm>
          <a:prstGeom prst="rect">
            <a:avLst/>
          </a:prstGeom>
          <a:noFill/>
        </p:spPr>
        <p:txBody>
          <a:bodyPr wrap="square" rtlCol="1">
            <a:spAutoFit/>
          </a:bodyPr>
          <a:lstStyle/>
          <a:p>
            <a:r>
              <a:rPr lang="en-US" sz="1400" dirty="0" smtClean="0"/>
              <a:t>Intraoperative lumbar </a:t>
            </a:r>
            <a:r>
              <a:rPr lang="en-US" sz="1400" dirty="0" err="1" smtClean="0"/>
              <a:t>neurofibroma</a:t>
            </a:r>
            <a:endParaRPr lang="en-US" sz="1400" dirty="0" smtClean="0"/>
          </a:p>
          <a:p>
            <a:pPr algn="ctr"/>
            <a:endParaRPr lang="en-US" sz="1400" dirty="0" smtClean="0">
              <a:solidFill>
                <a:schemeClr val="bg2"/>
              </a:solidFill>
            </a:endParaRPr>
          </a:p>
          <a:p>
            <a:pPr algn="ctr"/>
            <a:r>
              <a:rPr lang="en-US" sz="1400" dirty="0" smtClean="0">
                <a:solidFill>
                  <a:schemeClr val="bg2"/>
                </a:solidFill>
              </a:rPr>
              <a:t>Excision</a:t>
            </a:r>
            <a:endParaRPr lang="ar-EG" sz="1600" dirty="0">
              <a:solidFill>
                <a:schemeClr val="bg2"/>
              </a:solidFill>
            </a:endParaRPr>
          </a:p>
        </p:txBody>
      </p:sp>
    </p:spTree>
    <p:extLst>
      <p:ext uri="{BB962C8B-B14F-4D97-AF65-F5344CB8AC3E}">
        <p14:creationId xmlns:p14="http://schemas.microsoft.com/office/powerpoint/2010/main" val="2606620158"/>
      </p:ext>
    </p:extLst>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Spine infections</a:t>
            </a:r>
            <a:endParaRPr lang="ar-EG" dirty="0"/>
          </a:p>
        </p:txBody>
      </p:sp>
      <p:sp>
        <p:nvSpPr>
          <p:cNvPr id="3" name="Content Placeholder 2"/>
          <p:cNvSpPr>
            <a:spLocks noGrp="1"/>
          </p:cNvSpPr>
          <p:nvPr>
            <p:ph idx="1"/>
          </p:nvPr>
        </p:nvSpPr>
        <p:spPr>
          <a:xfrm>
            <a:off x="457200" y="1600200"/>
            <a:ext cx="4267200" cy="4724400"/>
          </a:xfrm>
        </p:spPr>
        <p:txBody>
          <a:bodyPr/>
          <a:lstStyle/>
          <a:p>
            <a:pPr algn="l" rtl="0"/>
            <a:r>
              <a:rPr lang="en-US" sz="2800" dirty="0" smtClean="0">
                <a:latin typeface="Andalus" pitchFamily="18" charset="-78"/>
                <a:cs typeface="Andalus" pitchFamily="18" charset="-78"/>
              </a:rPr>
              <a:t>Most cases can be treated medically</a:t>
            </a:r>
          </a:p>
          <a:p>
            <a:pPr algn="l" rtl="0"/>
            <a:endParaRPr lang="en-US" sz="2800" dirty="0" smtClean="0">
              <a:latin typeface="Andalus" pitchFamily="18" charset="-78"/>
              <a:cs typeface="Andalus" pitchFamily="18" charset="-78"/>
            </a:endParaRPr>
          </a:p>
          <a:p>
            <a:pPr algn="l" rtl="0"/>
            <a:r>
              <a:rPr lang="en-US" sz="2800" dirty="0" smtClean="0">
                <a:latin typeface="Andalus" pitchFamily="18" charset="-78"/>
                <a:cs typeface="Andalus" pitchFamily="18" charset="-78"/>
              </a:rPr>
              <a:t>Surgery is reserved for </a:t>
            </a:r>
          </a:p>
          <a:p>
            <a:pPr lvl="1" algn="l" rtl="0"/>
            <a:r>
              <a:rPr lang="en-US" sz="2000" dirty="0" smtClean="0">
                <a:latin typeface="Andalus" pitchFamily="18" charset="-78"/>
                <a:cs typeface="Andalus" pitchFamily="18" charset="-78"/>
              </a:rPr>
              <a:t>Neurological compression with rapid deterioration</a:t>
            </a:r>
          </a:p>
          <a:p>
            <a:pPr lvl="1" algn="l" rtl="0"/>
            <a:r>
              <a:rPr lang="en-US" sz="2000" dirty="0" smtClean="0">
                <a:latin typeface="Andalus" pitchFamily="18" charset="-78"/>
                <a:cs typeface="Andalus" pitchFamily="18" charset="-78"/>
              </a:rPr>
              <a:t>Drainage of collections</a:t>
            </a:r>
          </a:p>
          <a:p>
            <a:pPr lvl="1" algn="l" rtl="0"/>
            <a:r>
              <a:rPr lang="en-US" sz="2000" dirty="0" smtClean="0">
                <a:latin typeface="Andalus" pitchFamily="18" charset="-78"/>
                <a:cs typeface="Andalus" pitchFamily="18" charset="-78"/>
              </a:rPr>
              <a:t>Spinal instability</a:t>
            </a:r>
            <a:endParaRPr lang="ar-EG" sz="2000" dirty="0">
              <a:latin typeface="Andalus" pitchFamily="18" charset="-78"/>
              <a:cs typeface="Andalus" pitchFamily="18" charset="-78"/>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4364" y="1752600"/>
            <a:ext cx="3877519"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6659716"/>
      </p:ext>
    </p:extLst>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smtClean="0"/>
              <a:t>Spinal (Epidural) Abscess</a:t>
            </a:r>
            <a:br>
              <a:rPr lang="en-US" altLang="en-US" dirty="0" smtClean="0"/>
            </a:br>
            <a:endParaRPr lang="en-US" altLang="en-US" dirty="0" smtClean="0"/>
          </a:p>
        </p:txBody>
      </p:sp>
      <p:sp>
        <p:nvSpPr>
          <p:cNvPr id="46083" name="Rectangle 3"/>
          <p:cNvSpPr>
            <a:spLocks noGrp="1" noChangeArrowheads="1"/>
          </p:cNvSpPr>
          <p:nvPr>
            <p:ph idx="1"/>
          </p:nvPr>
        </p:nvSpPr>
        <p:spPr>
          <a:xfrm>
            <a:off x="304800" y="1556792"/>
            <a:ext cx="8720138" cy="4953000"/>
          </a:xfrm>
        </p:spPr>
        <p:txBody>
          <a:bodyPr/>
          <a:lstStyle/>
          <a:p>
            <a:pPr lvl="2" algn="l">
              <a:buFont typeface="Symbol" pitchFamily="18" charset="2"/>
              <a:buChar char="¨"/>
            </a:pPr>
            <a:r>
              <a:rPr lang="en-US" altLang="en-US" dirty="0"/>
              <a:t>R</a:t>
            </a:r>
            <a:r>
              <a:rPr lang="en-US" altLang="en-US" dirty="0" smtClean="0"/>
              <a:t>are (increasing with immunosuppressed patients)</a:t>
            </a:r>
          </a:p>
          <a:p>
            <a:pPr lvl="2" algn="l">
              <a:buFont typeface="Symbol" pitchFamily="18" charset="2"/>
              <a:buChar char="¨"/>
            </a:pPr>
            <a:r>
              <a:rPr lang="en-US" altLang="en-US" dirty="0" smtClean="0"/>
              <a:t>Path:  extension of adjacent </a:t>
            </a:r>
            <a:r>
              <a:rPr lang="en-US" altLang="en-US" u="sng" dirty="0" smtClean="0"/>
              <a:t>vertebral osteomyelitis</a:t>
            </a:r>
            <a:r>
              <a:rPr lang="en-US" altLang="en-US" dirty="0" smtClean="0"/>
              <a:t> (most common 25-50%) or </a:t>
            </a:r>
            <a:r>
              <a:rPr lang="en-US" altLang="en-US" dirty="0" err="1" smtClean="0"/>
              <a:t>hematogenous</a:t>
            </a:r>
            <a:r>
              <a:rPr lang="en-US" altLang="en-US" dirty="0" smtClean="0"/>
              <a:t> spread from </a:t>
            </a:r>
            <a:r>
              <a:rPr lang="en-US" altLang="en-US" u="sng" dirty="0" smtClean="0"/>
              <a:t>distant infection</a:t>
            </a:r>
            <a:r>
              <a:rPr lang="en-US" altLang="en-US" dirty="0" smtClean="0"/>
              <a:t> (perinephric, pharyngeal, </a:t>
            </a:r>
            <a:r>
              <a:rPr lang="en-US" altLang="en-US" dirty="0" err="1" smtClean="0"/>
              <a:t>paraspinal</a:t>
            </a:r>
            <a:r>
              <a:rPr lang="en-US" altLang="en-US" dirty="0" smtClean="0"/>
              <a:t>) via arterial supply</a:t>
            </a:r>
          </a:p>
          <a:p>
            <a:pPr lvl="2" algn="l">
              <a:buFont typeface="Symbol" pitchFamily="18" charset="2"/>
              <a:buChar char="¨"/>
            </a:pPr>
            <a:r>
              <a:rPr lang="en-US" altLang="en-US" dirty="0" smtClean="0"/>
              <a:t>Clinical: onset-days-weeks, fever, pain, percussive tenderness, radicular pain, weakness </a:t>
            </a:r>
          </a:p>
          <a:p>
            <a:pPr lvl="3" algn="l">
              <a:buFont typeface="Symbol" pitchFamily="18" charset="2"/>
              <a:buChar char="¨"/>
            </a:pPr>
            <a:r>
              <a:rPr lang="en-US" altLang="en-US" u="sng" dirty="0" smtClean="0"/>
              <a:t>Staph Aureus</a:t>
            </a:r>
            <a:r>
              <a:rPr lang="en-US" altLang="en-US" dirty="0" smtClean="0"/>
              <a:t> (75% of acute), strep, e-coli</a:t>
            </a:r>
          </a:p>
          <a:p>
            <a:pPr lvl="3" algn="l">
              <a:buFont typeface="Symbol" pitchFamily="18" charset="2"/>
              <a:buChar char="¨"/>
            </a:pPr>
            <a:r>
              <a:rPr lang="en-US" altLang="en-US" dirty="0" smtClean="0"/>
              <a:t>Location:  posterior epidural space, thoracic...  </a:t>
            </a:r>
          </a:p>
        </p:txBody>
      </p:sp>
      <p:pic>
        <p:nvPicPr>
          <p:cNvPr id="46084" name="Picture 4" descr="A:\metastati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8264" y="4025249"/>
            <a:ext cx="2211611" cy="283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701441"/>
      </p:ext>
    </p:extLst>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p:txBody>
          <a:bodyPr/>
          <a:lstStyle/>
          <a:p>
            <a:r>
              <a:rPr lang="en-US" altLang="en-US" smtClean="0"/>
              <a:t>Spinal Abscess (cont.)</a:t>
            </a:r>
          </a:p>
        </p:txBody>
      </p:sp>
      <p:sp>
        <p:nvSpPr>
          <p:cNvPr id="47107" name="Rectangle 5"/>
          <p:cNvSpPr>
            <a:spLocks noGrp="1" noChangeArrowheads="1"/>
          </p:cNvSpPr>
          <p:nvPr>
            <p:ph idx="1"/>
          </p:nvPr>
        </p:nvSpPr>
        <p:spPr>
          <a:xfrm>
            <a:off x="-396552" y="1844824"/>
            <a:ext cx="9289032" cy="4525963"/>
          </a:xfrm>
        </p:spPr>
        <p:txBody>
          <a:bodyPr/>
          <a:lstStyle/>
          <a:p>
            <a:pPr lvl="2" algn="l" rtl="0"/>
            <a:r>
              <a:rPr lang="en-US" altLang="en-US" dirty="0" err="1" smtClean="0"/>
              <a:t>Dx</a:t>
            </a:r>
            <a:r>
              <a:rPr lang="en-US" altLang="en-US" dirty="0" smtClean="0"/>
              <a:t>:  early </a:t>
            </a:r>
            <a:r>
              <a:rPr lang="en-US" altLang="en-US" dirty="0" err="1" smtClean="0"/>
              <a:t>Dx</a:t>
            </a:r>
            <a:r>
              <a:rPr lang="en-US" altLang="en-US" dirty="0" smtClean="0"/>
              <a:t> essential, MRI (T1-hypointense), CT, ESR. CRP.</a:t>
            </a:r>
          </a:p>
          <a:p>
            <a:pPr lvl="2" algn="l" rtl="0"/>
            <a:r>
              <a:rPr lang="en-US" altLang="en-US" dirty="0" smtClean="0"/>
              <a:t>Rx:  surgical drainage and IV antibiotics (6-8 weeks).  Antibiotics alone controversial (19% worsening) </a:t>
            </a:r>
          </a:p>
          <a:p>
            <a:pPr lvl="2" algn="l" rtl="0"/>
            <a:r>
              <a:rPr lang="en-US" altLang="en-US" dirty="0" smtClean="0"/>
              <a:t>Prognosis:  depends on neurological involvement. </a:t>
            </a:r>
          </a:p>
          <a:p>
            <a:pPr lvl="3" algn="l" rtl="0"/>
            <a:r>
              <a:rPr lang="en-US" altLang="en-US" dirty="0" smtClean="0"/>
              <a:t>Good prognosis if treatment begin before weakness or &lt; 36 hours  </a:t>
            </a:r>
          </a:p>
          <a:p>
            <a:pPr lvl="3" algn="l" rtl="0"/>
            <a:r>
              <a:rPr lang="en-US" altLang="en-US" dirty="0" smtClean="0"/>
              <a:t>Paraplegia &gt;48 hours = poor prognosis for recovery</a:t>
            </a:r>
          </a:p>
          <a:p>
            <a:pPr lvl="2" algn="l" rtl="0"/>
            <a:endParaRPr lang="en-US" altLang="en-US" dirty="0" smtClean="0"/>
          </a:p>
          <a:p>
            <a:pPr algn="l" rtl="0"/>
            <a:endParaRPr lang="en-US" altLang="en-US" dirty="0" smtClean="0"/>
          </a:p>
        </p:txBody>
      </p:sp>
    </p:spTree>
    <p:extLst>
      <p:ext uri="{BB962C8B-B14F-4D97-AF65-F5344CB8AC3E}">
        <p14:creationId xmlns:p14="http://schemas.microsoft.com/office/powerpoint/2010/main" val="4275945436"/>
      </p:ext>
    </p:extLst>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smtClean="0"/>
              <a:t>Chronic Abscess</a:t>
            </a:r>
          </a:p>
        </p:txBody>
      </p:sp>
      <p:sp>
        <p:nvSpPr>
          <p:cNvPr id="48131" name="Rectangle 3"/>
          <p:cNvSpPr>
            <a:spLocks noGrp="1" noChangeArrowheads="1"/>
          </p:cNvSpPr>
          <p:nvPr>
            <p:ph idx="1"/>
          </p:nvPr>
        </p:nvSpPr>
        <p:spPr>
          <a:xfrm>
            <a:off x="-108520" y="1600200"/>
            <a:ext cx="9001000" cy="4525963"/>
          </a:xfrm>
        </p:spPr>
        <p:txBody>
          <a:bodyPr/>
          <a:lstStyle/>
          <a:p>
            <a:pPr lvl="2" algn="l" rtl="0">
              <a:buFont typeface="Symbol" pitchFamily="18" charset="2"/>
              <a:buChar char="¨"/>
            </a:pPr>
            <a:r>
              <a:rPr lang="en-US" altLang="en-US" dirty="0" smtClean="0"/>
              <a:t>*</a:t>
            </a:r>
            <a:r>
              <a:rPr lang="en-US" altLang="en-US" u="sng" dirty="0" smtClean="0"/>
              <a:t>Mycobacterium Tuberculosis</a:t>
            </a:r>
            <a:r>
              <a:rPr lang="en-US" altLang="en-US" dirty="0" smtClean="0"/>
              <a:t> (TB)</a:t>
            </a:r>
          </a:p>
          <a:p>
            <a:pPr lvl="2" algn="l" rtl="0">
              <a:buFont typeface="Symbol" pitchFamily="18" charset="2"/>
              <a:buChar char="¨"/>
            </a:pPr>
            <a:r>
              <a:rPr lang="en-US" altLang="en-US" dirty="0" smtClean="0"/>
              <a:t>Other (brucellosis, </a:t>
            </a:r>
            <a:r>
              <a:rPr lang="en-US" altLang="en-US" dirty="0" err="1" smtClean="0"/>
              <a:t>actinomycosis</a:t>
            </a:r>
            <a:r>
              <a:rPr lang="en-US" altLang="en-US" dirty="0" smtClean="0"/>
              <a:t>)</a:t>
            </a:r>
          </a:p>
          <a:p>
            <a:pPr marL="914400" lvl="2" indent="0" algn="l" rtl="0">
              <a:buNone/>
            </a:pPr>
            <a:endParaRPr lang="en-US" altLang="en-US" dirty="0" smtClean="0"/>
          </a:p>
          <a:p>
            <a:pPr lvl="2" algn="l" rtl="0">
              <a:buFont typeface="Symbol" pitchFamily="18" charset="2"/>
              <a:buChar char="¨"/>
            </a:pPr>
            <a:r>
              <a:rPr lang="en-US" altLang="en-US" dirty="0" smtClean="0"/>
              <a:t>Path: </a:t>
            </a:r>
            <a:r>
              <a:rPr lang="en-US" altLang="en-US" dirty="0" err="1" smtClean="0"/>
              <a:t>hematogenous</a:t>
            </a:r>
            <a:r>
              <a:rPr lang="en-US" altLang="en-US" dirty="0" smtClean="0"/>
              <a:t> seeding, paravertebral epidural abscess w/vert. Body destruction with anterior SCC (mechanical vs ischemic) </a:t>
            </a:r>
          </a:p>
          <a:p>
            <a:pPr marL="914400" lvl="2" indent="0" algn="l" rtl="0">
              <a:buNone/>
            </a:pPr>
            <a:endParaRPr lang="en-US" altLang="en-US" dirty="0" smtClean="0"/>
          </a:p>
          <a:p>
            <a:pPr lvl="2" algn="l" rtl="0">
              <a:buFont typeface="Symbol" pitchFamily="18" charset="2"/>
              <a:buChar char="¨"/>
            </a:pPr>
            <a:r>
              <a:rPr lang="en-US" altLang="en-US" dirty="0" smtClean="0"/>
              <a:t>Clinical:  fever, back pain, paresis</a:t>
            </a:r>
          </a:p>
          <a:p>
            <a:pPr lvl="2" algn="l" rtl="0">
              <a:buFont typeface="Symbol" pitchFamily="18" charset="2"/>
              <a:buChar char="¨"/>
            </a:pPr>
            <a:r>
              <a:rPr lang="en-US" altLang="en-US" dirty="0" err="1" smtClean="0"/>
              <a:t>Dx</a:t>
            </a:r>
            <a:r>
              <a:rPr lang="en-US" altLang="en-US" dirty="0" smtClean="0"/>
              <a:t>:  </a:t>
            </a:r>
            <a:r>
              <a:rPr lang="en-US" altLang="en-US" dirty="0" err="1" smtClean="0"/>
              <a:t>xray</a:t>
            </a:r>
            <a:r>
              <a:rPr lang="en-US" altLang="en-US" dirty="0" smtClean="0"/>
              <a:t>, MRI.</a:t>
            </a:r>
          </a:p>
          <a:p>
            <a:pPr lvl="2" algn="l" rtl="0">
              <a:buFont typeface="Symbol" pitchFamily="18" charset="2"/>
              <a:buChar char="¨"/>
            </a:pPr>
            <a:r>
              <a:rPr lang="en-US" altLang="en-US" dirty="0" smtClean="0"/>
              <a:t>Rx: isoniazid/rifampin, ethambutol</a:t>
            </a:r>
          </a:p>
          <a:p>
            <a:pPr lvl="2" algn="l" rtl="0">
              <a:buFont typeface="Symbol" pitchFamily="18" charset="2"/>
              <a:buChar char="¨"/>
            </a:pPr>
            <a:endParaRPr lang="en-US" altLang="en-US" dirty="0" smtClean="0"/>
          </a:p>
          <a:p>
            <a:pPr lvl="2" algn="l" rtl="0">
              <a:buFont typeface="Symbol" pitchFamily="18" charset="2"/>
              <a:buChar char="¨"/>
            </a:pPr>
            <a:endParaRPr lang="en-US" altLang="en-US" dirty="0" smtClean="0"/>
          </a:p>
        </p:txBody>
      </p:sp>
    </p:spTree>
    <p:extLst>
      <p:ext uri="{BB962C8B-B14F-4D97-AF65-F5344CB8AC3E}">
        <p14:creationId xmlns:p14="http://schemas.microsoft.com/office/powerpoint/2010/main" val="891835698"/>
      </p:ext>
    </p:extLst>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026"/>
          <p:cNvSpPr>
            <a:spLocks noGrp="1" noChangeArrowheads="1"/>
          </p:cNvSpPr>
          <p:nvPr>
            <p:ph type="title"/>
          </p:nvPr>
        </p:nvSpPr>
        <p:spPr/>
        <p:txBody>
          <a:bodyPr/>
          <a:lstStyle/>
          <a:p>
            <a:r>
              <a:rPr lang="en-US" altLang="en-US" smtClean="0"/>
              <a:t>Spinal TB (Potts Disease)</a:t>
            </a:r>
          </a:p>
        </p:txBody>
      </p:sp>
      <p:pic>
        <p:nvPicPr>
          <p:cNvPr id="49155" name="Picture 1027" descr="A:\tuberculosis.JPG"/>
          <p:cNvPicPr>
            <a:picLocks noChangeAspect="1" noChangeArrowheads="1"/>
          </p:cNvPicPr>
          <p:nvPr/>
        </p:nvPicPr>
        <p:blipFill rotWithShape="1">
          <a:blip r:embed="rId2">
            <a:extLst>
              <a:ext uri="{28A0092B-C50C-407E-A947-70E740481C1C}">
                <a14:useLocalDpi xmlns:a14="http://schemas.microsoft.com/office/drawing/2010/main" val="0"/>
              </a:ext>
            </a:extLst>
          </a:blip>
          <a:srcRect b="2803"/>
          <a:stretch/>
        </p:blipFill>
        <p:spPr bwMode="auto">
          <a:xfrm>
            <a:off x="2555776" y="1340768"/>
            <a:ext cx="4338059" cy="4824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2204277"/>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381000"/>
            <a:ext cx="8229600" cy="1143000"/>
          </a:xfrm>
          <a:ln>
            <a:noFill/>
            <a:miter lim="800000"/>
            <a:headEnd/>
            <a:tailEnd/>
          </a:ln>
        </p:spPr>
        <p:txBody>
          <a:bodyPr/>
          <a:lstStyle/>
          <a:p>
            <a:r>
              <a:rPr lang="en-US" sz="4000" b="1" dirty="0"/>
              <a:t>Anatomy Of The lumbar Spine</a:t>
            </a:r>
          </a:p>
        </p:txBody>
      </p:sp>
      <p:pic>
        <p:nvPicPr>
          <p:cNvPr id="5125" name="Picture 5" descr="spin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1547900"/>
            <a:ext cx="3810000" cy="3042356"/>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ligam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64421" y="1558439"/>
            <a:ext cx="4343400" cy="3021278"/>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imagesCAJVI5PI"/>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64221" y="4437062"/>
            <a:ext cx="3771900" cy="2420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1082464"/>
      </p:ext>
    </p:extLst>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r>
              <a:rPr lang="en-US"/>
              <a:t>Take home messages</a:t>
            </a:r>
          </a:p>
        </p:txBody>
      </p:sp>
      <p:sp>
        <p:nvSpPr>
          <p:cNvPr id="119811" name="Rectangle 3"/>
          <p:cNvSpPr>
            <a:spLocks noGrp="1" noChangeArrowheads="1"/>
          </p:cNvSpPr>
          <p:nvPr>
            <p:ph idx="1"/>
          </p:nvPr>
        </p:nvSpPr>
        <p:spPr>
          <a:xfrm>
            <a:off x="457200" y="1340768"/>
            <a:ext cx="8229600" cy="4785395"/>
          </a:xfrm>
        </p:spPr>
        <p:txBody>
          <a:bodyPr/>
          <a:lstStyle/>
          <a:p>
            <a:pPr marL="0" indent="0" algn="l" rtl="0">
              <a:lnSpc>
                <a:spcPct val="150000"/>
              </a:lnSpc>
              <a:buNone/>
            </a:pPr>
            <a:endParaRPr lang="en-US" sz="2400" dirty="0">
              <a:effectLst>
                <a:outerShdw blurRad="38100" dist="38100" dir="2700000" algn="tl">
                  <a:srgbClr val="000000"/>
                </a:outerShdw>
              </a:effectLst>
              <a:latin typeface="Times New Roman" pitchFamily="18" charset="0"/>
              <a:cs typeface="Times New Roman" pitchFamily="18" charset="0"/>
            </a:endParaRPr>
          </a:p>
          <a:p>
            <a:pPr lvl="0" algn="just" rtl="0" eaLnBrk="1" fontAlgn="t" hangingPunct="1">
              <a:buNone/>
            </a:pPr>
            <a:r>
              <a:rPr lang="en-US" altLang="ko-KR" sz="2400" b="1" dirty="0" smtClean="0">
                <a:solidFill>
                  <a:srgbClr val="00FF00"/>
                </a:solidFill>
                <a:latin typeface="궁서" pitchFamily="18" charset="-127"/>
                <a:ea typeface="궁서" pitchFamily="18" charset="-127"/>
              </a:rPr>
              <a:t>Emergency </a:t>
            </a:r>
            <a:r>
              <a:rPr lang="en-US" altLang="ko-KR" sz="2400" b="1" dirty="0">
                <a:solidFill>
                  <a:srgbClr val="00FF00"/>
                </a:solidFill>
                <a:latin typeface="궁서" pitchFamily="18" charset="-127"/>
                <a:ea typeface="궁서" pitchFamily="18" charset="-127"/>
              </a:rPr>
              <a:t>surgical </a:t>
            </a:r>
            <a:r>
              <a:rPr lang="en-US" altLang="ko-KR" sz="2400" b="1" dirty="0" smtClean="0">
                <a:solidFill>
                  <a:srgbClr val="00FF00"/>
                </a:solidFill>
                <a:latin typeface="궁서" pitchFamily="18" charset="-127"/>
                <a:ea typeface="궁서" pitchFamily="18" charset="-127"/>
              </a:rPr>
              <a:t>indication for DSCD</a:t>
            </a:r>
            <a:r>
              <a:rPr lang="en-US" altLang="ko-KR" sz="2000" b="1" dirty="0" smtClean="0">
                <a:solidFill>
                  <a:srgbClr val="009999"/>
                </a:solidFill>
                <a:latin typeface="궁서" pitchFamily="18" charset="-127"/>
                <a:ea typeface="궁서" pitchFamily="18" charset="-127"/>
              </a:rPr>
              <a:t> </a:t>
            </a:r>
            <a:endParaRPr lang="en-US" altLang="ko-KR" sz="2000" b="1" dirty="0">
              <a:solidFill>
                <a:srgbClr val="009999"/>
              </a:solidFill>
              <a:latin typeface="궁서" pitchFamily="18" charset="-127"/>
              <a:ea typeface="궁서" pitchFamily="18" charset="-127"/>
            </a:endParaRPr>
          </a:p>
          <a:p>
            <a:pPr lvl="0" algn="just" rtl="0" eaLnBrk="1" fontAlgn="t" hangingPunct="1"/>
            <a:r>
              <a:rPr lang="en-US" altLang="ko-KR" sz="2000" b="1" dirty="0">
                <a:solidFill>
                  <a:srgbClr val="009999"/>
                </a:solidFill>
                <a:latin typeface="궁서" pitchFamily="18" charset="-127"/>
                <a:ea typeface="궁서" pitchFamily="18" charset="-127"/>
              </a:rPr>
              <a:t>cauda </a:t>
            </a:r>
            <a:r>
              <a:rPr lang="en-US" altLang="ko-KR" sz="2000" b="1" dirty="0" err="1">
                <a:solidFill>
                  <a:srgbClr val="009999"/>
                </a:solidFill>
                <a:latin typeface="궁서" pitchFamily="18" charset="-127"/>
                <a:ea typeface="궁서" pitchFamily="18" charset="-127"/>
              </a:rPr>
              <a:t>equina</a:t>
            </a:r>
            <a:r>
              <a:rPr lang="en-US" altLang="ko-KR" sz="2000" b="1" dirty="0">
                <a:solidFill>
                  <a:srgbClr val="009999"/>
                </a:solidFill>
                <a:latin typeface="궁서" pitchFamily="18" charset="-127"/>
                <a:ea typeface="궁서" pitchFamily="18" charset="-127"/>
              </a:rPr>
              <a:t> </a:t>
            </a:r>
            <a:r>
              <a:rPr lang="en-US" altLang="ko-KR" sz="2000" b="1" dirty="0" smtClean="0">
                <a:solidFill>
                  <a:srgbClr val="009999"/>
                </a:solidFill>
                <a:latin typeface="궁서" pitchFamily="18" charset="-127"/>
                <a:ea typeface="궁서" pitchFamily="18" charset="-127"/>
              </a:rPr>
              <a:t>syndrome:</a:t>
            </a:r>
            <a:endParaRPr lang="en-US" altLang="ko-KR" sz="2000" b="1" dirty="0">
              <a:solidFill>
                <a:srgbClr val="009999"/>
              </a:solidFill>
              <a:latin typeface="궁서" pitchFamily="18" charset="-127"/>
              <a:ea typeface="궁서" pitchFamily="18" charset="-127"/>
            </a:endParaRPr>
          </a:p>
          <a:p>
            <a:pPr marL="0" lvl="0" indent="0" algn="just" rtl="0" eaLnBrk="1" fontAlgn="t" hangingPunct="1">
              <a:buNone/>
            </a:pPr>
            <a:r>
              <a:rPr lang="en-US" altLang="ko-KR" sz="2000" b="1" dirty="0" smtClean="0">
                <a:solidFill>
                  <a:srgbClr val="009999"/>
                </a:solidFill>
                <a:latin typeface="궁서" pitchFamily="18" charset="-127"/>
                <a:ea typeface="궁서" pitchFamily="18" charset="-127"/>
              </a:rPr>
              <a:t> acute </a:t>
            </a:r>
            <a:r>
              <a:rPr lang="en-US" altLang="ko-KR" sz="2000" b="1" dirty="0">
                <a:solidFill>
                  <a:srgbClr val="009999"/>
                </a:solidFill>
                <a:latin typeface="궁서" pitchFamily="18" charset="-127"/>
                <a:ea typeface="궁서" pitchFamily="18" charset="-127"/>
              </a:rPr>
              <a:t>urinary </a:t>
            </a:r>
            <a:r>
              <a:rPr lang="en-US" altLang="ko-KR" sz="2000" b="1" dirty="0" err="1" smtClean="0">
                <a:solidFill>
                  <a:srgbClr val="009999"/>
                </a:solidFill>
                <a:latin typeface="궁서" pitchFamily="18" charset="-127"/>
                <a:ea typeface="궁서" pitchFamily="18" charset="-127"/>
              </a:rPr>
              <a:t>retension</a:t>
            </a:r>
            <a:r>
              <a:rPr lang="en-US" altLang="ko-KR" sz="2000" b="1" dirty="0" smtClean="0">
                <a:solidFill>
                  <a:srgbClr val="009999"/>
                </a:solidFill>
                <a:latin typeface="궁서" pitchFamily="18" charset="-127"/>
                <a:ea typeface="궁서" pitchFamily="18" charset="-127"/>
              </a:rPr>
              <a:t>/incontinence, saddle </a:t>
            </a:r>
            <a:r>
              <a:rPr lang="en-US" altLang="ko-KR" sz="2000" b="1" dirty="0">
                <a:solidFill>
                  <a:srgbClr val="009999"/>
                </a:solidFill>
                <a:latin typeface="궁서" pitchFamily="18" charset="-127"/>
                <a:ea typeface="궁서" pitchFamily="18" charset="-127"/>
              </a:rPr>
              <a:t>anesthesia, back/buttock/leg pain, </a:t>
            </a:r>
            <a:r>
              <a:rPr lang="en-US" altLang="ko-KR" sz="2000" b="1" dirty="0" smtClean="0">
                <a:solidFill>
                  <a:srgbClr val="009999"/>
                </a:solidFill>
                <a:latin typeface="궁서" pitchFamily="18" charset="-127"/>
                <a:ea typeface="궁서" pitchFamily="18" charset="-127"/>
              </a:rPr>
              <a:t>weakness.</a:t>
            </a:r>
          </a:p>
          <a:p>
            <a:pPr lvl="0" algn="just" rtl="0" eaLnBrk="1" fontAlgn="t" hangingPunct="1">
              <a:buNone/>
            </a:pPr>
            <a:endParaRPr lang="en-US" altLang="ko-KR" sz="2000" b="1" dirty="0">
              <a:solidFill>
                <a:srgbClr val="009999"/>
              </a:solidFill>
              <a:latin typeface="궁서" pitchFamily="18" charset="-127"/>
              <a:ea typeface="궁서" pitchFamily="18" charset="-127"/>
            </a:endParaRPr>
          </a:p>
          <a:p>
            <a:pPr lvl="0" algn="just" rtl="0" eaLnBrk="1" fontAlgn="t" hangingPunct="1">
              <a:buNone/>
            </a:pPr>
            <a:endParaRPr lang="en-US" altLang="ko-KR" sz="2000" b="1" dirty="0" smtClean="0">
              <a:solidFill>
                <a:srgbClr val="009999"/>
              </a:solidFill>
              <a:latin typeface="궁서" pitchFamily="18" charset="-127"/>
              <a:ea typeface="궁서" pitchFamily="18" charset="-127"/>
            </a:endParaRPr>
          </a:p>
          <a:p>
            <a:pPr lvl="0" algn="just" rtl="0" eaLnBrk="1" fontAlgn="t" hangingPunct="1">
              <a:buNone/>
            </a:pPr>
            <a:endParaRPr lang="en-US" altLang="ko-KR" sz="2000" b="1" dirty="0" smtClean="0">
              <a:solidFill>
                <a:srgbClr val="009999"/>
              </a:solidFill>
              <a:latin typeface="궁서" pitchFamily="18" charset="-127"/>
              <a:ea typeface="궁서" pitchFamily="18" charset="-127"/>
            </a:endParaRPr>
          </a:p>
          <a:p>
            <a:pPr marL="0" lvl="0" indent="0" algn="just" rtl="0" eaLnBrk="1" fontAlgn="t" hangingPunct="1">
              <a:buNone/>
            </a:pPr>
            <a:r>
              <a:rPr lang="en-US" altLang="ko-KR" sz="2400" b="1" dirty="0" smtClean="0">
                <a:solidFill>
                  <a:srgbClr val="92D050"/>
                </a:solidFill>
                <a:latin typeface="궁서" pitchFamily="18" charset="-127"/>
                <a:ea typeface="궁서" pitchFamily="18" charset="-127"/>
              </a:rPr>
              <a:t>Red Flags for a Spinal Pathology</a:t>
            </a:r>
          </a:p>
          <a:p>
            <a:pPr lvl="0" algn="just" rtl="0" eaLnBrk="1" fontAlgn="t" hangingPunct="1">
              <a:buNone/>
            </a:pPr>
            <a:endParaRPr lang="en-US" altLang="ko-KR" sz="2400" b="1" dirty="0">
              <a:solidFill>
                <a:srgbClr val="92D050"/>
              </a:solidFill>
              <a:latin typeface="궁서" pitchFamily="18" charset="-127"/>
              <a:ea typeface="궁서" pitchFamily="18" charset="-127"/>
            </a:endParaRPr>
          </a:p>
          <a:p>
            <a:pPr lvl="0" algn="just" rtl="0" eaLnBrk="1" fontAlgn="t" hangingPunct="1">
              <a:buNone/>
            </a:pPr>
            <a:endParaRPr lang="en-US" dirty="0"/>
          </a:p>
        </p:txBody>
      </p:sp>
    </p:spTree>
    <p:extLst>
      <p:ext uri="{BB962C8B-B14F-4D97-AF65-F5344CB8AC3E}">
        <p14:creationId xmlns:p14="http://schemas.microsoft.com/office/powerpoint/2010/main" val="1599530790"/>
      </p:ext>
    </p:extLst>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WordArt 8"/>
          <p:cNvSpPr>
            <a:spLocks noChangeArrowheads="1" noChangeShapeType="1" noTextEdit="1"/>
          </p:cNvSpPr>
          <p:nvPr/>
        </p:nvSpPr>
        <p:spPr bwMode="auto">
          <a:xfrm>
            <a:off x="609600" y="1752600"/>
            <a:ext cx="7086600" cy="3254375"/>
          </a:xfrm>
          <a:prstGeom prst="rect">
            <a:avLst/>
          </a:prstGeom>
        </p:spPr>
        <p:txBody>
          <a:bodyPr wrap="none" fromWordArt="1">
            <a:prstTxWarp prst="textCascadeUp">
              <a:avLst>
                <a:gd name="adj" fmla="val 44444"/>
              </a:avLst>
            </a:prstTxWarp>
            <a:scene3d>
              <a:camera prst="legacyPerspectiveFront">
                <a:rot lat="20519995" lon="1080000" rev="0"/>
              </a:camera>
              <a:lightRig rig="legacyHarsh2" dir="b"/>
            </a:scene3d>
            <a:sp3d extrusionH="430200" prstMaterial="legacyMatte">
              <a:extrusionClr>
                <a:srgbClr val="FF6600"/>
              </a:extrusionClr>
            </a:sp3d>
          </a:bodyPr>
          <a:lstStyle/>
          <a:p>
            <a:pPr algn="ctr" rtl="0"/>
            <a:r>
              <a:rPr lang="en-US" sz="3600" kern="10" dirty="0">
                <a:ln w="9525">
                  <a:round/>
                  <a:headEnd/>
                  <a:tailEnd/>
                </a:ln>
                <a:gradFill rotWithShape="1">
                  <a:gsLst>
                    <a:gs pos="0">
                      <a:srgbClr val="FFE701"/>
                    </a:gs>
                    <a:gs pos="100000">
                      <a:srgbClr val="FE3E02"/>
                    </a:gs>
                  </a:gsLst>
                  <a:lin ang="5400000" scaled="1"/>
                </a:gradFill>
                <a:latin typeface="Impact"/>
              </a:rPr>
              <a:t>Thank </a:t>
            </a:r>
            <a:r>
              <a:rPr lang="en-US" sz="3600" kern="10" dirty="0" smtClean="0">
                <a:ln w="9525">
                  <a:round/>
                  <a:headEnd/>
                  <a:tailEnd/>
                </a:ln>
                <a:gradFill rotWithShape="1">
                  <a:gsLst>
                    <a:gs pos="0">
                      <a:srgbClr val="FFE701"/>
                    </a:gs>
                    <a:gs pos="100000">
                      <a:srgbClr val="FE3E02"/>
                    </a:gs>
                  </a:gsLst>
                  <a:lin ang="5400000" scaled="1"/>
                </a:gradFill>
                <a:latin typeface="Impact"/>
              </a:rPr>
              <a:t>You</a:t>
            </a:r>
            <a:endParaRPr lang="ar-EG" sz="3600" kern="10" dirty="0">
              <a:ln w="9525">
                <a:round/>
                <a:headEnd/>
                <a:tailEnd/>
              </a:ln>
              <a:gradFill rotWithShape="1">
                <a:gsLst>
                  <a:gs pos="0">
                    <a:srgbClr val="FFE701"/>
                  </a:gs>
                  <a:gs pos="100000">
                    <a:srgbClr val="FE3E02"/>
                  </a:gs>
                </a:gsLst>
                <a:lin ang="5400000" scaled="1"/>
              </a:gradFill>
              <a:latin typeface="Impact"/>
            </a:endParaRP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z="4000" b="1" dirty="0" smtClean="0"/>
              <a:t>Anatomy Of the Cervical Spine</a:t>
            </a:r>
          </a:p>
        </p:txBody>
      </p:sp>
      <p:pic>
        <p:nvPicPr>
          <p:cNvPr id="5123" name="Picture 4" descr="c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2080" y="1333498"/>
            <a:ext cx="360045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8" descr="spine_cervical_anatomy0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1988125"/>
            <a:ext cx="4800600" cy="3834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11" descr="8"/>
          <p:cNvPicPr>
            <a:picLocks noChangeAspect="1" noChangeArrowheads="1"/>
          </p:cNvPicPr>
          <p:nvPr/>
        </p:nvPicPr>
        <p:blipFill>
          <a:blip r:embed="rId2">
            <a:extLst>
              <a:ext uri="{28A0092B-C50C-407E-A947-70E740481C1C}">
                <a14:useLocalDpi xmlns:a14="http://schemas.microsoft.com/office/drawing/2010/main" val="0"/>
              </a:ext>
            </a:extLst>
          </a:blip>
          <a:srcRect t="3052" r="1489" b="27927"/>
          <a:stretch>
            <a:fillRect/>
          </a:stretch>
        </p:blipFill>
        <p:spPr bwMode="auto">
          <a:xfrm>
            <a:off x="1043608" y="1397465"/>
            <a:ext cx="6985000" cy="230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Rectangle 12"/>
          <p:cNvSpPr>
            <a:spLocks noChangeArrowheads="1"/>
          </p:cNvSpPr>
          <p:nvPr/>
        </p:nvSpPr>
        <p:spPr bwMode="gray">
          <a:xfrm>
            <a:off x="228633" y="3789040"/>
            <a:ext cx="5508625" cy="324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kumimoji="1" sz="3200" b="1">
                <a:solidFill>
                  <a:srgbClr val="FF0000"/>
                </a:solidFill>
                <a:latin typeface="Tahoma" pitchFamily="34" charset="0"/>
                <a:ea typeface="宋体" pitchFamily="2" charset="-122"/>
              </a:defRPr>
            </a:lvl1pPr>
            <a:lvl2pPr marL="742950" indent="-285750" eaLnBrk="0" hangingPunct="0">
              <a:defRPr kumimoji="1" sz="3200" b="1">
                <a:solidFill>
                  <a:srgbClr val="FF0000"/>
                </a:solidFill>
                <a:latin typeface="Tahoma" pitchFamily="34" charset="0"/>
                <a:ea typeface="宋体" pitchFamily="2" charset="-122"/>
              </a:defRPr>
            </a:lvl2pPr>
            <a:lvl3pPr marL="1143000" indent="-228600" eaLnBrk="0" hangingPunct="0">
              <a:defRPr kumimoji="1" sz="3200" b="1">
                <a:solidFill>
                  <a:srgbClr val="FF0000"/>
                </a:solidFill>
                <a:latin typeface="Tahoma" pitchFamily="34" charset="0"/>
                <a:ea typeface="宋体" pitchFamily="2" charset="-122"/>
              </a:defRPr>
            </a:lvl3pPr>
            <a:lvl4pPr marL="1600200" indent="-228600" eaLnBrk="0" hangingPunct="0">
              <a:defRPr kumimoji="1" sz="3200" b="1">
                <a:solidFill>
                  <a:srgbClr val="FF0000"/>
                </a:solidFill>
                <a:latin typeface="Tahoma" pitchFamily="34" charset="0"/>
                <a:ea typeface="宋体" pitchFamily="2" charset="-122"/>
              </a:defRPr>
            </a:lvl4pPr>
            <a:lvl5pPr marL="2057400" indent="-228600" eaLnBrk="0" hangingPunct="0">
              <a:defRPr kumimoji="1" sz="3200" b="1">
                <a:solidFill>
                  <a:srgbClr val="FF0000"/>
                </a:solidFill>
                <a:latin typeface="Tahoma" pitchFamily="34" charset="0"/>
                <a:ea typeface="宋体" pitchFamily="2" charset="-122"/>
              </a:defRPr>
            </a:lvl5pPr>
            <a:lvl6pPr marL="2514600" indent="-228600" eaLnBrk="0" fontAlgn="base" hangingPunct="0">
              <a:spcBef>
                <a:spcPct val="0"/>
              </a:spcBef>
              <a:spcAft>
                <a:spcPct val="0"/>
              </a:spcAft>
              <a:defRPr kumimoji="1" sz="3200" b="1">
                <a:solidFill>
                  <a:srgbClr val="FF0000"/>
                </a:solidFill>
                <a:latin typeface="Tahoma" pitchFamily="34" charset="0"/>
                <a:ea typeface="宋体" pitchFamily="2" charset="-122"/>
              </a:defRPr>
            </a:lvl6pPr>
            <a:lvl7pPr marL="2971800" indent="-228600" eaLnBrk="0" fontAlgn="base" hangingPunct="0">
              <a:spcBef>
                <a:spcPct val="0"/>
              </a:spcBef>
              <a:spcAft>
                <a:spcPct val="0"/>
              </a:spcAft>
              <a:defRPr kumimoji="1" sz="3200" b="1">
                <a:solidFill>
                  <a:srgbClr val="FF0000"/>
                </a:solidFill>
                <a:latin typeface="Tahoma" pitchFamily="34" charset="0"/>
                <a:ea typeface="宋体" pitchFamily="2" charset="-122"/>
              </a:defRPr>
            </a:lvl7pPr>
            <a:lvl8pPr marL="3429000" indent="-228600" eaLnBrk="0" fontAlgn="base" hangingPunct="0">
              <a:spcBef>
                <a:spcPct val="0"/>
              </a:spcBef>
              <a:spcAft>
                <a:spcPct val="0"/>
              </a:spcAft>
              <a:defRPr kumimoji="1" sz="3200" b="1">
                <a:solidFill>
                  <a:srgbClr val="FF0000"/>
                </a:solidFill>
                <a:latin typeface="Tahoma" pitchFamily="34" charset="0"/>
                <a:ea typeface="宋体" pitchFamily="2" charset="-122"/>
              </a:defRPr>
            </a:lvl8pPr>
            <a:lvl9pPr marL="3886200" indent="-228600" eaLnBrk="0" fontAlgn="base" hangingPunct="0">
              <a:spcBef>
                <a:spcPct val="0"/>
              </a:spcBef>
              <a:spcAft>
                <a:spcPct val="0"/>
              </a:spcAft>
              <a:defRPr kumimoji="1" sz="3200" b="1">
                <a:solidFill>
                  <a:srgbClr val="FF0000"/>
                </a:solidFill>
                <a:latin typeface="Tahoma" pitchFamily="34" charset="0"/>
                <a:ea typeface="宋体" pitchFamily="2" charset="-122"/>
              </a:defRPr>
            </a:lvl9pPr>
          </a:lstStyle>
          <a:p>
            <a:pPr algn="l" rtl="0">
              <a:spcBef>
                <a:spcPct val="20000"/>
              </a:spcBef>
              <a:buClr>
                <a:schemeClr val="accent1"/>
              </a:buClr>
              <a:buSzPct val="75000"/>
              <a:buFont typeface="Wingdings" pitchFamily="2" charset="2"/>
              <a:buNone/>
            </a:pPr>
            <a:r>
              <a:rPr lang="en-US" altLang="zh-CN" b="0" dirty="0">
                <a:solidFill>
                  <a:schemeClr val="tx2"/>
                </a:solidFill>
                <a:latin typeface="Arial" pitchFamily="34" charset="0"/>
              </a:rPr>
              <a:t>The Intervertebral Disc</a:t>
            </a:r>
            <a:endParaRPr lang="en-US" altLang="zh-CN" sz="2800" b="0" dirty="0">
              <a:solidFill>
                <a:schemeClr val="tx1"/>
              </a:solidFill>
              <a:latin typeface="Arial" pitchFamily="34" charset="0"/>
            </a:endParaRPr>
          </a:p>
          <a:p>
            <a:pPr algn="l" rtl="0">
              <a:lnSpc>
                <a:spcPct val="90000"/>
              </a:lnSpc>
              <a:spcBef>
                <a:spcPct val="20000"/>
              </a:spcBef>
              <a:buClr>
                <a:schemeClr val="accent1"/>
              </a:buClr>
              <a:buSzPct val="75000"/>
              <a:buFont typeface="Wingdings" pitchFamily="2" charset="2"/>
              <a:buNone/>
            </a:pPr>
            <a:r>
              <a:rPr lang="en-US" altLang="zh-CN" sz="2800" b="0" dirty="0">
                <a:solidFill>
                  <a:schemeClr val="tx1"/>
                </a:solidFill>
                <a:latin typeface="Arial" pitchFamily="34" charset="0"/>
              </a:rPr>
              <a:t>Two major components  </a:t>
            </a:r>
          </a:p>
          <a:p>
            <a:pPr lvl="1" algn="l" rtl="0">
              <a:spcBef>
                <a:spcPct val="20000"/>
              </a:spcBef>
              <a:buClr>
                <a:schemeClr val="accent1"/>
              </a:buClr>
              <a:buSzPct val="75000"/>
              <a:buFont typeface="Wingdings" pitchFamily="2" charset="2"/>
              <a:buChar char="n"/>
            </a:pPr>
            <a:r>
              <a:rPr lang="en-US" altLang="zh-CN" sz="2400" b="0" dirty="0">
                <a:solidFill>
                  <a:schemeClr val="tx1"/>
                </a:solidFill>
                <a:latin typeface="Arial" pitchFamily="34" charset="0"/>
              </a:rPr>
              <a:t>Annulus fibrosis: thick, fibrous </a:t>
            </a:r>
            <a:r>
              <a:rPr lang="en-US" altLang="zh-CN" sz="2400" b="0" dirty="0">
                <a:solidFill>
                  <a:schemeClr val="tx1"/>
                </a:solidFill>
                <a:latin typeface="Times" pitchFamily="18" charset="0"/>
              </a:rPr>
              <a:t>“</a:t>
            </a:r>
            <a:r>
              <a:rPr lang="en-US" altLang="zh-CN" sz="2400" b="0" dirty="0">
                <a:solidFill>
                  <a:schemeClr val="tx1"/>
                </a:solidFill>
                <a:latin typeface="Arial" pitchFamily="34" charset="0"/>
              </a:rPr>
              <a:t>radial tire</a:t>
            </a:r>
            <a:r>
              <a:rPr lang="en-US" altLang="zh-CN" sz="2400" b="0" dirty="0">
                <a:solidFill>
                  <a:schemeClr val="tx1"/>
                </a:solidFill>
                <a:latin typeface="Times" pitchFamily="18" charset="0"/>
              </a:rPr>
              <a:t>”</a:t>
            </a:r>
            <a:r>
              <a:rPr lang="en-US" altLang="zh-CN" sz="2400" b="0" dirty="0">
                <a:solidFill>
                  <a:schemeClr val="tx1"/>
                </a:solidFill>
                <a:latin typeface="Arial" pitchFamily="34" charset="0"/>
              </a:rPr>
              <a:t> called </a:t>
            </a:r>
            <a:r>
              <a:rPr lang="en-US" altLang="zh-CN" sz="2400" b="0" dirty="0" smtClean="0">
                <a:solidFill>
                  <a:schemeClr val="tx1"/>
                </a:solidFill>
                <a:latin typeface="Arial" pitchFamily="34" charset="0"/>
              </a:rPr>
              <a:t>lamellae</a:t>
            </a:r>
            <a:endParaRPr lang="en-US" altLang="zh-CN" sz="2400" b="0" dirty="0">
              <a:solidFill>
                <a:schemeClr val="tx1"/>
              </a:solidFill>
              <a:latin typeface="Arial" pitchFamily="34" charset="0"/>
            </a:endParaRPr>
          </a:p>
          <a:p>
            <a:pPr lvl="1" algn="l" rtl="0">
              <a:lnSpc>
                <a:spcPct val="90000"/>
              </a:lnSpc>
              <a:spcBef>
                <a:spcPct val="20000"/>
              </a:spcBef>
              <a:buClr>
                <a:schemeClr val="accent1"/>
              </a:buClr>
              <a:buSzPct val="75000"/>
              <a:buFont typeface="Wingdings" pitchFamily="2" charset="2"/>
              <a:buChar char="n"/>
            </a:pPr>
            <a:r>
              <a:rPr lang="en-US" altLang="zh-CN" sz="2400" b="0" dirty="0">
                <a:solidFill>
                  <a:schemeClr val="tx1"/>
                </a:solidFill>
                <a:latin typeface="Arial" pitchFamily="34" charset="0"/>
              </a:rPr>
              <a:t>Nucleus pulposus: ball-like gel</a:t>
            </a:r>
          </a:p>
        </p:txBody>
      </p:sp>
      <p:pic>
        <p:nvPicPr>
          <p:cNvPr id="6149" name="Picture 13" descr="06 disc anatom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3400" y="4222426"/>
            <a:ext cx="3279775" cy="237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bwMode="auto">
          <a:xfrm>
            <a:off x="0" y="0"/>
            <a:ext cx="1259632" cy="1268413"/>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en-US" sz="4400" b="1"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txBox="1">
            <a:spLocks noChangeArrowheads="1"/>
          </p:cNvSpPr>
          <p:nvPr/>
        </p:nvSpPr>
        <p:spPr bwMode="auto">
          <a:xfrm>
            <a:off x="395536" y="260350"/>
            <a:ext cx="8497639" cy="1143000"/>
          </a:xfrm>
          <a:prstGeom prst="rect">
            <a:avLst/>
          </a:prstGeom>
          <a:noFill/>
          <a:ln w="9525" algn="ctr">
            <a:noFill/>
            <a:miter lim="800000"/>
            <a:headEnd/>
            <a:tailEnd/>
          </a:ln>
          <a:effectLst/>
        </p:spPr>
        <p:txBody>
          <a:bodyPr anchor="ctr"/>
          <a:lstStyle>
            <a:lvl1pPr eaLnBrk="0" hangingPunct="0">
              <a:defRPr kumimoji="1" sz="3200" b="1">
                <a:solidFill>
                  <a:srgbClr val="FF0000"/>
                </a:solidFill>
                <a:latin typeface="Tahoma" pitchFamily="34" charset="0"/>
                <a:ea typeface="宋体" pitchFamily="2" charset="-122"/>
              </a:defRPr>
            </a:lvl1pPr>
            <a:lvl2pPr marL="742950" indent="-285750" eaLnBrk="0" hangingPunct="0">
              <a:defRPr kumimoji="1" sz="3200" b="1">
                <a:solidFill>
                  <a:srgbClr val="FF0000"/>
                </a:solidFill>
                <a:latin typeface="Tahoma" pitchFamily="34" charset="0"/>
                <a:ea typeface="宋体" pitchFamily="2" charset="-122"/>
              </a:defRPr>
            </a:lvl2pPr>
            <a:lvl3pPr marL="1143000" indent="-228600" eaLnBrk="0" hangingPunct="0">
              <a:defRPr kumimoji="1" sz="3200" b="1">
                <a:solidFill>
                  <a:srgbClr val="FF0000"/>
                </a:solidFill>
                <a:latin typeface="Tahoma" pitchFamily="34" charset="0"/>
                <a:ea typeface="宋体" pitchFamily="2" charset="-122"/>
              </a:defRPr>
            </a:lvl3pPr>
            <a:lvl4pPr marL="1600200" indent="-228600" eaLnBrk="0" hangingPunct="0">
              <a:defRPr kumimoji="1" sz="3200" b="1">
                <a:solidFill>
                  <a:srgbClr val="FF0000"/>
                </a:solidFill>
                <a:latin typeface="Tahoma" pitchFamily="34" charset="0"/>
                <a:ea typeface="宋体" pitchFamily="2" charset="-122"/>
              </a:defRPr>
            </a:lvl4pPr>
            <a:lvl5pPr marL="2057400" indent="-228600" eaLnBrk="0" hangingPunct="0">
              <a:defRPr kumimoji="1" sz="3200" b="1">
                <a:solidFill>
                  <a:srgbClr val="FF0000"/>
                </a:solidFill>
                <a:latin typeface="Tahoma" pitchFamily="34" charset="0"/>
                <a:ea typeface="宋体" pitchFamily="2" charset="-122"/>
              </a:defRPr>
            </a:lvl5pPr>
            <a:lvl6pPr marL="2514600" indent="-228600" eaLnBrk="0" fontAlgn="base" hangingPunct="0">
              <a:spcBef>
                <a:spcPct val="0"/>
              </a:spcBef>
              <a:spcAft>
                <a:spcPct val="0"/>
              </a:spcAft>
              <a:defRPr kumimoji="1" sz="3200" b="1">
                <a:solidFill>
                  <a:srgbClr val="FF0000"/>
                </a:solidFill>
                <a:latin typeface="Tahoma" pitchFamily="34" charset="0"/>
                <a:ea typeface="宋体" pitchFamily="2" charset="-122"/>
              </a:defRPr>
            </a:lvl6pPr>
            <a:lvl7pPr marL="2971800" indent="-228600" eaLnBrk="0" fontAlgn="base" hangingPunct="0">
              <a:spcBef>
                <a:spcPct val="0"/>
              </a:spcBef>
              <a:spcAft>
                <a:spcPct val="0"/>
              </a:spcAft>
              <a:defRPr kumimoji="1" sz="3200" b="1">
                <a:solidFill>
                  <a:srgbClr val="FF0000"/>
                </a:solidFill>
                <a:latin typeface="Tahoma" pitchFamily="34" charset="0"/>
                <a:ea typeface="宋体" pitchFamily="2" charset="-122"/>
              </a:defRPr>
            </a:lvl7pPr>
            <a:lvl8pPr marL="3429000" indent="-228600" eaLnBrk="0" fontAlgn="base" hangingPunct="0">
              <a:spcBef>
                <a:spcPct val="0"/>
              </a:spcBef>
              <a:spcAft>
                <a:spcPct val="0"/>
              </a:spcAft>
              <a:defRPr kumimoji="1" sz="3200" b="1">
                <a:solidFill>
                  <a:srgbClr val="FF0000"/>
                </a:solidFill>
                <a:latin typeface="Tahoma" pitchFamily="34" charset="0"/>
                <a:ea typeface="宋体" pitchFamily="2" charset="-122"/>
              </a:defRPr>
            </a:lvl8pPr>
            <a:lvl9pPr marL="3886200" indent="-228600" eaLnBrk="0" fontAlgn="base" hangingPunct="0">
              <a:spcBef>
                <a:spcPct val="0"/>
              </a:spcBef>
              <a:spcAft>
                <a:spcPct val="0"/>
              </a:spcAft>
              <a:defRPr kumimoji="1" sz="3200" b="1">
                <a:solidFill>
                  <a:srgbClr val="FF0000"/>
                </a:solidFill>
                <a:latin typeface="Tahoma" pitchFamily="34" charset="0"/>
                <a:ea typeface="宋体" pitchFamily="2" charset="-122"/>
              </a:defRPr>
            </a:lvl9pPr>
          </a:lstStyle>
          <a:p>
            <a:pPr algn="ctr">
              <a:defRPr/>
            </a:pPr>
            <a:r>
              <a:rPr kumimoji="0" lang="en-US" altLang="zh-CN" sz="4000" dirty="0" smtClean="0">
                <a:solidFill>
                  <a:srgbClr val="FFFF00"/>
                </a:solidFill>
                <a:latin typeface="Arial" charset="0"/>
              </a:rPr>
              <a:t>Anatomy of the intervertebral disc</a:t>
            </a:r>
          </a:p>
        </p:txBody>
      </p:sp>
    </p:spTree>
    <p:extLst>
      <p:ext uri="{BB962C8B-B14F-4D97-AF65-F5344CB8AC3E}">
        <p14:creationId xmlns:p14="http://schemas.microsoft.com/office/powerpoint/2010/main" val="29505602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0" y="381000"/>
            <a:ext cx="8915400" cy="1143000"/>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en-US" dirty="0" err="1" smtClean="0">
                <a:solidFill>
                  <a:schemeClr val="tx2"/>
                </a:solidFill>
                <a:latin typeface="Shonar Bangla" pitchFamily="34" charset="0"/>
                <a:cs typeface="Shonar Bangla" pitchFamily="34" charset="0"/>
              </a:rPr>
              <a:t>Spondylosis</a:t>
            </a:r>
            <a:endParaRPr lang="en-US" dirty="0">
              <a:solidFill>
                <a:schemeClr val="tx2"/>
              </a:solidFill>
              <a:latin typeface="Shonar Bangla" pitchFamily="34" charset="0"/>
              <a:cs typeface="Shonar Bangla" pitchFamily="34" charset="0"/>
            </a:endParaRPr>
          </a:p>
        </p:txBody>
      </p:sp>
      <p:sp>
        <p:nvSpPr>
          <p:cNvPr id="6147" name="Rectangle 5"/>
          <p:cNvSpPr>
            <a:spLocks noChangeArrowheads="1"/>
          </p:cNvSpPr>
          <p:nvPr/>
        </p:nvSpPr>
        <p:spPr bwMode="auto">
          <a:xfrm>
            <a:off x="457200" y="18288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ctr" rtl="0">
              <a:spcBef>
                <a:spcPct val="20000"/>
              </a:spcBef>
            </a:pPr>
            <a:r>
              <a:rPr lang="en-US" sz="3600" dirty="0" smtClean="0">
                <a:solidFill>
                  <a:schemeClr val="tx2"/>
                </a:solidFill>
                <a:latin typeface="Shonar Bangla" pitchFamily="34" charset="0"/>
                <a:cs typeface="Shonar Bangla" pitchFamily="34" charset="0"/>
              </a:rPr>
              <a:t>Definition </a:t>
            </a:r>
            <a:r>
              <a:rPr lang="en-US" sz="3600" b="0" dirty="0" smtClean="0">
                <a:latin typeface="Shonar Bangla" pitchFamily="34" charset="0"/>
                <a:cs typeface="Shonar Bangla" pitchFamily="34" charset="0"/>
              </a:rPr>
              <a:t>A </a:t>
            </a:r>
            <a:r>
              <a:rPr lang="en-US" sz="3600" b="0" dirty="0">
                <a:latin typeface="Shonar Bangla" pitchFamily="34" charset="0"/>
                <a:cs typeface="Shonar Bangla" pitchFamily="34" charset="0"/>
              </a:rPr>
              <a:t>non specific chronic degenerative condition affecting the </a:t>
            </a:r>
            <a:r>
              <a:rPr lang="en-US" sz="3600" b="0" dirty="0" smtClean="0">
                <a:latin typeface="Shonar Bangla" pitchFamily="34" charset="0"/>
                <a:cs typeface="Shonar Bangla" pitchFamily="34" charset="0"/>
              </a:rPr>
              <a:t>spine </a:t>
            </a:r>
            <a:r>
              <a:rPr lang="en-US" sz="3600" b="0" dirty="0">
                <a:latin typeface="Shonar Bangla" pitchFamily="34" charset="0"/>
                <a:cs typeface="Shonar Bangla" pitchFamily="34" charset="0"/>
              </a:rPr>
              <a:t>components (vertebrae, discs, ligaments, joints</a:t>
            </a:r>
            <a:r>
              <a:rPr lang="en-US" sz="3600" b="0" dirty="0" smtClean="0">
                <a:latin typeface="Shonar Bangla" pitchFamily="34" charset="0"/>
                <a:cs typeface="Shonar Bangla" pitchFamily="34" charset="0"/>
              </a:rPr>
              <a:t>, </a:t>
            </a:r>
            <a:r>
              <a:rPr lang="en-US" sz="3600" b="0" dirty="0">
                <a:latin typeface="Shonar Bangla" pitchFamily="34" charset="0"/>
                <a:cs typeface="Shonar Bangla" pitchFamily="34" charset="0"/>
              </a:rPr>
              <a:t>nerve roots and spinal cord) which may result in deformity ,instability, myelopathy and radiculopathy.</a:t>
            </a:r>
          </a:p>
          <a:p>
            <a:pPr marL="342900" indent="-342900" algn="l" rtl="0">
              <a:spcBef>
                <a:spcPct val="20000"/>
              </a:spcBef>
            </a:pPr>
            <a:endParaRPr lang="en-US" sz="4000" b="0" dirty="0">
              <a:latin typeface="Times New Roman" pitchFamily="18" charset="0"/>
              <a:cs typeface="Times New Roman" pitchFamily="18" charset="0"/>
            </a:endParaRPr>
          </a:p>
          <a:p>
            <a:pPr marL="342900" indent="-342900" algn="l" rtl="0">
              <a:spcBef>
                <a:spcPct val="20000"/>
              </a:spcBef>
            </a:pPr>
            <a:r>
              <a:rPr lang="en-US" sz="4000" b="0" dirty="0">
                <a:solidFill>
                  <a:srgbClr val="808080"/>
                </a:solidFill>
                <a:latin typeface="Times New Roman" pitchFamily="18" charset="0"/>
                <a:cs typeface="Times New Roman" pitchFamily="18" charset="0"/>
              </a:rPr>
              <a:t>   </a:t>
            </a:r>
          </a:p>
        </p:txBody>
      </p:sp>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Spondylosis</a:t>
            </a:r>
            <a:endParaRPr lang="ar-EG" b="1" dirty="0"/>
          </a:p>
        </p:txBody>
      </p:sp>
      <p:sp>
        <p:nvSpPr>
          <p:cNvPr id="3" name="Content Placeholder 2"/>
          <p:cNvSpPr>
            <a:spLocks noGrp="1"/>
          </p:cNvSpPr>
          <p:nvPr>
            <p:ph idx="1"/>
          </p:nvPr>
        </p:nvSpPr>
        <p:spPr>
          <a:xfrm>
            <a:off x="0" y="1268760"/>
            <a:ext cx="8229600" cy="4525963"/>
          </a:xfrm>
        </p:spPr>
        <p:txBody>
          <a:bodyPr/>
          <a:lstStyle/>
          <a:p>
            <a:pPr marL="0" indent="0" algn="l" rtl="0">
              <a:buNone/>
            </a:pPr>
            <a:r>
              <a:rPr lang="en-US" dirty="0"/>
              <a:t>	</a:t>
            </a:r>
            <a:r>
              <a:rPr lang="en-US" dirty="0" smtClean="0"/>
              <a:t>Affects:</a:t>
            </a:r>
          </a:p>
          <a:p>
            <a:pPr lvl="4" algn="l" rtl="0"/>
            <a:r>
              <a:rPr lang="en-US" sz="3200" dirty="0" smtClean="0">
                <a:latin typeface="Shonar Bangla" pitchFamily="34" charset="0"/>
                <a:cs typeface="Shonar Bangla" pitchFamily="34" charset="0"/>
              </a:rPr>
              <a:t>Vertebrae</a:t>
            </a:r>
          </a:p>
          <a:p>
            <a:pPr lvl="4" algn="l" rtl="0"/>
            <a:r>
              <a:rPr lang="en-US" sz="3200" dirty="0" smtClean="0">
                <a:latin typeface="Shonar Bangla" pitchFamily="34" charset="0"/>
                <a:cs typeface="Shonar Bangla" pitchFamily="34" charset="0"/>
              </a:rPr>
              <a:t>Ligaments</a:t>
            </a:r>
          </a:p>
          <a:p>
            <a:pPr lvl="4" algn="l" rtl="0"/>
            <a:r>
              <a:rPr lang="en-US" sz="3200" dirty="0" smtClean="0">
                <a:latin typeface="Shonar Bangla" pitchFamily="34" charset="0"/>
                <a:cs typeface="Shonar Bangla" pitchFamily="34" charset="0"/>
              </a:rPr>
              <a:t>Joints</a:t>
            </a:r>
          </a:p>
          <a:p>
            <a:pPr lvl="4" algn="l" rtl="0"/>
            <a:r>
              <a:rPr lang="en-US" sz="3200" dirty="0" smtClean="0">
                <a:latin typeface="Shonar Bangla" pitchFamily="34" charset="0"/>
                <a:cs typeface="Shonar Bangla" pitchFamily="34" charset="0"/>
              </a:rPr>
              <a:t>Discs</a:t>
            </a:r>
          </a:p>
          <a:p>
            <a:pPr lvl="4" algn="l" rtl="0"/>
            <a:r>
              <a:rPr lang="en-US" sz="3200" dirty="0" smtClean="0">
                <a:latin typeface="Shonar Bangla" pitchFamily="34" charset="0"/>
                <a:cs typeface="Shonar Bangla" pitchFamily="34" charset="0"/>
              </a:rPr>
              <a:t>Neural Foramen and nerve roots.</a:t>
            </a:r>
          </a:p>
          <a:p>
            <a:pPr lvl="4" algn="l" rtl="0"/>
            <a:r>
              <a:rPr lang="en-US" sz="3200" dirty="0" smtClean="0">
                <a:latin typeface="Shonar Bangla" pitchFamily="34" charset="0"/>
                <a:cs typeface="Shonar Bangla" pitchFamily="34" charset="0"/>
              </a:rPr>
              <a:t>Spinal </a:t>
            </a:r>
            <a:r>
              <a:rPr lang="en-US" sz="3200" dirty="0">
                <a:latin typeface="Shonar Bangla" pitchFamily="34" charset="0"/>
                <a:cs typeface="Shonar Bangla" pitchFamily="34" charset="0"/>
              </a:rPr>
              <a:t>cord</a:t>
            </a:r>
            <a:endParaRPr lang="en-US" sz="3200" dirty="0" smtClean="0"/>
          </a:p>
          <a:p>
            <a:pPr marL="2743200" lvl="6" indent="0" algn="l" rtl="0">
              <a:buNone/>
            </a:pPr>
            <a:endParaRPr lang="en-US" sz="3200" dirty="0">
              <a:latin typeface="Shonar Bangla" pitchFamily="34" charset="0"/>
              <a:cs typeface="Shonar Bangla" pitchFamily="34" charset="0"/>
            </a:endParaRPr>
          </a:p>
          <a:p>
            <a:pPr marL="0" indent="0" algn="l" rtl="0">
              <a:buNone/>
            </a:pPr>
            <a:endParaRPr lang="en-US" dirty="0"/>
          </a:p>
        </p:txBody>
      </p:sp>
    </p:spTree>
    <p:extLst>
      <p:ext uri="{BB962C8B-B14F-4D97-AF65-F5344CB8AC3E}">
        <p14:creationId xmlns:p14="http://schemas.microsoft.com/office/powerpoint/2010/main" val="2063788362"/>
      </p:ext>
    </p:extLst>
  </p:cSld>
  <p:clrMapOvr>
    <a:masterClrMapping/>
  </p:clrMapOvr>
  <p:transition>
    <p:fade thruBlk="1"/>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UDIO_IMPORT" val="C:\NAON\2005 CD\2005 Adult Spine Disorder\s5.mp3"/>
  <p:tag name="ELAPSEDTIME" val="6.898"/>
  <p:tag name="ARTICULATE_SLIDE_PAUSE" val="1"/>
  <p:tag name="ARTICULATE_NAV_LEVEL" val="1"/>
  <p:tag name="ARTICULATE_PLAYLIST_ID" val="-1"/>
</p:tagLst>
</file>

<file path=ppt/tags/tag2.xml><?xml version="1.0" encoding="utf-8"?>
<p:tagLst xmlns:a="http://schemas.openxmlformats.org/drawingml/2006/main" xmlns:r="http://schemas.openxmlformats.org/officeDocument/2006/relationships" xmlns:p="http://schemas.openxmlformats.org/presentationml/2006/main">
  <p:tag name="AUDIO_IMPORT" val="C:\NAON\2005 CD\2005 Adult Spine Disorder\s4.mp3"/>
  <p:tag name="ELAPSEDTIME" val="33.857"/>
  <p:tag name="ARTICULATE_SLIDE_PAUSE" val="1"/>
  <p:tag name="ARTICULATE_NAV_LEVEL" val="1"/>
  <p:tag name="ARTICULATE_PLAYLIST_ID" val="-1"/>
</p:tagLst>
</file>

<file path=ppt/tags/tag3.xml><?xml version="1.0" encoding="utf-8"?>
<p:tagLst xmlns:a="http://schemas.openxmlformats.org/drawingml/2006/main" xmlns:r="http://schemas.openxmlformats.org/officeDocument/2006/relationships" xmlns:p="http://schemas.openxmlformats.org/presentationml/2006/main">
  <p:tag name="AUDIO_IMPORT" val="C:\NAON\2005 CD\2005 Adult Spine Disorder\s28.mp3"/>
  <p:tag name="ELAPSEDTIME" val="60.058"/>
  <p:tag name="ARTICULATE_SLIDE_PAUSE" val="1"/>
  <p:tag name="ARTICULATE_NAV_LEVEL" val="1"/>
  <p:tag name="ARTICULATE_PLAYLIST_ID" val="-1"/>
</p:tagLst>
</file>

<file path=ppt/theme/theme1.xml><?xml version="1.0" encoding="utf-8"?>
<a:theme xmlns:a="http://schemas.openxmlformats.org/drawingml/2006/main" name="Default Design">
  <a:themeElements>
    <a:clrScheme name="Default Design 13">
      <a:dk1>
        <a:srgbClr val="000000"/>
      </a:dk1>
      <a:lt1>
        <a:srgbClr val="FFFFFF"/>
      </a:lt1>
      <a:dk2>
        <a:srgbClr val="000066"/>
      </a:dk2>
      <a:lt2>
        <a:srgbClr val="FFFF00"/>
      </a:lt2>
      <a:accent1>
        <a:srgbClr val="BBE0E3"/>
      </a:accent1>
      <a:accent2>
        <a:srgbClr val="333399"/>
      </a:accent2>
      <a:accent3>
        <a:srgbClr val="AAAAB8"/>
      </a:accent3>
      <a:accent4>
        <a:srgbClr val="DADADA"/>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4400" b="1"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4400" b="1"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66"/>
        </a:dk2>
        <a:lt2>
          <a:srgbClr val="FFFF00"/>
        </a:lt2>
        <a:accent1>
          <a:srgbClr val="BBE0E3"/>
        </a:accent1>
        <a:accent2>
          <a:srgbClr val="333399"/>
        </a:accent2>
        <a:accent3>
          <a:srgbClr val="AAAAB8"/>
        </a:accent3>
        <a:accent4>
          <a:srgbClr val="DADADA"/>
        </a:accent4>
        <a:accent5>
          <a:srgbClr val="DAEDEF"/>
        </a:accent5>
        <a:accent6>
          <a:srgbClr val="2D2D8A"/>
        </a:accent6>
        <a:hlink>
          <a:srgbClr val="009999"/>
        </a:hlink>
        <a:folHlink>
          <a:srgbClr val="99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8846</TotalTime>
  <Words>1240</Words>
  <Application>Microsoft Office PowerPoint</Application>
  <PresentationFormat>On-screen Show (4:3)</PresentationFormat>
  <Paragraphs>320</Paragraphs>
  <Slides>51</Slides>
  <Notes>8</Notes>
  <HiddenSlides>0</HiddenSlides>
  <MMClips>4</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51</vt:i4>
      </vt:variant>
    </vt:vector>
  </HeadingPairs>
  <TitlesOfParts>
    <vt:vector size="55" baseType="lpstr">
      <vt:lpstr>Default Design</vt:lpstr>
      <vt:lpstr>Office Theme</vt:lpstr>
      <vt:lpstr>CorelPhotoPaint.Image.9</vt:lpstr>
      <vt:lpstr>PHOTO-PAINT</vt:lpstr>
      <vt:lpstr>PowerPoint Presentation</vt:lpstr>
      <vt:lpstr>Contents</vt:lpstr>
      <vt:lpstr>Anatomy</vt:lpstr>
      <vt:lpstr>Anatomy</vt:lpstr>
      <vt:lpstr>Anatomy Of The lumbar Spine</vt:lpstr>
      <vt:lpstr>Anatomy Of the Cervical Spine</vt:lpstr>
      <vt:lpstr>PowerPoint Presentation</vt:lpstr>
      <vt:lpstr>PowerPoint Presentation</vt:lpstr>
      <vt:lpstr>Spondylosis</vt:lpstr>
      <vt:lpstr>Spondylosis (pathology)</vt:lpstr>
      <vt:lpstr>PowerPoint Presentation</vt:lpstr>
      <vt:lpstr>Spondylosis (pathology)</vt:lpstr>
      <vt:lpstr>Spondylosis (pathology)</vt:lpstr>
      <vt:lpstr>Degenerative disc pathology</vt:lpstr>
      <vt:lpstr>Lumbar disc herniation</vt:lpstr>
      <vt:lpstr>Spondylosis (pathology)</vt:lpstr>
      <vt:lpstr>Degenerative Spinal Instability</vt:lpstr>
      <vt:lpstr>Spondylolysis / Spondylolisthesis</vt:lpstr>
      <vt:lpstr>Degenerative Spinal Instability</vt:lpstr>
      <vt:lpstr>   Degenerative Spine Disease Clinical presentation</vt:lpstr>
      <vt:lpstr>Clinical History</vt:lpstr>
      <vt:lpstr> Clinical Examination</vt:lpstr>
      <vt:lpstr> Clinical Examination</vt:lpstr>
      <vt:lpstr> Clinical Examination</vt:lpstr>
      <vt:lpstr>Clinical (cont.)</vt:lpstr>
      <vt:lpstr>PowerPoint Presentation</vt:lpstr>
      <vt:lpstr>Imaging </vt:lpstr>
      <vt:lpstr>Imaging </vt:lpstr>
      <vt:lpstr>Imaging</vt:lpstr>
      <vt:lpstr>Imaging</vt:lpstr>
      <vt:lpstr>MRI Lumbar Spine: Spondylolithesis</vt:lpstr>
      <vt:lpstr>PowerPoint Presentation</vt:lpstr>
      <vt:lpstr>Management </vt:lpstr>
      <vt:lpstr>Management</vt:lpstr>
      <vt:lpstr>Management</vt:lpstr>
      <vt:lpstr>Surgery</vt:lpstr>
      <vt:lpstr>Management - Different fusion and dynamic prothesis</vt:lpstr>
      <vt:lpstr>Lumbar Discectomy</vt:lpstr>
      <vt:lpstr>Management-Examples of spinal instrumentation</vt:lpstr>
      <vt:lpstr>PowerPoint Presentation</vt:lpstr>
      <vt:lpstr>Red Flags of a Spinal Pathology</vt:lpstr>
      <vt:lpstr>Neoplastic Spinal Cord Compression (SCC)</vt:lpstr>
      <vt:lpstr>   Epidural           Extramedullary</vt:lpstr>
      <vt:lpstr>Spinal Cord Tumors</vt:lpstr>
      <vt:lpstr>Spine infections</vt:lpstr>
      <vt:lpstr>Spinal (Epidural) Abscess </vt:lpstr>
      <vt:lpstr>Spinal Abscess (cont.)</vt:lpstr>
      <vt:lpstr>Chronic Abscess</vt:lpstr>
      <vt:lpstr>Spinal TB (Potts Disease)</vt:lpstr>
      <vt:lpstr>Take home messages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بسم الله الرحمن الرحيم</dc:title>
  <dc:creator>FSC</dc:creator>
  <cp:lastModifiedBy>Ashraf Alabyad</cp:lastModifiedBy>
  <cp:revision>187</cp:revision>
  <dcterms:created xsi:type="dcterms:W3CDTF">2008-08-15T18:29:26Z</dcterms:created>
  <dcterms:modified xsi:type="dcterms:W3CDTF">2019-07-13T20:49:30Z</dcterms:modified>
</cp:coreProperties>
</file>