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79" r:id="rId2"/>
    <p:sldMasterId id="2147483775" r:id="rId3"/>
  </p:sldMasterIdLst>
  <p:notesMasterIdLst>
    <p:notesMasterId r:id="rId57"/>
  </p:notesMasterIdLst>
  <p:sldIdLst>
    <p:sldId id="317" r:id="rId4"/>
    <p:sldId id="318" r:id="rId5"/>
    <p:sldId id="299" r:id="rId6"/>
    <p:sldId id="319" r:id="rId7"/>
    <p:sldId id="300" r:id="rId8"/>
    <p:sldId id="285" r:id="rId9"/>
    <p:sldId id="328" r:id="rId10"/>
    <p:sldId id="284" r:id="rId11"/>
    <p:sldId id="288" r:id="rId12"/>
    <p:sldId id="298" r:id="rId13"/>
    <p:sldId id="280" r:id="rId14"/>
    <p:sldId id="304" r:id="rId15"/>
    <p:sldId id="281" r:id="rId16"/>
    <p:sldId id="286" r:id="rId17"/>
    <p:sldId id="287" r:id="rId18"/>
    <p:sldId id="282" r:id="rId19"/>
    <p:sldId id="306" r:id="rId20"/>
    <p:sldId id="313" r:id="rId21"/>
    <p:sldId id="314" r:id="rId22"/>
    <p:sldId id="258" r:id="rId23"/>
    <p:sldId id="323" r:id="rId24"/>
    <p:sldId id="325" r:id="rId25"/>
    <p:sldId id="290" r:id="rId26"/>
    <p:sldId id="305" r:id="rId27"/>
    <p:sldId id="326" r:id="rId28"/>
    <p:sldId id="327" r:id="rId29"/>
    <p:sldId id="257" r:id="rId30"/>
    <p:sldId id="291" r:id="rId31"/>
    <p:sldId id="293" r:id="rId32"/>
    <p:sldId id="289" r:id="rId33"/>
    <p:sldId id="329" r:id="rId34"/>
    <p:sldId id="330" r:id="rId35"/>
    <p:sldId id="296" r:id="rId36"/>
    <p:sldId id="294" r:id="rId37"/>
    <p:sldId id="295" r:id="rId38"/>
    <p:sldId id="312" r:id="rId39"/>
    <p:sldId id="311" r:id="rId40"/>
    <p:sldId id="297" r:id="rId41"/>
    <p:sldId id="302" r:id="rId42"/>
    <p:sldId id="303" r:id="rId43"/>
    <p:sldId id="279" r:id="rId44"/>
    <p:sldId id="301" r:id="rId45"/>
    <p:sldId id="266" r:id="rId46"/>
    <p:sldId id="307" r:id="rId47"/>
    <p:sldId id="259" r:id="rId48"/>
    <p:sldId id="308" r:id="rId49"/>
    <p:sldId id="309" r:id="rId50"/>
    <p:sldId id="310" r:id="rId51"/>
    <p:sldId id="315" r:id="rId52"/>
    <p:sldId id="316" r:id="rId53"/>
    <p:sldId id="321" r:id="rId54"/>
    <p:sldId id="322" r:id="rId55"/>
    <p:sldId id="320" r:id="rId56"/>
  </p:sldIdLst>
  <p:sldSz cx="9144000" cy="6858000" type="screen4x3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1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4624" autoAdjust="0"/>
  </p:normalViewPr>
  <p:slideViewPr>
    <p:cSldViewPr>
      <p:cViewPr varScale="1">
        <p:scale>
          <a:sx n="99" d="100"/>
          <a:sy n="99" d="100"/>
        </p:scale>
        <p:origin x="-1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E4607-0E3B-46E7-9F5F-6B3FCE041B3E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6367E-385F-4DE8-81DA-67E6DB342D61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727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6367E-385F-4DE8-81DA-67E6DB342D61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6367E-385F-4DE8-81DA-67E6DB342D61}" type="slidenum">
              <a:rPr lang="en-US" smtClean="0"/>
              <a:t>23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456130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521468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468677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19340-9E37-46B9-8EB3-CD6A50B271B4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F4F29-767E-4892-827B-F0200358BEF5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1636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B29E2-E947-4FE5-BA84-3F2688C5D6A6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71DB6-F3F2-4D67-88ED-5083CAB00CF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8951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4267F-1D8D-409C-B4AD-6B19E7396656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ADB2-5B18-4E3D-82A7-D67864621627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13233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53A15-8340-4D0C-98E0-30AE3DD5F223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0BCC0-93BD-41C2-B6F1-18358627D6A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75149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F1FC9-AA8D-41C7-A8B0-45CB9DEC706E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F0630-9ECA-4F92-A747-0229361994F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1362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91DB7-57E7-4DDA-8615-E1A569C4CBED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B82F6-032D-4C8B-B019-53E9CF41300A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24808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7800-3E72-490F-B1F3-2E06BF43ACFD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A2653-43D4-49DF-8130-A03AEE96F4EB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1826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F9677-6E2B-4D8E-837C-6581D663EDFC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615B-9C42-47EB-AA3B-375B0593634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6778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709773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D9CED-AAD5-400B-A8D9-CE730D3EE676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42E3E-1828-45F1-B593-14082EB2E1FB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21061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DA7CF-3E7D-4DA6-A243-21DB7C51A3A5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77DCC-7ADF-43E3-906B-E85F23C5E606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31057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D9994-0B85-4107-BC7F-3F0770259192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02D97-311B-4E9E-8480-384A61FB914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7570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8C19340-9E37-46B9-8EB3-CD6A50B271B4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9F4F29-767E-4892-827B-F0200358BEF5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7B29E2-E947-4FE5-BA84-3F2688C5D6A6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FC71DB6-F3F2-4D67-88ED-5083CAB00CF9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74267F-1D8D-409C-B4AD-6B19E7396656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79ADB2-5B18-4E3D-82A7-D67864621627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A953A15-8340-4D0C-98E0-30AE3DD5F223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090BCC0-93BD-41C2-B6F1-18358627D6A9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9F1FC9-AA8D-41C7-A8B0-45CB9DEC706E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18F0630-9ECA-4F92-A747-0229361994FF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2391DB7-57E7-4DDA-8615-E1A569C4CBED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63B82F6-032D-4C8B-B019-53E9CF41300A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8200802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88F9677-6E2B-4D8E-837C-6581D663EDFC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131615B-9C42-47EB-AA3B-375B05936342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B0D9CED-AAD5-400B-A8D9-CE730D3EE676}" type="datetimeFigureOut">
              <a:rPr lang="es-ES" smtClean="0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542E3E-1828-45F1-B593-14082EB2E1FB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41"/>
            <a:ext cx="1008187" cy="104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752387"/>
            <a:ext cx="1008186" cy="108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43" y="2996952"/>
            <a:ext cx="97450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57456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089885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57521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794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105800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6689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51187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R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R" smtClean="0"/>
              <a:t>Haga clic para modificar el estilo de texto del patrón</a:t>
            </a:r>
          </a:p>
          <a:p>
            <a:pPr lvl="1"/>
            <a:r>
              <a:rPr lang="es-ES" altLang="es-CR" smtClean="0"/>
              <a:t>Segundo nivel</a:t>
            </a:r>
          </a:p>
          <a:p>
            <a:pPr lvl="2"/>
            <a:r>
              <a:rPr lang="es-ES" altLang="es-CR" smtClean="0"/>
              <a:t>Tercer nivel</a:t>
            </a:r>
          </a:p>
          <a:p>
            <a:pPr lvl="3"/>
            <a:r>
              <a:rPr lang="es-ES" altLang="es-CR" smtClean="0"/>
              <a:t>Cuarto nivel</a:t>
            </a:r>
          </a:p>
          <a:p>
            <a:pPr lvl="4"/>
            <a:r>
              <a:rPr lang="es-ES" altLang="es-CR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605099-CB73-4903-B082-889014EF6858}" type="datetimeFigureOut">
              <a:rPr lang="es-ES"/>
              <a:pPr>
                <a:defRPr/>
              </a:pPr>
              <a:t>16/11/2015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ED928E-CC8F-4423-8EDB-6AB6EE43706A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4942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9EB923A-1227-4368-B83B-F1D907DCD08C}" type="datetimeFigureOut">
              <a:rPr lang="es-CR" smtClean="0"/>
              <a:pPr/>
              <a:t>16/11/2015</a:t>
            </a:fld>
            <a:endParaRPr lang="es-CR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CR" dirty="0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228D1FB-A772-4ADE-A9DF-1D200BA83E28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835696" y="764704"/>
            <a:ext cx="67687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INYECCION DIRECTA EN LOS VEHICULOS A GASOLINA</a:t>
            </a:r>
          </a:p>
          <a:p>
            <a:pPr algn="ctr"/>
            <a:endParaRPr lang="es-CR" sz="40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R" sz="3200" b="1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EVENTO TECNOLOGICO</a:t>
            </a:r>
          </a:p>
          <a:p>
            <a:pPr algn="ctr"/>
            <a:endParaRPr lang="es-CR" sz="4000" dirty="0" smtClean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R" sz="40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R" sz="40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555776" y="5924019"/>
            <a:ext cx="6336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FORMADOR: MARIO ALBERTO ABARCA RODRIGUEZ</a:t>
            </a:r>
            <a:endParaRPr lang="es-CR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63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MODOS DE OPERACION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556792"/>
            <a:ext cx="7020272" cy="4391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735052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EFECTO TUMBLE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19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TUMBLE Y DRUMBLE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344161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843808" y="537321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M.P.I</a:t>
            </a:r>
            <a:endParaRPr lang="en-US" sz="28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204864"/>
            <a:ext cx="3312368" cy="306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6588224" y="530120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G.D.I</a:t>
            </a:r>
            <a:endParaRPr lang="en-US" sz="24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628800"/>
            <a:ext cx="7996549" cy="422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PLETINA TUMBLE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89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700808"/>
            <a:ext cx="7161797" cy="3945979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CONSTITUCION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2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988840"/>
            <a:ext cx="6408712" cy="3316921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FUNCIONAMIENTO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0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530744"/>
            <a:ext cx="5040560" cy="5049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TURBULENCIA  GENERADA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9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DETALLE DE LOS PISTONES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6681961" cy="315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SOBRE EL EJE VERTICAL 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(SWIRL) 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Imagen" descr="http://pmmonline.co.uk/files/professionalmotormechanic/PIERBURG%20APRIL%202012%20PIC%2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72816"/>
            <a:ext cx="640871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SOBRE EL EJE TRANSVERSAL</a:t>
            </a:r>
            <a:b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(TUMBLE)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Imagen" descr="http://pmmonline.co.uk/files/professionalmotormechanic/PIERBURG%20APRIL%202012%20FIG%2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727280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2051720" y="476672"/>
            <a:ext cx="558006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 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4294967295"/>
          </p:nvPr>
        </p:nvSpPr>
        <p:spPr>
          <a:xfrm>
            <a:off x="1979712" y="2132856"/>
            <a:ext cx="5338762" cy="30956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R" sz="2800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DESCRIBIR EL FUNCIONAMIENTO BASICO  Y LA APLICACIÓN  DE NUEVAS TECNOLOGIAS EN  LOS SISTEMAS DE INYECCION DIRECTA EN LOS VEHICULOS A GASOLINA</a:t>
            </a:r>
            <a:endParaRPr lang="es-CR" sz="28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16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387475" y="0"/>
            <a:ext cx="7756525" cy="1054100"/>
          </a:xfrm>
        </p:spPr>
        <p:txBody>
          <a:bodyPr/>
          <a:lstStyle/>
          <a:p>
            <a:pPr algn="ctr"/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ESTRATIFICADA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4320480" cy="554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228184" y="270892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LAMBDA 1.6 A  3</a:t>
            </a:r>
            <a:endParaRPr lang="en-US" sz="20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283968" y="40050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i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TIEMPO DE INYECCION ENTRE  60 Y 45 GRADOS  APMS CARRERA DE COMPRESION</a:t>
            </a:r>
            <a:endParaRPr lang="en-US" sz="1600" b="1" i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5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96752"/>
            <a:ext cx="4448522" cy="398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627784" y="5517232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inyección  se da entre 45 y 60 grados APMS, carrera de compresión, y es apoyada por  sistema EVAP</a:t>
            </a:r>
            <a:endParaRPr lang="es-CR" sz="20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979613" y="211138"/>
            <a:ext cx="7164387" cy="1008062"/>
          </a:xfrm>
        </p:spPr>
        <p:txBody>
          <a:bodyPr>
            <a:normAutofit fontScale="90000"/>
          </a:bodyPr>
          <a:lstStyle/>
          <a:p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 DE LOS ESTRATOS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40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132856"/>
            <a:ext cx="173792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872716" y="3039343"/>
            <a:ext cx="2069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y 60 grados </a:t>
            </a:r>
            <a:r>
              <a:rPr lang="es-CR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APMS, COMPRESION</a:t>
            </a:r>
            <a:endParaRPr lang="es-CR" dirty="0"/>
          </a:p>
        </p:txBody>
      </p:sp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0"/>
            <a:ext cx="7499350" cy="1143000"/>
          </a:xfrm>
        </p:spPr>
        <p:txBody>
          <a:bodyPr>
            <a:normAutofit/>
          </a:bodyPr>
          <a:lstStyle/>
          <a:p>
            <a:pPr algn="ctr"/>
            <a:r>
              <a:rPr lang="es-CR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PUNTO DE INYECCION (MODO ESTRATIFICADO</a:t>
            </a:r>
            <a:endParaRPr lang="es-CR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4124325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59247"/>
            <a:ext cx="10001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306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484783"/>
            <a:ext cx="7956376" cy="4758309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0"/>
            <a:ext cx="7497762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MODO ESTRATIFICADO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923928" y="6021288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000" b="1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 APOYADO POR FUNCION (EGR)</a:t>
            </a:r>
            <a:endParaRPr lang="es-CR" sz="2000" b="1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81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MODO HOMOGENEO POBRE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84784"/>
            <a:ext cx="527437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7020272" y="1916832"/>
            <a:ext cx="2123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LAMBDA  1.55</a:t>
            </a:r>
            <a:endParaRPr lang="en-US" sz="24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907704" y="6027003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INYECCION  300 GRADOS  APMS CARRERA DE ADMISION</a:t>
            </a:r>
            <a:endParaRPr lang="en-US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467822"/>
            <a:ext cx="2096382" cy="127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440158" y="57805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INYECCION  </a:t>
            </a:r>
            <a:r>
              <a:rPr lang="en-US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180 y300 </a:t>
            </a:r>
            <a:r>
              <a:rPr lang="en-US" b="1" dirty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GRADOS  APMS CARRERA DE ADMISION</a:t>
            </a:r>
          </a:p>
        </p:txBody>
      </p:sp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74613"/>
            <a:ext cx="7499350" cy="1143000"/>
          </a:xfrm>
        </p:spPr>
        <p:txBody>
          <a:bodyPr>
            <a:noAutofit/>
          </a:bodyPr>
          <a:lstStyle/>
          <a:p>
            <a:pPr algn="ctr"/>
            <a:r>
              <a:rPr lang="es-C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PUNTO DE INYECCION </a:t>
            </a:r>
            <a:r>
              <a:rPr lang="es-CR" sz="36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(HOMOGENEO POBRE)</a:t>
            </a:r>
            <a:endParaRPr lang="es-CR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05501"/>
            <a:ext cx="3455268" cy="416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16427">
            <a:off x="6239201" y="3692262"/>
            <a:ext cx="1047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79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46958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EXPLICACION  DE LOS 300 GRADOS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69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5616575" y="188913"/>
            <a:ext cx="3527425" cy="936625"/>
          </a:xfrm>
        </p:spPr>
        <p:txBody>
          <a:bodyPr>
            <a:normAutofit fontScale="90000"/>
          </a:bodyPr>
          <a:lstStyle/>
          <a:p>
            <a:r>
              <a:rPr lang="es-CR" sz="4000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HOMOGENEA</a:t>
            </a:r>
            <a:endParaRPr lang="es-CR" sz="40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4119914" cy="531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084168" y="155679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LAMBDA 14.7</a:t>
            </a:r>
            <a:endParaRPr lang="en-US" sz="24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851920" y="4149080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TIEMPO DE INYECCION 300 GRADOS  APMS</a:t>
            </a:r>
            <a:endParaRPr lang="en-US" sz="2000" b="1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7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6727" y="1340768"/>
            <a:ext cx="7805202" cy="4968552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 idx="4294967295"/>
          </p:nvPr>
        </p:nvSpPr>
        <p:spPr>
          <a:xfrm>
            <a:off x="1828800" y="0"/>
            <a:ext cx="7315200" cy="99377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MODO HOMOGENEO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851920" y="609329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b="1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 APOYADO POR FUNCION EGR</a:t>
            </a:r>
            <a:endParaRPr lang="es-CR" b="1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820157" cy="430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2616200" y="274638"/>
            <a:ext cx="6527800" cy="99377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effectLst/>
                <a:latin typeface="Arial" pitchFamily="34" charset="0"/>
                <a:cs typeface="Arial" pitchFamily="34" charset="0"/>
              </a:rPr>
              <a:t>CIRCUITO DE BAJA</a:t>
            </a:r>
            <a:endParaRPr lang="en-US" dirty="0">
              <a:solidFill>
                <a:srgbClr val="94128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INYECCION INDIRECTA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3256163" cy="374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86440"/>
            <a:ext cx="3384376" cy="3921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340768"/>
            <a:ext cx="6879988" cy="4464496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CIRCUITO DE ALTA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8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6399588" cy="417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es-CR" dirty="0" smtClean="0"/>
              <a:t> COMPONENTES DEL SISTEMA</a:t>
            </a:r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7511891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7179759" cy="290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6238" y="260350"/>
            <a:ext cx="7497762" cy="1143000"/>
          </a:xfrm>
        </p:spPr>
        <p:txBody>
          <a:bodyPr/>
          <a:lstStyle/>
          <a:p>
            <a:r>
              <a:rPr lang="es-CR" dirty="0" smtClean="0"/>
              <a:t> BOMBAS DE ALTA PRESION</a:t>
            </a:r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623145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5495753" cy="508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ACCIONAMIENTO BOMBA DE ALTA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260" y="1556792"/>
            <a:ext cx="692812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BOMBA DE ALTA PRESION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0"/>
            <a:ext cx="7497762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DETALLE INTERNO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980728"/>
            <a:ext cx="5472608" cy="55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6238" y="0"/>
            <a:ext cx="7497762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CARRERA ASPIRANTE 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05566"/>
            <a:ext cx="4680520" cy="532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2951163" y="0"/>
            <a:ext cx="6192837" cy="10080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CARRERA IMPELENTE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24744"/>
            <a:ext cx="5040560" cy="528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688" y="1484784"/>
            <a:ext cx="3311536" cy="489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0"/>
            <a:ext cx="7497762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INYECTOR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40768"/>
            <a:ext cx="3384376" cy="506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CONSTITUCION DEL INYECTOR</a:t>
            </a:r>
            <a:endParaRPr lang="en-US" sz="4400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556792"/>
            <a:ext cx="3384376" cy="511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1700213"/>
            <a:ext cx="3737198" cy="429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s-C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INYECCION DIRECTA</a:t>
            </a:r>
            <a:endParaRPr lang="es-CR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PROYECCION DEL CHORRO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9"/>
            <a:ext cx="426549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916832"/>
            <a:ext cx="2097978" cy="330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5616624" cy="5450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0"/>
            <a:ext cx="7497762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ACTIVACION (TENSION)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567238" y="188913"/>
            <a:ext cx="4576762" cy="12827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INTENSIDAD (A)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1988840"/>
            <a:ext cx="7882641" cy="3166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5" y="1484784"/>
            <a:ext cx="492767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SENSOR DE PRESION DE RIEL (ALTA)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SENSOR DE BAJA  PRESION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260931"/>
            <a:ext cx="4320480" cy="506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887788" y="188913"/>
            <a:ext cx="5256212" cy="1052512"/>
          </a:xfrm>
        </p:spPr>
        <p:txBody>
          <a:bodyPr>
            <a:normAutofit fontScale="90000"/>
          </a:bodyPr>
          <a:lstStyle/>
          <a:p>
            <a:r>
              <a:rPr lang="es-CR" sz="4400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/ STOP (S/S)</a:t>
            </a:r>
            <a:endParaRPr lang="es-CR" sz="44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BMW Stop/St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7278777" cy="263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06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68294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BOMBA DE VACIO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ACTUADOR EGR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4320480" cy="545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84984"/>
            <a:ext cx="26479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CONTROL DE MULTIPLE DE ADMISION</a:t>
            </a:r>
            <a:endParaRPr lang="en-US" sz="4000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7118662" cy="481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SISTEMA DE ESCAPE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3468" y="1412776"/>
            <a:ext cx="748566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INYECCION DIRECTA GASOLINA</a:t>
            </a:r>
            <a:endParaRPr lang="en-US" sz="4000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Luis\Downloads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6318448" cy="4738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TERMOSTATO PILOTADO</a:t>
            </a:r>
            <a:endParaRPr lang="en-US" sz="4400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261484"/>
            <a:ext cx="4824536" cy="5361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500062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6238" y="341313"/>
            <a:ext cx="749776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CURVAS CARACTERISTICAS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8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446722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2533650" y="274638"/>
            <a:ext cx="6610350" cy="850900"/>
          </a:xfrm>
        </p:spPr>
        <p:txBody>
          <a:bodyPr>
            <a:normAutofit fontScale="90000"/>
          </a:bodyPr>
          <a:lstStyle/>
          <a:p>
            <a:pPr algn="ctr"/>
            <a:r>
              <a:rPr lang="es-CR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CURVAS CARACTERISTICAS</a:t>
            </a:r>
            <a:endParaRPr lang="es-CR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7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4294967295"/>
          </p:nvPr>
        </p:nvSpPr>
        <p:spPr>
          <a:xfrm>
            <a:off x="1371600" y="1700213"/>
            <a:ext cx="7772400" cy="2827337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es-CR" sz="6000" dirty="0" smtClean="0">
                <a:solidFill>
                  <a:srgbClr val="941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MUCHAS GRACIAS POR SU PARTICIPACION</a:t>
            </a:r>
            <a:endParaRPr lang="es-CR" sz="6000" dirty="0">
              <a:solidFill>
                <a:srgbClr val="9412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10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357185"/>
            <a:ext cx="5616624" cy="5500815"/>
          </a:xfrm>
          <a:prstGeom prst="rect">
            <a:avLst/>
          </a:prstGeom>
        </p:spPr>
      </p:pic>
      <p:sp>
        <p:nvSpPr>
          <p:cNvPr id="6" name="5 Título"/>
          <p:cNvSpPr>
            <a:spLocks noGrp="1"/>
          </p:cNvSpPr>
          <p:nvPr>
            <p:ph type="title" idx="4294967295"/>
          </p:nvPr>
        </p:nvSpPr>
        <p:spPr>
          <a:xfrm>
            <a:off x="1644650" y="0"/>
            <a:ext cx="749935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INYECCION DIRECTA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6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5648325" y="188913"/>
            <a:ext cx="3495675" cy="1065212"/>
          </a:xfrm>
        </p:spPr>
        <p:txBody>
          <a:bodyPr>
            <a:normAutofit fontScale="90000"/>
          </a:bodyPr>
          <a:lstStyle/>
          <a:p>
            <a:r>
              <a:rPr lang="es-CR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ACRONIMOS</a:t>
            </a:r>
            <a:endParaRPr lang="es-CR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4294967295"/>
          </p:nvPr>
        </p:nvSpPr>
        <p:spPr>
          <a:xfrm>
            <a:off x="1156571" y="2132856"/>
            <a:ext cx="7956376" cy="3311897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s-C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J.T.S</a:t>
            </a:r>
            <a:r>
              <a:rPr lang="es-CR" sz="2400" dirty="0"/>
              <a:t>= (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Jet Thrust Steochiometric</a:t>
            </a:r>
            <a:r>
              <a:rPr lang="es-CR" sz="2400" dirty="0" smtClean="0"/>
              <a:t>)</a:t>
            </a:r>
          </a:p>
          <a:p>
            <a:pPr marL="82296" indent="0">
              <a:buNone/>
            </a:pPr>
            <a:r>
              <a:rPr lang="es-C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G.D.I</a:t>
            </a:r>
            <a:r>
              <a:rPr lang="es-CR" sz="2400" dirty="0" smtClean="0"/>
              <a:t>=(</a:t>
            </a:r>
            <a:r>
              <a:rPr lang="es-CR" sz="2400" dirty="0" err="1" smtClean="0"/>
              <a:t>Injection</a:t>
            </a:r>
            <a:r>
              <a:rPr lang="es-CR" sz="2400" dirty="0" smtClean="0"/>
              <a:t> </a:t>
            </a:r>
            <a:r>
              <a:rPr lang="es-CR" sz="2400" dirty="0" err="1" smtClean="0"/>
              <a:t>Direct</a:t>
            </a:r>
            <a:r>
              <a:rPr lang="es-CR" sz="2400" dirty="0" smtClean="0"/>
              <a:t> </a:t>
            </a:r>
            <a:r>
              <a:rPr lang="es-CR" sz="2400" dirty="0" err="1" smtClean="0"/>
              <a:t>Gasoline</a:t>
            </a:r>
            <a:r>
              <a:rPr lang="es-CR" sz="2400" dirty="0" smtClean="0"/>
              <a:t>)</a:t>
            </a:r>
            <a:endParaRPr lang="es-CR" sz="2400" dirty="0"/>
          </a:p>
          <a:p>
            <a:pPr marL="82296" indent="0">
              <a:buNone/>
            </a:pPr>
            <a:r>
              <a:rPr lang="es-CR" sz="2400" b="1" dirty="0" smtClean="0">
                <a:solidFill>
                  <a:srgbClr val="FF0000"/>
                </a:solidFill>
              </a:rPr>
              <a:t>S.C.C</a:t>
            </a:r>
            <a:r>
              <a:rPr lang="es-CR" sz="2400" dirty="0" smtClean="0"/>
              <a:t>=(</a:t>
            </a:r>
            <a:r>
              <a:rPr lang="es-CR" sz="2400" dirty="0" err="1" smtClean="0"/>
              <a:t>Saab</a:t>
            </a:r>
            <a:r>
              <a:rPr lang="es-CR" sz="2400" dirty="0" smtClean="0"/>
              <a:t> Control </a:t>
            </a:r>
            <a:r>
              <a:rPr lang="es-CR" sz="2400" dirty="0" err="1" smtClean="0"/>
              <a:t>Combustion</a:t>
            </a:r>
            <a:r>
              <a:rPr lang="es-CR" sz="2400" dirty="0" smtClean="0"/>
              <a:t>)</a:t>
            </a:r>
          </a:p>
          <a:p>
            <a:pPr marL="82296" indent="0">
              <a:buNone/>
            </a:pPr>
            <a:r>
              <a:rPr lang="es-C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H.P</a:t>
            </a:r>
            <a:r>
              <a:rPr lang="es-C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.I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=(</a:t>
            </a:r>
            <a:r>
              <a:rPr lang="es-C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  </a:t>
            </a:r>
            <a:r>
              <a:rPr lang="es-CR" sz="2400" dirty="0" err="1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Injection</a:t>
            </a:r>
            <a:r>
              <a:rPr lang="es-C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2296" indent="0">
              <a:buNone/>
            </a:pPr>
            <a:r>
              <a:rPr lang="es-C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F.S.I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=(Fuel </a:t>
            </a:r>
            <a:r>
              <a:rPr lang="es-CR" sz="2400" dirty="0" err="1">
                <a:latin typeface="Arial" panose="020B0604020202020204" pitchFamily="34" charset="0"/>
                <a:cs typeface="Arial" panose="020B0604020202020204" pitchFamily="34" charset="0"/>
              </a:rPr>
              <a:t>Stratified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Injection</a:t>
            </a:r>
            <a:r>
              <a:rPr lang="es-C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2296" indent="0">
              <a:buNone/>
            </a:pPr>
            <a:r>
              <a:rPr lang="es-C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I.D.E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=(</a:t>
            </a:r>
            <a:r>
              <a:rPr lang="es-CR" sz="2400" dirty="0" err="1">
                <a:latin typeface="Arial" panose="020B0604020202020204" pitchFamily="34" charset="0"/>
                <a:cs typeface="Arial" panose="020B0604020202020204" pitchFamily="34" charset="0"/>
              </a:rPr>
              <a:t>Injection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400" dirty="0" err="1">
                <a:latin typeface="Arial" panose="020B0604020202020204" pitchFamily="34" charset="0"/>
                <a:cs typeface="Arial" panose="020B0604020202020204" pitchFamily="34" charset="0"/>
              </a:rPr>
              <a:t>Directe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400" dirty="0" err="1">
                <a:latin typeface="Arial" panose="020B0604020202020204" pitchFamily="34" charset="0"/>
                <a:cs typeface="Arial" panose="020B0604020202020204" pitchFamily="34" charset="0"/>
              </a:rPr>
              <a:t>Essence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2296" indent="0">
              <a:buNone/>
            </a:pPr>
            <a:r>
              <a:rPr lang="es-C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I.D.E.A.A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s-C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(Inyección </a:t>
            </a:r>
            <a:r>
              <a:rPr lang="es-CR" sz="2400" dirty="0">
                <a:latin typeface="Arial" panose="020B0604020202020204" pitchFamily="34" charset="0"/>
                <a:cs typeface="Arial" panose="020B0604020202020204" pitchFamily="34" charset="0"/>
              </a:rPr>
              <a:t>directa de gasolina asistida por aire)</a:t>
            </a:r>
          </a:p>
        </p:txBody>
      </p:sp>
    </p:spTree>
    <p:extLst>
      <p:ext uri="{BB962C8B-B14F-4D97-AF65-F5344CB8AC3E}">
        <p14:creationId xmlns:p14="http://schemas.microsoft.com/office/powerpoint/2010/main" val="3694672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552728" cy="524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260350"/>
            <a:ext cx="7497762" cy="11430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TRES</a:t>
            </a:r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MODOS</a:t>
            </a:r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MEZCLA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43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988840"/>
            <a:ext cx="7387914" cy="3707740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1646238" y="404813"/>
            <a:ext cx="749776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41285"/>
                </a:solidFill>
                <a:latin typeface="Arial" pitchFamily="34" charset="0"/>
                <a:cs typeface="Arial" pitchFamily="34" charset="0"/>
              </a:rPr>
              <a:t>MULTIPLE DE ADMISION  BIESCALONADO</a:t>
            </a:r>
            <a:endParaRPr lang="en-US" dirty="0">
              <a:solidFill>
                <a:srgbClr val="94128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50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1274</TotalTime>
  <Words>337</Words>
  <Application>Microsoft Office PowerPoint</Application>
  <PresentationFormat>Presentación en pantalla (4:3)</PresentationFormat>
  <Paragraphs>80</Paragraphs>
  <Slides>53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53</vt:i4>
      </vt:variant>
    </vt:vector>
  </HeadingPairs>
  <TitlesOfParts>
    <vt:vector size="56" baseType="lpstr">
      <vt:lpstr>Diseño personalizado</vt:lpstr>
      <vt:lpstr>Tema de Office</vt:lpstr>
      <vt:lpstr>Solsticio</vt:lpstr>
      <vt:lpstr>Presentación de PowerPoint</vt:lpstr>
      <vt:lpstr>OBJETIVO GENERAL </vt:lpstr>
      <vt:lpstr>INYECCION INDIRECTA</vt:lpstr>
      <vt:lpstr>INYECCION DIRECTA</vt:lpstr>
      <vt:lpstr>INYECCION DIRECTA GASOLINA</vt:lpstr>
      <vt:lpstr>INYECCION DIRECTA</vt:lpstr>
      <vt:lpstr>ACRONIMOS</vt:lpstr>
      <vt:lpstr> TRES MODOS DE MEZCLA</vt:lpstr>
      <vt:lpstr>MULTIPLE DE ADMISION  BIESCALONADO</vt:lpstr>
      <vt:lpstr>MODOS DE OPERACION</vt:lpstr>
      <vt:lpstr>EFECTO TUMBLE</vt:lpstr>
      <vt:lpstr>TUMBLE Y DRUMBLE</vt:lpstr>
      <vt:lpstr>PLETINA TUMBLE</vt:lpstr>
      <vt:lpstr>CONSTITUCION</vt:lpstr>
      <vt:lpstr>FUNCIONAMIENTO</vt:lpstr>
      <vt:lpstr>TURBULENCIA  GENERADA</vt:lpstr>
      <vt:lpstr>DETALLE DE LOS PISTONES</vt:lpstr>
      <vt:lpstr>SOBRE EL EJE VERTICAL  (SWIRL) </vt:lpstr>
      <vt:lpstr>SOBRE EL EJE TRANSVERSAL (TUMBLE)</vt:lpstr>
      <vt:lpstr>ESTRATIFICADA</vt:lpstr>
      <vt:lpstr>FORMA DE LOS ESTRATOS</vt:lpstr>
      <vt:lpstr>PUNTO DE INYECCION (MODO ESTRATIFICADO</vt:lpstr>
      <vt:lpstr>MODO ESTRATIFICADO</vt:lpstr>
      <vt:lpstr>MODO HOMOGENEO POBRE</vt:lpstr>
      <vt:lpstr>PUNTO DE INYECCION (HOMOGENEO POBRE)</vt:lpstr>
      <vt:lpstr>EXPLICACION  DE LOS 300 GRADOS</vt:lpstr>
      <vt:lpstr>HOMOGENEA</vt:lpstr>
      <vt:lpstr>MODO HOMOGENEO</vt:lpstr>
      <vt:lpstr>CIRCUITO DE BAJA</vt:lpstr>
      <vt:lpstr>CIRCUITO DE ALTA</vt:lpstr>
      <vt:lpstr> COMPONENTES DEL SISTEMA</vt:lpstr>
      <vt:lpstr> BOMBAS DE ALTA PRESION</vt:lpstr>
      <vt:lpstr>ACCIONAMIENTO BOMBA DE ALTA</vt:lpstr>
      <vt:lpstr>BOMBA DE ALTA PRESION</vt:lpstr>
      <vt:lpstr>DETALLE INTERNO</vt:lpstr>
      <vt:lpstr>CARRERA ASPIRANTE </vt:lpstr>
      <vt:lpstr>CARRERA IMPELENTE</vt:lpstr>
      <vt:lpstr>INYECTOR</vt:lpstr>
      <vt:lpstr>CONSTITUCION DEL INYECTOR</vt:lpstr>
      <vt:lpstr>PROYECCION DEL CHORRO</vt:lpstr>
      <vt:lpstr>ACTIVACION (TENSION)</vt:lpstr>
      <vt:lpstr>INTENSIDAD (A)</vt:lpstr>
      <vt:lpstr>SENSOR DE PRESION DE RIEL (ALTA)</vt:lpstr>
      <vt:lpstr>SENSOR DE BAJA  PRESION</vt:lpstr>
      <vt:lpstr>START / STOP (S/S)</vt:lpstr>
      <vt:lpstr>BOMBA DE VACIO</vt:lpstr>
      <vt:lpstr>ACTUADOR EGR</vt:lpstr>
      <vt:lpstr>CONTROL DE MULTIPLE DE ADMISION</vt:lpstr>
      <vt:lpstr>SISTEMA DE ESCAPE</vt:lpstr>
      <vt:lpstr>TERMOSTATO PILOTADO</vt:lpstr>
      <vt:lpstr>CURVAS CARACTERISTICAS</vt:lpstr>
      <vt:lpstr>CURVAS CARACTERISTICAS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INYECCION DIRECTA</dc:title>
  <dc:creator>Mario Abarca Rodríguez</dc:creator>
  <cp:lastModifiedBy>Mario Abarca Rodríguez</cp:lastModifiedBy>
  <cp:revision>55</cp:revision>
  <dcterms:created xsi:type="dcterms:W3CDTF">2014-10-03T19:36:28Z</dcterms:created>
  <dcterms:modified xsi:type="dcterms:W3CDTF">2015-11-16T13:34:31Z</dcterms:modified>
</cp:coreProperties>
</file>