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7FE3FE6-D9A5-412B-B0F9-647BED248CA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B7D1C6-CA6B-4D0E-9EE4-730F67AF67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z="2400" smtClean="0"/>
              <a:t>Blok 14 </a:t>
            </a:r>
            <a:r>
              <a:rPr lang="en-US" sz="2400" dirty="0" smtClean="0"/>
              <a:t>–</a:t>
            </a:r>
            <a:r>
              <a:rPr sz="2400" smtClean="0"/>
              <a:t> Semester </a:t>
            </a:r>
            <a:r>
              <a:rPr sz="2400" smtClean="0"/>
              <a:t>7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KULIAH PAKAR</a:t>
            </a:r>
          </a:p>
          <a:p>
            <a:r>
              <a:rPr lang="en-US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HEMOSTATIKA</a:t>
            </a:r>
            <a:endParaRPr lang="en-US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Vasokonstruktor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Perdarahan</a:t>
            </a:r>
            <a:r>
              <a:rPr lang="en-US" dirty="0" smtClean="0"/>
              <a:t> </a:t>
            </a:r>
            <a:r>
              <a:rPr lang="en-US" dirty="0" err="1" smtClean="0"/>
              <a:t>kapiler</a:t>
            </a:r>
            <a:endParaRPr lang="en-US" dirty="0" smtClean="0"/>
          </a:p>
          <a:p>
            <a:r>
              <a:rPr lang="en-US" dirty="0" err="1" smtClean="0"/>
              <a:t>Kapas</a:t>
            </a:r>
            <a:r>
              <a:rPr lang="en-US" dirty="0" smtClean="0"/>
              <a:t> </a:t>
            </a:r>
            <a:r>
              <a:rPr lang="en-US" dirty="0" err="1" smtClean="0"/>
              <a:t>dibasahi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1/1000 </a:t>
            </a:r>
            <a:r>
              <a:rPr lang="en-US" dirty="0" err="1" smtClean="0"/>
              <a:t>Epineprin</a:t>
            </a:r>
            <a:r>
              <a:rPr lang="en-US" dirty="0" smtClean="0"/>
              <a:t>/nor </a:t>
            </a:r>
            <a:r>
              <a:rPr lang="en-US" dirty="0" err="1" smtClean="0"/>
              <a:t>epineprin</a:t>
            </a:r>
            <a:endParaRPr lang="en-US" dirty="0" smtClean="0"/>
          </a:p>
          <a:p>
            <a:r>
              <a:rPr lang="en-US" dirty="0" err="1" smtClean="0"/>
              <a:t>Contoh</a:t>
            </a:r>
            <a:r>
              <a:rPr lang="en-US" dirty="0" smtClean="0"/>
              <a:t> lain : </a:t>
            </a:r>
            <a:r>
              <a:rPr lang="en-US" dirty="0" err="1" smtClean="0"/>
              <a:t>vasopresin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Hemostatika</a:t>
            </a:r>
            <a:r>
              <a:rPr lang="en-US" dirty="0" smtClean="0"/>
              <a:t> </a:t>
            </a:r>
            <a:r>
              <a:rPr lang="en-US" dirty="0" err="1" smtClean="0"/>
              <a:t>Sistemik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Faktor</a:t>
            </a:r>
            <a:r>
              <a:rPr lang="en-US" dirty="0" smtClean="0"/>
              <a:t> VIII (</a:t>
            </a:r>
            <a:r>
              <a:rPr lang="en-US" dirty="0" err="1" smtClean="0"/>
              <a:t>Faktor</a:t>
            </a:r>
            <a:r>
              <a:rPr lang="en-US" dirty="0" smtClean="0"/>
              <a:t> anti </a:t>
            </a:r>
            <a:r>
              <a:rPr lang="en-US" dirty="0" err="1" smtClean="0"/>
              <a:t>hemofilik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Cryo</a:t>
            </a:r>
            <a:r>
              <a:rPr lang="en-US" dirty="0" smtClean="0"/>
              <a:t> </a:t>
            </a:r>
            <a:r>
              <a:rPr lang="en-US" dirty="0" err="1" smtClean="0"/>
              <a:t>Prepiciptated</a:t>
            </a:r>
            <a:r>
              <a:rPr lang="en-US" dirty="0" smtClean="0"/>
              <a:t> anti </a:t>
            </a:r>
            <a:r>
              <a:rPr lang="en-US" dirty="0" err="1" smtClean="0"/>
              <a:t>Hemophilik</a:t>
            </a:r>
            <a:r>
              <a:rPr lang="en-US" dirty="0" smtClean="0"/>
              <a:t> factor</a:t>
            </a:r>
          </a:p>
          <a:p>
            <a:pPr>
              <a:buFontTx/>
              <a:buChar char="-"/>
            </a:pPr>
            <a:r>
              <a:rPr lang="en-US" dirty="0" err="1" smtClean="0"/>
              <a:t>Kompleks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IX</a:t>
            </a:r>
          </a:p>
          <a:p>
            <a:pPr>
              <a:buFontTx/>
              <a:buChar char="-"/>
            </a:pPr>
            <a:r>
              <a:rPr lang="en-US" dirty="0" smtClean="0"/>
              <a:t>Des </a:t>
            </a:r>
            <a:r>
              <a:rPr lang="en-US" dirty="0" err="1" smtClean="0"/>
              <a:t>mopresin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Fibrinogen </a:t>
            </a:r>
            <a:r>
              <a:rPr lang="en-US" dirty="0" err="1" smtClean="0"/>
              <a:t>insani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Asam</a:t>
            </a:r>
            <a:r>
              <a:rPr lang="en-US" dirty="0" smtClean="0"/>
              <a:t> amino </a:t>
            </a:r>
            <a:r>
              <a:rPr lang="en-US" dirty="0" err="1" smtClean="0"/>
              <a:t>kaproat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Asam</a:t>
            </a:r>
            <a:r>
              <a:rPr lang="en-US" dirty="0" smtClean="0"/>
              <a:t> </a:t>
            </a:r>
            <a:r>
              <a:rPr lang="en-US" dirty="0" err="1" smtClean="0"/>
              <a:t>traneksamat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Vitamin K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Faktor</a:t>
            </a:r>
            <a:r>
              <a:rPr lang="en-US" dirty="0" smtClean="0"/>
              <a:t> VIII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Induksi</a:t>
            </a:r>
            <a:r>
              <a:rPr lang="en-US" dirty="0" smtClean="0"/>
              <a:t> 	: </a:t>
            </a:r>
            <a:r>
              <a:rPr lang="en-US" dirty="0" err="1" smtClean="0"/>
              <a:t>Hemofilia</a:t>
            </a:r>
            <a:r>
              <a:rPr lang="en-US" dirty="0" smtClean="0"/>
              <a:t> A</a:t>
            </a:r>
          </a:p>
          <a:p>
            <a:pPr>
              <a:buNone/>
            </a:pPr>
            <a:r>
              <a:rPr lang="en-US" dirty="0" smtClean="0"/>
              <a:t>			  PS yang </a:t>
            </a:r>
            <a:r>
              <a:rPr lang="en-US" dirty="0" err="1" smtClean="0"/>
              <a:t>darahnya</a:t>
            </a:r>
            <a:r>
              <a:rPr lang="en-US" dirty="0" smtClean="0"/>
              <a:t> </a:t>
            </a:r>
            <a:r>
              <a:rPr lang="en-US" dirty="0" err="1" smtClean="0"/>
              <a:t>mengandung</a:t>
            </a:r>
            <a:r>
              <a:rPr lang="en-US" dirty="0" smtClean="0"/>
              <a:t> inhibitor </a:t>
            </a:r>
            <a:r>
              <a:rPr lang="en-US" dirty="0" err="1" smtClean="0"/>
              <a:t>faktor</a:t>
            </a:r>
            <a:r>
              <a:rPr lang="en-US" dirty="0" smtClean="0"/>
              <a:t> VIII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Dosis</a:t>
            </a:r>
            <a:r>
              <a:rPr lang="en-US" dirty="0" smtClean="0"/>
              <a:t>	: 20 – 30% </a:t>
            </a:r>
            <a:r>
              <a:rPr lang="en-US" dirty="0" err="1" smtClean="0"/>
              <a:t>dari</a:t>
            </a:r>
            <a:r>
              <a:rPr lang="en-US" dirty="0" smtClean="0"/>
              <a:t> (N) </a:t>
            </a:r>
            <a:r>
              <a:rPr lang="en-US" dirty="0" err="1" smtClean="0"/>
              <a:t>secara</a:t>
            </a:r>
            <a:r>
              <a:rPr lang="en-US" dirty="0" smtClean="0"/>
              <a:t> I.V</a:t>
            </a:r>
          </a:p>
          <a:p>
            <a:pPr>
              <a:buNone/>
            </a:pPr>
            <a:r>
              <a:rPr lang="en-US" dirty="0" smtClean="0"/>
              <a:t>			: </a:t>
            </a:r>
            <a:r>
              <a:rPr lang="en-US" dirty="0" err="1" smtClean="0"/>
              <a:t>Hemostasis</a:t>
            </a:r>
            <a:r>
              <a:rPr lang="en-US" dirty="0" smtClean="0"/>
              <a:t> </a:t>
            </a:r>
            <a:r>
              <a:rPr lang="en-US" dirty="0" err="1" smtClean="0"/>
              <a:t>dicapai</a:t>
            </a:r>
            <a:r>
              <a:rPr lang="en-US" dirty="0" smtClean="0"/>
              <a:t> : </a:t>
            </a:r>
            <a:r>
              <a:rPr lang="en-US" dirty="0" err="1" smtClean="0"/>
              <a:t>dosis</a:t>
            </a:r>
            <a:r>
              <a:rPr lang="en-US" dirty="0" smtClean="0"/>
              <a:t> </a:t>
            </a:r>
            <a:r>
              <a:rPr lang="en-US" dirty="0" err="1" smtClean="0"/>
              <a:t>tunggal</a:t>
            </a:r>
            <a:r>
              <a:rPr lang="en-US" dirty="0" smtClean="0"/>
              <a:t> 15 – 20 unit/</a:t>
            </a:r>
            <a:r>
              <a:rPr lang="en-US" dirty="0" err="1" smtClean="0"/>
              <a:t>KgBB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: </a:t>
            </a:r>
            <a:r>
              <a:rPr lang="en-US" dirty="0" err="1" smtClean="0"/>
              <a:t>Peradarahan</a:t>
            </a:r>
            <a:r>
              <a:rPr lang="en-US" dirty="0" smtClean="0"/>
              <a:t> </a:t>
            </a:r>
            <a:r>
              <a:rPr lang="en-US" dirty="0" err="1" smtClean="0"/>
              <a:t>ringan</a:t>
            </a:r>
            <a:r>
              <a:rPr lang="en-US" dirty="0" smtClean="0"/>
              <a:t> </a:t>
            </a:r>
            <a:r>
              <a:rPr lang="en-US" dirty="0" err="1" smtClean="0"/>
              <a:t>otot</a:t>
            </a:r>
            <a:r>
              <a:rPr lang="en-US" dirty="0" smtClean="0"/>
              <a:t>/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	  10 unit/</a:t>
            </a:r>
            <a:r>
              <a:rPr lang="en-US" dirty="0" err="1" smtClean="0"/>
              <a:t>KgBB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: PS. </a:t>
            </a:r>
            <a:r>
              <a:rPr lang="en-US" dirty="0" err="1" smtClean="0"/>
              <a:t>Hemofillia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  Pre </a:t>
            </a:r>
            <a:r>
              <a:rPr lang="en-US" dirty="0" err="1" smtClean="0"/>
              <a:t>Operasi</a:t>
            </a:r>
            <a:r>
              <a:rPr lang="en-US" dirty="0" smtClean="0"/>
              <a:t> 	: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VIII 50% </a:t>
            </a:r>
            <a:r>
              <a:rPr lang="en-US" dirty="0" err="1" smtClean="0"/>
              <a:t>dari</a:t>
            </a:r>
            <a:r>
              <a:rPr lang="en-US" dirty="0" smtClean="0"/>
              <a:t> (N)</a:t>
            </a:r>
          </a:p>
          <a:p>
            <a:pPr>
              <a:buNone/>
            </a:pPr>
            <a:r>
              <a:rPr lang="en-US" dirty="0" smtClean="0"/>
              <a:t>			  Post. </a:t>
            </a:r>
            <a:r>
              <a:rPr lang="en-US" dirty="0" err="1" smtClean="0"/>
              <a:t>Operasi</a:t>
            </a:r>
            <a:r>
              <a:rPr lang="en-US" dirty="0" smtClean="0"/>
              <a:t>	: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VIII 20 – 25% </a:t>
            </a:r>
          </a:p>
          <a:p>
            <a:pPr>
              <a:buNone/>
            </a:pPr>
            <a:r>
              <a:rPr lang="en-US" dirty="0" smtClean="0"/>
              <a:t>			  </a:t>
            </a:r>
            <a:r>
              <a:rPr lang="en-US" dirty="0" err="1" smtClean="0"/>
              <a:t>dari</a:t>
            </a:r>
            <a:r>
              <a:rPr lang="en-US" dirty="0" smtClean="0"/>
              <a:t> (N) </a:t>
            </a:r>
            <a:r>
              <a:rPr lang="en-US" dirty="0" err="1" smtClean="0"/>
              <a:t>selama</a:t>
            </a:r>
            <a:r>
              <a:rPr lang="en-US" dirty="0" smtClean="0"/>
              <a:t> 7 – 10 </a:t>
            </a:r>
            <a:r>
              <a:rPr lang="en-US" dirty="0" err="1" smtClean="0"/>
              <a:t>hari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Kompleks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Tdd</a:t>
            </a:r>
            <a:r>
              <a:rPr lang="en-US" dirty="0" smtClean="0"/>
              <a:t> : </a:t>
            </a:r>
            <a:r>
              <a:rPr lang="en-US" dirty="0" err="1" smtClean="0"/>
              <a:t>Faktor</a:t>
            </a:r>
            <a:r>
              <a:rPr lang="en-US" dirty="0" smtClean="0"/>
              <a:t> II, VII, IX, X, Protein Plasma</a:t>
            </a:r>
          </a:p>
          <a:p>
            <a:r>
              <a:rPr lang="en-US" dirty="0" err="1" smtClean="0"/>
              <a:t>Indikasi</a:t>
            </a:r>
            <a:r>
              <a:rPr lang="en-US" dirty="0" smtClean="0"/>
              <a:t> : </a:t>
            </a:r>
            <a:r>
              <a:rPr lang="en-US" dirty="0" err="1" smtClean="0"/>
              <a:t>Hemofilia</a:t>
            </a:r>
            <a:r>
              <a:rPr lang="en-US" dirty="0" smtClean="0"/>
              <a:t> B’</a:t>
            </a:r>
          </a:p>
          <a:p>
            <a:r>
              <a:rPr lang="en-US" dirty="0" err="1" smtClean="0"/>
              <a:t>Dosis</a:t>
            </a:r>
            <a:r>
              <a:rPr lang="en-US" dirty="0" smtClean="0"/>
              <a:t> : 1 unit/</a:t>
            </a:r>
            <a:r>
              <a:rPr lang="en-US" dirty="0" err="1" smtClean="0"/>
              <a:t>KgBB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meninggalkan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aktivitas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IX 1,5%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Post </a:t>
            </a:r>
            <a:r>
              <a:rPr lang="en-US" dirty="0" err="1" smtClean="0">
                <a:sym typeface="Wingdings" pitchFamily="2" charset="2"/>
              </a:rPr>
              <a:t>Operasi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perlu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kadar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IX 25 – 30% (N)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DESMOPRESIN</a:t>
            </a: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Vasopresin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Sintetik</a:t>
            </a: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Meninggalkan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kadar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VIII; VWF (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Von </a:t>
            </a:r>
            <a:r>
              <a:rPr lang="en-US" dirty="0" err="1" smtClean="0">
                <a:sym typeface="Wingdings" pitchFamily="2" charset="2"/>
              </a:rPr>
              <a:t>Willebrand’s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* Protein Plasma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* </a:t>
            </a:r>
            <a:r>
              <a:rPr lang="en-US" dirty="0" err="1" smtClean="0">
                <a:sym typeface="Wingdings" pitchFamily="2" charset="2"/>
              </a:rPr>
              <a:t>Disintesa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endotel</a:t>
            </a: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Maksimal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setelah</a:t>
            </a:r>
            <a:r>
              <a:rPr lang="en-US" dirty="0" smtClean="0">
                <a:sym typeface="Wingdings" pitchFamily="2" charset="2"/>
              </a:rPr>
              <a:t> 1 – 2 jam </a:t>
            </a:r>
            <a:r>
              <a:rPr lang="en-US" dirty="0" err="1" smtClean="0">
                <a:sym typeface="Wingdings" pitchFamily="2" charset="2"/>
              </a:rPr>
              <a:t>pemberian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menetap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sampai</a:t>
            </a:r>
            <a:r>
              <a:rPr lang="en-US" dirty="0" smtClean="0">
                <a:sym typeface="Wingdings" pitchFamily="2" charset="2"/>
              </a:rPr>
              <a:t> 6 jam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INDIKASI DESMOPRESIN</a:t>
            </a:r>
          </a:p>
          <a:p>
            <a:pPr>
              <a:buFontTx/>
              <a:buChar char="-"/>
            </a:pPr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VIII </a:t>
            </a:r>
            <a:r>
              <a:rPr lang="en-US" dirty="0" err="1" smtClean="0"/>
              <a:t>ringan</a:t>
            </a:r>
            <a:r>
              <a:rPr lang="en-US" dirty="0" smtClean="0"/>
              <a:t> s/d </a:t>
            </a:r>
            <a:r>
              <a:rPr lang="en-US" dirty="0" err="1" smtClean="0"/>
              <a:t>sedang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Penyakit</a:t>
            </a:r>
            <a:r>
              <a:rPr lang="en-US" dirty="0" smtClean="0"/>
              <a:t> Von </a:t>
            </a:r>
            <a:r>
              <a:rPr lang="en-US" dirty="0" err="1" smtClean="0"/>
              <a:t>Willebrand</a:t>
            </a:r>
            <a:r>
              <a:rPr lang="en-US" dirty="0" smtClean="0"/>
              <a:t> </a:t>
            </a:r>
            <a:r>
              <a:rPr lang="en-US" dirty="0" err="1" smtClean="0"/>
              <a:t>tipe</a:t>
            </a:r>
            <a:r>
              <a:rPr lang="en-US" dirty="0" smtClean="0"/>
              <a:t> I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FIBRINOGEN INSANI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tentukan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- Kadar Fibrinogen PS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pembekuan</a:t>
            </a:r>
            <a:r>
              <a:rPr lang="en-US" dirty="0" smtClean="0"/>
              <a:t> PS yang </a:t>
            </a:r>
            <a:r>
              <a:rPr lang="en-US" dirty="0" err="1" smtClean="0"/>
              <a:t>sebenarnya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5440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FAMAKOKINETIK ASAM AMINOKAPROAT</a:t>
            </a:r>
          </a:p>
          <a:p>
            <a:pPr lvl="1">
              <a:buFontTx/>
              <a:buChar char="-"/>
            </a:pPr>
            <a:r>
              <a:rPr lang="en-US" dirty="0" smtClean="0"/>
              <a:t>ABS	: </a:t>
            </a:r>
            <a:r>
              <a:rPr lang="en-US" dirty="0" err="1" smtClean="0"/>
              <a:t>baik</a:t>
            </a:r>
            <a:r>
              <a:rPr lang="en-US" dirty="0" smtClean="0"/>
              <a:t>, </a:t>
            </a:r>
            <a:r>
              <a:rPr lang="en-US" dirty="0" err="1" smtClean="0"/>
              <a:t>Per.Oral</a:t>
            </a:r>
            <a:r>
              <a:rPr lang="en-US" dirty="0" smtClean="0"/>
              <a:t>/I.V</a:t>
            </a:r>
          </a:p>
          <a:p>
            <a:pPr lvl="1">
              <a:buFontTx/>
              <a:buChar char="-"/>
            </a:pPr>
            <a:r>
              <a:rPr lang="en-US" dirty="0" err="1" smtClean="0"/>
              <a:t>Eksresi</a:t>
            </a:r>
            <a:r>
              <a:rPr lang="en-US" dirty="0" smtClean="0"/>
              <a:t> 	: </a:t>
            </a:r>
            <a:r>
              <a:rPr lang="en-US" dirty="0" err="1" smtClean="0"/>
              <a:t>urin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C Max	: </a:t>
            </a:r>
            <a:r>
              <a:rPr lang="en-US" dirty="0" err="1" smtClean="0"/>
              <a:t>Dosis</a:t>
            </a:r>
            <a:r>
              <a:rPr lang="en-US" dirty="0" smtClean="0"/>
              <a:t> </a:t>
            </a:r>
            <a:r>
              <a:rPr lang="en-US" dirty="0" err="1" smtClean="0"/>
              <a:t>tunggal</a:t>
            </a:r>
            <a:r>
              <a:rPr lang="en-US" dirty="0" smtClean="0"/>
              <a:t> 2 jam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INDIKASI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Hematuria</a:t>
            </a:r>
            <a:r>
              <a:rPr lang="en-US" dirty="0" smtClean="0"/>
              <a:t>, </a:t>
            </a:r>
            <a:r>
              <a:rPr lang="en-US" dirty="0" err="1" smtClean="0"/>
              <a:t>Hemofilia</a:t>
            </a:r>
            <a:r>
              <a:rPr lang="en-US" dirty="0" smtClean="0"/>
              <a:t>, Trauma </a:t>
            </a:r>
            <a:r>
              <a:rPr lang="en-US" dirty="0" err="1" smtClean="0"/>
              <a:t>mulut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KONTRA INDIKASI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hamil</a:t>
            </a:r>
            <a:r>
              <a:rPr lang="en-US" dirty="0" smtClean="0"/>
              <a:t> Trimester II, III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Teratogenitas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467600" cy="55165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EFEK SAMPING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Pruritus</a:t>
            </a:r>
            <a:r>
              <a:rPr lang="en-US" dirty="0" smtClean="0"/>
              <a:t>, </a:t>
            </a:r>
            <a:r>
              <a:rPr lang="en-US" dirty="0" err="1" smtClean="0"/>
              <a:t>Eritem</a:t>
            </a:r>
            <a:r>
              <a:rPr lang="en-US" dirty="0" smtClean="0"/>
              <a:t>, </a:t>
            </a:r>
            <a:r>
              <a:rPr lang="en-US" dirty="0" err="1" smtClean="0"/>
              <a:t>Dispepsia</a:t>
            </a:r>
            <a:r>
              <a:rPr lang="en-US" dirty="0" smtClean="0"/>
              <a:t>, </a:t>
            </a:r>
            <a:r>
              <a:rPr lang="en-US" dirty="0" err="1" smtClean="0"/>
              <a:t>Hipotensi</a:t>
            </a:r>
            <a:r>
              <a:rPr lang="en-US" dirty="0" smtClean="0"/>
              <a:t>, </a:t>
            </a:r>
            <a:r>
              <a:rPr lang="en-US" dirty="0" err="1" smtClean="0"/>
              <a:t>Diare</a:t>
            </a:r>
            <a:r>
              <a:rPr lang="en-US" dirty="0" smtClean="0"/>
              <a:t>, </a:t>
            </a:r>
            <a:r>
              <a:rPr lang="en-US" dirty="0" err="1" smtClean="0"/>
              <a:t>Hidung</a:t>
            </a:r>
            <a:r>
              <a:rPr lang="en-US" dirty="0" smtClean="0"/>
              <a:t> </a:t>
            </a:r>
            <a:r>
              <a:rPr lang="en-US" dirty="0" err="1" smtClean="0"/>
              <a:t>sumbat</a:t>
            </a:r>
            <a:r>
              <a:rPr lang="en-US" dirty="0" smtClean="0"/>
              <a:t>, </a:t>
            </a:r>
            <a:r>
              <a:rPr lang="en-US" dirty="0" err="1" smtClean="0"/>
              <a:t>Trombosis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(</a:t>
            </a:r>
            <a:r>
              <a:rPr lang="en-US" dirty="0" err="1" smtClean="0"/>
              <a:t>berat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POSOLOGI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Dewasa</a:t>
            </a:r>
            <a:r>
              <a:rPr lang="en-US" dirty="0" smtClean="0"/>
              <a:t> : 5 – 6 gram oral/I.V </a:t>
            </a:r>
            <a:r>
              <a:rPr lang="en-US" dirty="0" err="1" smtClean="0"/>
              <a:t>lambat</a:t>
            </a:r>
            <a:r>
              <a:rPr lang="en-US" dirty="0" smtClean="0"/>
              <a:t>, </a:t>
            </a:r>
            <a:r>
              <a:rPr lang="en-US" dirty="0" err="1" smtClean="0"/>
              <a:t>kemduain</a:t>
            </a:r>
            <a:r>
              <a:rPr lang="en-US" dirty="0" smtClean="0"/>
              <a:t> 1 Gram </a:t>
            </a:r>
            <a:r>
              <a:rPr lang="en-US" dirty="0" err="1" smtClean="0"/>
              <a:t>tiap</a:t>
            </a:r>
            <a:r>
              <a:rPr lang="en-US" dirty="0" smtClean="0"/>
              <a:t> jam (6 Gram </a:t>
            </a:r>
            <a:r>
              <a:rPr lang="en-US" dirty="0" err="1" smtClean="0"/>
              <a:t>tiap</a:t>
            </a:r>
            <a:r>
              <a:rPr lang="en-US" dirty="0" smtClean="0"/>
              <a:t> 6 Jam) </a:t>
            </a:r>
          </a:p>
          <a:p>
            <a:pPr>
              <a:buNone/>
            </a:pPr>
            <a:r>
              <a:rPr lang="en-US" dirty="0" smtClean="0"/>
              <a:t>	( </a:t>
            </a:r>
            <a:r>
              <a:rPr lang="en-US" dirty="0" err="1" smtClean="0"/>
              <a:t>Bila</a:t>
            </a:r>
            <a:r>
              <a:rPr lang="en-US" dirty="0" smtClean="0"/>
              <a:t> FS </a:t>
            </a:r>
            <a:r>
              <a:rPr lang="en-US" dirty="0" err="1" smtClean="0"/>
              <a:t>Ginjal</a:t>
            </a:r>
            <a:r>
              <a:rPr lang="en-US" dirty="0" smtClean="0"/>
              <a:t> (N) FS </a:t>
            </a:r>
            <a:r>
              <a:rPr lang="en-US" dirty="0" err="1" smtClean="0"/>
              <a:t>Ginjal</a:t>
            </a:r>
            <a:r>
              <a:rPr lang="en-US" dirty="0" smtClean="0"/>
              <a:t> </a:t>
            </a:r>
            <a:r>
              <a:rPr lang="en-US" dirty="0" err="1" smtClean="0"/>
              <a:t>turun</a:t>
            </a:r>
            <a:r>
              <a:rPr lang="en-US" dirty="0" smtClean="0"/>
              <a:t>, </a:t>
            </a:r>
            <a:r>
              <a:rPr lang="en-US" dirty="0" err="1" smtClean="0"/>
              <a:t>Dosis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turunkan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ANAK</a:t>
            </a:r>
          </a:p>
          <a:p>
            <a:pPr>
              <a:buNone/>
            </a:pPr>
            <a:r>
              <a:rPr lang="en-US" dirty="0" smtClean="0"/>
              <a:t>	100mg/</a:t>
            </a:r>
            <a:r>
              <a:rPr lang="en-US" dirty="0" err="1" smtClean="0"/>
              <a:t>KgBB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6 jam </a:t>
            </a:r>
            <a:r>
              <a:rPr lang="en-US" dirty="0" err="1" smtClean="0"/>
              <a:t>selama</a:t>
            </a:r>
            <a:r>
              <a:rPr lang="en-US" dirty="0" smtClean="0"/>
              <a:t> 6 </a:t>
            </a:r>
            <a:r>
              <a:rPr lang="en-US" dirty="0" err="1" smtClean="0"/>
              <a:t>hari</a:t>
            </a:r>
            <a:r>
              <a:rPr lang="en-US" dirty="0" smtClean="0"/>
              <a:t> IV </a:t>
            </a:r>
            <a:r>
              <a:rPr lang="en-US" dirty="0" err="1" smtClean="0"/>
              <a:t>dilarutkan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naci</a:t>
            </a:r>
            <a:r>
              <a:rPr lang="en-US" dirty="0" smtClean="0"/>
              <a:t>, RI, </a:t>
            </a:r>
            <a:r>
              <a:rPr lang="en-US" dirty="0" err="1" smtClean="0"/>
              <a:t>Destrose</a:t>
            </a:r>
            <a:r>
              <a:rPr lang="en-US" dirty="0" smtClean="0"/>
              <a:t> 5 %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ASAM TRANEKSAMAT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Indikasi</a:t>
            </a:r>
            <a:r>
              <a:rPr lang="en-US" dirty="0" smtClean="0"/>
              <a:t>; </a:t>
            </a:r>
            <a:r>
              <a:rPr lang="en-US" dirty="0" err="1" smtClean="0"/>
              <a:t>mekanisme</a:t>
            </a:r>
            <a:r>
              <a:rPr lang="en-US" dirty="0" smtClean="0"/>
              <a:t> = </a:t>
            </a:r>
            <a:r>
              <a:rPr lang="en-US" dirty="0" err="1" smtClean="0"/>
              <a:t>Asam</a:t>
            </a:r>
            <a:r>
              <a:rPr lang="en-US" dirty="0" smtClean="0"/>
              <a:t> </a:t>
            </a:r>
            <a:r>
              <a:rPr lang="en-US" dirty="0" err="1" smtClean="0"/>
              <a:t>Aminokaproat</a:t>
            </a:r>
            <a:endParaRPr lang="en-US" dirty="0" smtClean="0"/>
          </a:p>
          <a:p>
            <a:r>
              <a:rPr lang="en-US" dirty="0" smtClean="0"/>
              <a:t>10 x &gt;</a:t>
            </a:r>
            <a:r>
              <a:rPr lang="en-US" dirty="0" err="1" smtClean="0"/>
              <a:t>poten</a:t>
            </a:r>
            <a:r>
              <a:rPr lang="en-US" dirty="0" smtClean="0"/>
              <a:t> ; Es : </a:t>
            </a:r>
            <a:r>
              <a:rPr lang="en-US" dirty="0" err="1" smtClean="0"/>
              <a:t>Ringan</a:t>
            </a:r>
            <a:endParaRPr lang="en-US" dirty="0" smtClean="0"/>
          </a:p>
          <a:p>
            <a:r>
              <a:rPr lang="en-US" dirty="0" smtClean="0"/>
              <a:t>Oral, IV ; </a:t>
            </a:r>
            <a:r>
              <a:rPr lang="en-US" dirty="0" err="1" smtClean="0"/>
              <a:t>Eksresi</a:t>
            </a:r>
            <a:r>
              <a:rPr lang="en-US" dirty="0" smtClean="0"/>
              <a:t> : </a:t>
            </a:r>
            <a:r>
              <a:rPr lang="en-US" dirty="0" err="1" smtClean="0"/>
              <a:t>Urin</a:t>
            </a:r>
            <a:endParaRPr lang="en-US" dirty="0" smtClean="0"/>
          </a:p>
          <a:p>
            <a:r>
              <a:rPr lang="en-US" dirty="0" err="1" smtClean="0"/>
              <a:t>Posologi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0,5 – 1 Gram, 2 – 3 x/Hr : IV </a:t>
            </a:r>
            <a:r>
              <a:rPr lang="en-US" dirty="0" err="1" smtClean="0"/>
              <a:t>Lambat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1 – 1,5 Gram, 2 – 3x/Hr : Oral</a:t>
            </a:r>
          </a:p>
          <a:p>
            <a:pPr>
              <a:buNone/>
            </a:pPr>
            <a:r>
              <a:rPr lang="en-US" dirty="0" smtClean="0"/>
              <a:t>	Renal Failure : </a:t>
            </a:r>
            <a:r>
              <a:rPr lang="en-US" dirty="0" err="1" smtClean="0"/>
              <a:t>dosis</a:t>
            </a:r>
            <a:r>
              <a:rPr lang="en-US" dirty="0" smtClean="0"/>
              <a:t> </a:t>
            </a:r>
            <a:r>
              <a:rPr lang="en-US" dirty="0" err="1" smtClean="0"/>
              <a:t>turun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r>
              <a:rPr lang="en-US" dirty="0" smtClean="0"/>
              <a:t>VITAMIN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5438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sintesa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pembekuan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hepar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Protrombin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Faktor</a:t>
            </a:r>
            <a:r>
              <a:rPr lang="en-US" dirty="0" smtClean="0"/>
              <a:t> VII, IX, X</a:t>
            </a:r>
          </a:p>
          <a:p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terpenuhi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Makanan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Sintesa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bakteri</a:t>
            </a:r>
            <a:r>
              <a:rPr lang="en-US" dirty="0" smtClean="0"/>
              <a:t> </a:t>
            </a:r>
            <a:r>
              <a:rPr lang="en-US" dirty="0" err="1" smtClean="0"/>
              <a:t>usus</a:t>
            </a:r>
            <a:r>
              <a:rPr lang="en-US" dirty="0" smtClean="0"/>
              <a:t> gram (+)</a:t>
            </a:r>
          </a:p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Alam</a:t>
            </a:r>
            <a:r>
              <a:rPr lang="en-US" dirty="0" smtClean="0"/>
              <a:t> : 	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  <a:r>
              <a:rPr lang="en-US" baseline="-25000" dirty="0" smtClean="0"/>
              <a:t>1</a:t>
            </a:r>
          </a:p>
          <a:p>
            <a:pPr>
              <a:buNone/>
            </a:pPr>
            <a:r>
              <a:rPr lang="en-US" dirty="0" smtClean="0"/>
              <a:t>			* </a:t>
            </a:r>
            <a:r>
              <a:rPr lang="en-US" dirty="0" err="1" smtClean="0"/>
              <a:t>Filokuinon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* </a:t>
            </a:r>
            <a:r>
              <a:rPr lang="en-US" dirty="0" err="1" smtClean="0"/>
              <a:t>Fitonadion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Menakuinon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Sintetik</a:t>
            </a:r>
            <a:r>
              <a:rPr lang="en-US" dirty="0" smtClean="0"/>
              <a:t> : 	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Menadion</a:t>
            </a:r>
            <a:endParaRPr lang="en-US" dirty="0" smtClean="0"/>
          </a:p>
          <a:p>
            <a:r>
              <a:rPr lang="en-US" dirty="0" err="1" smtClean="0"/>
              <a:t>Sediaan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Fitonadion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  		Tablet 5mg</a:t>
            </a:r>
          </a:p>
          <a:p>
            <a:pPr>
              <a:buNone/>
            </a:pPr>
            <a:r>
              <a:rPr lang="en-US" dirty="0" smtClean="0"/>
              <a:t>	  		</a:t>
            </a:r>
            <a:r>
              <a:rPr lang="en-US" dirty="0" err="1" smtClean="0"/>
              <a:t>Parenteral</a:t>
            </a:r>
            <a:r>
              <a:rPr lang="en-US" dirty="0" smtClean="0"/>
              <a:t> 2mg/ml ; 10mg/ml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Menadion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Tablet 2,5mg</a:t>
            </a:r>
          </a:p>
          <a:p>
            <a:pPr>
              <a:buNone/>
            </a:pPr>
            <a:r>
              <a:rPr lang="en-US" dirty="0" smtClean="0"/>
              <a:t>	  		</a:t>
            </a:r>
            <a:r>
              <a:rPr lang="en-US" dirty="0" err="1" smtClean="0"/>
              <a:t>Parenteral</a:t>
            </a:r>
            <a:r>
              <a:rPr lang="en-US" dirty="0" smtClean="0"/>
              <a:t> 2mg/ml ; 10mg/ml ; 25mg/ml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dll</a:t>
            </a:r>
            <a:endParaRPr lang="en-US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3657600" y="3352800"/>
            <a:ext cx="304800" cy="381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62400" y="3276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200" dirty="0" smtClean="0"/>
              <a:t> </a:t>
            </a:r>
            <a:r>
              <a:rPr lang="en-US" sz="1200" dirty="0" err="1" smtClean="0"/>
              <a:t>Pengobatan</a:t>
            </a:r>
            <a:endParaRPr lang="en-US" sz="1200" dirty="0" smtClean="0"/>
          </a:p>
          <a:p>
            <a:pPr>
              <a:buFontTx/>
              <a:buChar char="-"/>
            </a:pPr>
            <a:r>
              <a:rPr lang="en-US" sz="1200" dirty="0" smtClean="0"/>
              <a:t> </a:t>
            </a:r>
            <a:r>
              <a:rPr lang="en-US" sz="1200" dirty="0" err="1" smtClean="0"/>
              <a:t>Sayuran</a:t>
            </a:r>
            <a:r>
              <a:rPr lang="en-US" sz="1200" dirty="0" smtClean="0"/>
              <a:t> </a:t>
            </a:r>
            <a:r>
              <a:rPr lang="en-US" sz="1200" dirty="0" err="1" smtClean="0"/>
              <a:t>Buah</a:t>
            </a:r>
            <a:endParaRPr lang="en-US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543800" cy="5867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INDIKASI VIT K</a:t>
            </a:r>
          </a:p>
          <a:p>
            <a:pPr>
              <a:buFontTx/>
              <a:buChar char="-"/>
            </a:pPr>
            <a:r>
              <a:rPr lang="en-US" dirty="0" err="1" smtClean="0"/>
              <a:t>Mencegah</a:t>
            </a:r>
            <a:r>
              <a:rPr lang="en-US" dirty="0" smtClean="0"/>
              <a:t>, </a:t>
            </a:r>
            <a:r>
              <a:rPr lang="en-US" dirty="0" err="1" smtClean="0"/>
              <a:t>mengatas</a:t>
            </a:r>
            <a:r>
              <a:rPr lang="en-US" dirty="0" smtClean="0"/>
              <a:t> </a:t>
            </a:r>
            <a:r>
              <a:rPr lang="en-US" dirty="0" err="1" smtClean="0"/>
              <a:t>perdarahan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difisiensi</a:t>
            </a:r>
            <a:r>
              <a:rPr lang="en-US" dirty="0" smtClean="0"/>
              <a:t> </a:t>
            </a:r>
            <a:r>
              <a:rPr lang="en-US" dirty="0" err="1" smtClean="0"/>
              <a:t>Vit</a:t>
            </a:r>
            <a:r>
              <a:rPr lang="en-US" dirty="0" smtClean="0"/>
              <a:t> K :</a:t>
            </a:r>
          </a:p>
          <a:p>
            <a:pPr>
              <a:buNone/>
            </a:pPr>
            <a:r>
              <a:rPr lang="en-US" dirty="0" smtClean="0"/>
              <a:t>	*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Absorbsi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*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Bakteri</a:t>
            </a:r>
            <a:r>
              <a:rPr lang="en-US" dirty="0" smtClean="0"/>
              <a:t> </a:t>
            </a:r>
            <a:r>
              <a:rPr lang="en-US" dirty="0" err="1" smtClean="0"/>
              <a:t>Usus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* AB yang lama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Bayi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: </a:t>
            </a:r>
            <a:r>
              <a:rPr lang="en-US" dirty="0" err="1" smtClean="0"/>
              <a:t>Hipoprombinemia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* </a:t>
            </a:r>
            <a:r>
              <a:rPr lang="en-US" dirty="0" err="1" smtClean="0"/>
              <a:t>Bakteri</a:t>
            </a:r>
            <a:r>
              <a:rPr lang="en-US" dirty="0" smtClean="0"/>
              <a:t> </a:t>
            </a:r>
            <a:r>
              <a:rPr lang="en-US" dirty="0" err="1" smtClean="0"/>
              <a:t>usus</a:t>
            </a:r>
            <a:r>
              <a:rPr lang="en-US" dirty="0" smtClean="0"/>
              <a:t> :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*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Depot 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Propilaksis</a:t>
            </a:r>
            <a:r>
              <a:rPr lang="en-US" dirty="0" smtClean="0"/>
              <a:t> </a:t>
            </a:r>
            <a:r>
              <a:rPr lang="en-US" dirty="0" err="1" smtClean="0"/>
              <a:t>Vit</a:t>
            </a:r>
            <a:r>
              <a:rPr lang="en-US" dirty="0" smtClean="0"/>
              <a:t> K </a:t>
            </a:r>
            <a:r>
              <a:rPr lang="en-US" dirty="0" err="1" smtClean="0"/>
              <a:t>Rutin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bayi</a:t>
            </a:r>
            <a:r>
              <a:rPr lang="en-US" dirty="0" smtClean="0"/>
              <a:t> yang </a:t>
            </a:r>
            <a:r>
              <a:rPr lang="en-US" dirty="0" err="1" smtClean="0"/>
              <a:t>abru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FILOKUINON (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Toksik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0,5 – 1 mg </a:t>
            </a:r>
            <a:r>
              <a:rPr lang="en-US" dirty="0" err="1" smtClean="0"/>
              <a:t>Im</a:t>
            </a:r>
            <a:r>
              <a:rPr lang="en-US" dirty="0" smtClean="0"/>
              <a:t>/</a:t>
            </a:r>
            <a:r>
              <a:rPr lang="en-US" dirty="0" err="1" smtClean="0"/>
              <a:t>Iu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143000" y="304800"/>
            <a:ext cx="6172200" cy="6172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8060" y="902112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FIBRINOLISIS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20574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PLASMINOBEN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97180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AKTIVATOR PLASMINOGEN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38862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PLASMIN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48006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FDP (D. DIMER)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48006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FIBRIN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2684671" y="3106529"/>
            <a:ext cx="133784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3010694" y="4533106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19400" y="4953000"/>
            <a:ext cx="1143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3581400" y="3124200"/>
            <a:ext cx="990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Hemostatis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menghentikan</a:t>
            </a:r>
            <a:r>
              <a:rPr lang="en-US" dirty="0" smtClean="0"/>
              <a:t> </a:t>
            </a:r>
            <a:r>
              <a:rPr lang="en-US" dirty="0" err="1" smtClean="0"/>
              <a:t>perdarahn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spontan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 </a:t>
            </a:r>
            <a:r>
              <a:rPr lang="en-US" dirty="0" err="1" smtClean="0"/>
              <a:t>sistem</a:t>
            </a:r>
            <a:r>
              <a:rPr lang="en-US" dirty="0" smtClean="0"/>
              <a:t> yang </a:t>
            </a:r>
            <a:r>
              <a:rPr lang="en-US" dirty="0" err="1" smtClean="0"/>
              <a:t>berperan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1. </a:t>
            </a:r>
            <a:r>
              <a:rPr lang="en-US" dirty="0" err="1" smtClean="0"/>
              <a:t>Pem</a:t>
            </a:r>
            <a:r>
              <a:rPr lang="en-US" dirty="0" smtClean="0"/>
              <a:t>. </a:t>
            </a:r>
            <a:r>
              <a:rPr lang="en-US" dirty="0" err="1" smtClean="0"/>
              <a:t>Darah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2. </a:t>
            </a:r>
            <a:r>
              <a:rPr lang="en-US" dirty="0" err="1" smtClean="0"/>
              <a:t>Trombosit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3.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Pembekuan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09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err="1" smtClean="0"/>
              <a:t>Pem</a:t>
            </a:r>
            <a:r>
              <a:rPr lang="en-US" sz="2000" dirty="0" smtClean="0"/>
              <a:t>. </a:t>
            </a:r>
            <a:r>
              <a:rPr lang="en-US" sz="2000" dirty="0" err="1" smtClean="0"/>
              <a:t>Darah</a:t>
            </a:r>
            <a:r>
              <a:rPr lang="en-US" sz="2000" dirty="0" smtClean="0"/>
              <a:t> :</a:t>
            </a:r>
          </a:p>
          <a:p>
            <a:pPr>
              <a:buFontTx/>
              <a:buChar char="-"/>
            </a:pPr>
            <a:r>
              <a:rPr lang="en-US" sz="2000" dirty="0" err="1" smtClean="0"/>
              <a:t>Pemb</a:t>
            </a:r>
            <a:r>
              <a:rPr lang="en-US" sz="2000" dirty="0" smtClean="0"/>
              <a:t>. </a:t>
            </a:r>
            <a:r>
              <a:rPr lang="en-US" sz="2000" dirty="0" err="1" smtClean="0"/>
              <a:t>Darah</a:t>
            </a:r>
            <a:r>
              <a:rPr lang="en-US" sz="2000" dirty="0" smtClean="0"/>
              <a:t> </a:t>
            </a:r>
            <a:r>
              <a:rPr lang="en-US" sz="2000" dirty="0" err="1" smtClean="0"/>
              <a:t>kecil</a:t>
            </a:r>
            <a:r>
              <a:rPr lang="en-US" sz="2000" dirty="0" smtClean="0"/>
              <a:t> (</a:t>
            </a:r>
            <a:r>
              <a:rPr lang="en-US" sz="2000" dirty="0" err="1" smtClean="0"/>
              <a:t>terutama</a:t>
            </a:r>
            <a:r>
              <a:rPr lang="en-US" sz="2000" dirty="0" smtClean="0"/>
              <a:t>)</a:t>
            </a:r>
          </a:p>
          <a:p>
            <a:pPr>
              <a:buNone/>
            </a:pPr>
            <a:r>
              <a:rPr lang="en-US" sz="2000" dirty="0" smtClean="0"/>
              <a:t>		* Arteriole</a:t>
            </a:r>
          </a:p>
          <a:p>
            <a:pPr>
              <a:buNone/>
            </a:pPr>
            <a:r>
              <a:rPr lang="en-US" sz="2000" dirty="0" smtClean="0"/>
              <a:t>		* </a:t>
            </a:r>
            <a:r>
              <a:rPr lang="en-US" sz="2000" dirty="0" err="1" smtClean="0"/>
              <a:t>Kapiler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Vasokonstruksi</a:t>
            </a:r>
            <a:r>
              <a:rPr lang="en-US" sz="2000" dirty="0" smtClean="0"/>
              <a:t> (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rekleks</a:t>
            </a:r>
            <a:r>
              <a:rPr lang="en-US" sz="2000" dirty="0" smtClean="0"/>
              <a:t>)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dipertahankan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: </a:t>
            </a:r>
            <a:r>
              <a:rPr lang="en-US" sz="2000" dirty="0" err="1" smtClean="0"/>
              <a:t>vasokontruktor</a:t>
            </a:r>
            <a:r>
              <a:rPr lang="en-US" sz="2000" dirty="0" smtClean="0"/>
              <a:t> </a:t>
            </a:r>
            <a:r>
              <a:rPr lang="en-US" sz="2000" dirty="0" err="1" smtClean="0"/>
              <a:t>lokal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* 5 HT / </a:t>
            </a:r>
            <a:r>
              <a:rPr lang="en-US" sz="2000" dirty="0" err="1" smtClean="0"/>
              <a:t>Serotonim</a:t>
            </a:r>
            <a:r>
              <a:rPr lang="en-US" sz="2000" dirty="0" smtClean="0"/>
              <a:t> (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trombosit</a:t>
            </a:r>
            <a:r>
              <a:rPr lang="en-US" sz="2000" dirty="0" smtClean="0"/>
              <a:t>)</a:t>
            </a:r>
          </a:p>
          <a:p>
            <a:pPr>
              <a:buNone/>
            </a:pPr>
            <a:r>
              <a:rPr lang="en-US" sz="2000" dirty="0" smtClean="0"/>
              <a:t>		* </a:t>
            </a:r>
            <a:r>
              <a:rPr lang="en-US" sz="2000" dirty="0" err="1" smtClean="0"/>
              <a:t>Epineprin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* </a:t>
            </a:r>
            <a:r>
              <a:rPr lang="en-US" sz="2000" dirty="0" err="1" smtClean="0"/>
              <a:t>Fibrinopeptide</a:t>
            </a:r>
            <a:r>
              <a:rPr lang="en-US" sz="2000" dirty="0" smtClean="0"/>
              <a:t> B (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trombosit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Aliran</a:t>
            </a:r>
            <a:r>
              <a:rPr lang="en-US" sz="2000" dirty="0" smtClean="0"/>
              <a:t> </a:t>
            </a:r>
            <a:r>
              <a:rPr lang="en-US" sz="2000" dirty="0" err="1" smtClean="0"/>
              <a:t>Darah</a:t>
            </a:r>
            <a:r>
              <a:rPr lang="en-US" sz="2000" dirty="0" smtClean="0"/>
              <a:t> </a:t>
            </a:r>
            <a:r>
              <a:rPr lang="en-US" sz="2000" dirty="0" err="1" smtClean="0"/>
              <a:t>Berkurang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Perdarahan</a:t>
            </a:r>
            <a:r>
              <a:rPr lang="en-US" sz="2000" dirty="0" smtClean="0"/>
              <a:t> : </a:t>
            </a:r>
            <a:r>
              <a:rPr lang="en-US" sz="2000" dirty="0" err="1" smtClean="0"/>
              <a:t>Berhenti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* </a:t>
            </a:r>
            <a:r>
              <a:rPr lang="en-US" sz="2000" dirty="0" err="1" smtClean="0"/>
              <a:t>Pem</a:t>
            </a:r>
            <a:r>
              <a:rPr lang="en-US" sz="2000" dirty="0" smtClean="0"/>
              <a:t>. </a:t>
            </a:r>
            <a:r>
              <a:rPr lang="en-US" sz="2000" dirty="0" err="1" smtClean="0"/>
              <a:t>Darah</a:t>
            </a:r>
            <a:r>
              <a:rPr lang="en-US" sz="2000" dirty="0" smtClean="0"/>
              <a:t> </a:t>
            </a:r>
            <a:r>
              <a:rPr lang="en-US" sz="2000" dirty="0" err="1" smtClean="0"/>
              <a:t>Besar</a:t>
            </a:r>
            <a:r>
              <a:rPr lang="en-US" sz="2000" dirty="0" smtClean="0"/>
              <a:t>….. ???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029494" y="3803062"/>
            <a:ext cx="533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1029494" y="4869862"/>
            <a:ext cx="533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r>
              <a:rPr lang="en-US" dirty="0" err="1" smtClean="0"/>
              <a:t>Trombosit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5410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ym typeface="Wingdings" pitchFamily="2" charset="2"/>
              </a:rPr>
              <a:t>	</a:t>
            </a:r>
            <a:r>
              <a:rPr lang="en-US" dirty="0" err="1" smtClean="0"/>
              <a:t>Membentuk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Menstabilkan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Tahap</a:t>
            </a:r>
            <a:r>
              <a:rPr lang="en-US" dirty="0" smtClean="0"/>
              <a:t> : 	</a:t>
            </a:r>
            <a:r>
              <a:rPr lang="en-US" dirty="0" err="1" smtClean="0"/>
              <a:t>Adhesi</a:t>
            </a:r>
            <a:r>
              <a:rPr lang="en-US" dirty="0" smtClean="0"/>
              <a:t> </a:t>
            </a:r>
            <a:r>
              <a:rPr lang="en-US" dirty="0" err="1" smtClean="0"/>
              <a:t>Trombosit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Agregasi</a:t>
            </a:r>
            <a:r>
              <a:rPr lang="en-US" dirty="0" smtClean="0"/>
              <a:t> </a:t>
            </a:r>
            <a:r>
              <a:rPr lang="en-US" dirty="0" err="1" smtClean="0"/>
              <a:t>Trombosit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Pelepasan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ADP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Adhesi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Trombosit</a:t>
            </a:r>
            <a:r>
              <a:rPr lang="en-US" dirty="0" smtClean="0">
                <a:sym typeface="Wingdings" pitchFamily="2" charset="2"/>
              </a:rPr>
              <a:t> :</a:t>
            </a: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Diperantai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Von </a:t>
            </a:r>
            <a:r>
              <a:rPr lang="en-US" dirty="0" err="1" smtClean="0">
                <a:sym typeface="Wingdings" pitchFamily="2" charset="2"/>
              </a:rPr>
              <a:t>Willebrands</a:t>
            </a:r>
            <a:r>
              <a:rPr lang="en-US" dirty="0" smtClean="0">
                <a:sym typeface="Wingdings" pitchFamily="2" charset="2"/>
              </a:rPr>
              <a:t> ( V.W.F 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Disintesa</a:t>
            </a:r>
            <a:r>
              <a:rPr lang="en-US" dirty="0" smtClean="0">
                <a:sym typeface="Wingdings" pitchFamily="2" charset="2"/>
              </a:rPr>
              <a:t>  - Sel. </a:t>
            </a:r>
            <a:r>
              <a:rPr lang="en-US" dirty="0" err="1" smtClean="0">
                <a:sym typeface="Wingdings" pitchFamily="2" charset="2"/>
              </a:rPr>
              <a:t>Endotel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         - </a:t>
            </a:r>
            <a:r>
              <a:rPr lang="en-US" dirty="0" err="1" smtClean="0">
                <a:sym typeface="Wingdings" pitchFamily="2" charset="2"/>
              </a:rPr>
              <a:t>Megakariosit</a:t>
            </a: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Pem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err="1" smtClean="0">
                <a:sym typeface="Wingdings" pitchFamily="2" charset="2"/>
              </a:rPr>
              <a:t>Darah</a:t>
            </a:r>
            <a:r>
              <a:rPr lang="en-US" dirty="0" smtClean="0">
                <a:sym typeface="Wingdings" pitchFamily="2" charset="2"/>
              </a:rPr>
              <a:t> Luka 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Sel. </a:t>
            </a:r>
            <a:r>
              <a:rPr lang="en-US" dirty="0" err="1" smtClean="0">
                <a:sym typeface="Wingdings" pitchFamily="2" charset="2"/>
              </a:rPr>
              <a:t>Endotel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Rusak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Jaringan</a:t>
            </a:r>
            <a:r>
              <a:rPr lang="en-US" dirty="0" smtClean="0">
                <a:sym typeface="Wingdings" pitchFamily="2" charset="2"/>
              </a:rPr>
              <a:t> Sub. </a:t>
            </a:r>
            <a:r>
              <a:rPr lang="en-US" dirty="0" err="1" smtClean="0">
                <a:sym typeface="Wingdings" pitchFamily="2" charset="2"/>
              </a:rPr>
              <a:t>Endotel</a:t>
            </a:r>
            <a:r>
              <a:rPr lang="en-US" dirty="0" smtClean="0">
                <a:sym typeface="Wingdings" pitchFamily="2" charset="2"/>
              </a:rPr>
              <a:t> Terbuka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* </a:t>
            </a:r>
            <a:r>
              <a:rPr lang="en-US" dirty="0" err="1" smtClean="0">
                <a:sym typeface="Wingdings" pitchFamily="2" charset="2"/>
              </a:rPr>
              <a:t>Kollagen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* </a:t>
            </a:r>
            <a:r>
              <a:rPr lang="en-US" dirty="0" err="1" smtClean="0">
                <a:sym typeface="Wingdings" pitchFamily="2" charset="2"/>
              </a:rPr>
              <a:t>Elastin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dll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Adhesi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Trombosit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1562894" y="4417570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562894" y="4950970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1562894" y="5941570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>
            <a:off x="2895600" y="1219200"/>
            <a:ext cx="152400" cy="3810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35712" y="1248696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Sumbat</a:t>
            </a:r>
            <a:r>
              <a:rPr lang="en-US" sz="1600" dirty="0" smtClean="0"/>
              <a:t> </a:t>
            </a:r>
            <a:r>
              <a:rPr lang="en-US" sz="1600" dirty="0" err="1" smtClean="0"/>
              <a:t>Trombosit</a:t>
            </a: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6172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AGREGASI TROMBOSIT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Dalam</a:t>
            </a:r>
            <a:r>
              <a:rPr lang="en-US" dirty="0" smtClean="0"/>
              <a:t> 15 </a:t>
            </a:r>
            <a:r>
              <a:rPr lang="en-US" dirty="0" err="1" smtClean="0"/>
              <a:t>Detik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Dicetuskan</a:t>
            </a:r>
            <a:r>
              <a:rPr lang="en-US" dirty="0" smtClean="0"/>
              <a:t> : ADP (Dari </a:t>
            </a:r>
            <a:r>
              <a:rPr lang="en-US" dirty="0" err="1" smtClean="0"/>
              <a:t>Trombosit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(ADP :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ADP </a:t>
            </a:r>
            <a:r>
              <a:rPr lang="en-US" dirty="0" err="1" smtClean="0"/>
              <a:t>berikatan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reseptor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Mengaktifkan</a:t>
            </a:r>
            <a:r>
              <a:rPr lang="en-US" dirty="0" smtClean="0"/>
              <a:t> </a:t>
            </a:r>
            <a:r>
              <a:rPr lang="en-US" dirty="0" err="1" smtClean="0"/>
              <a:t>Fosfolipase</a:t>
            </a:r>
            <a:r>
              <a:rPr lang="en-US" dirty="0" smtClean="0"/>
              <a:t> A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Memecah</a:t>
            </a:r>
            <a:r>
              <a:rPr lang="en-US" dirty="0" smtClean="0"/>
              <a:t> </a:t>
            </a:r>
            <a:r>
              <a:rPr lang="en-US" dirty="0" err="1" smtClean="0"/>
              <a:t>Fosfolio</a:t>
            </a:r>
            <a:r>
              <a:rPr lang="en-US" dirty="0" smtClean="0"/>
              <a:t> </a:t>
            </a:r>
            <a:r>
              <a:rPr lang="en-US" dirty="0" err="1" smtClean="0"/>
              <a:t>Membran</a:t>
            </a:r>
            <a:r>
              <a:rPr lang="en-US" dirty="0" smtClean="0"/>
              <a:t> </a:t>
            </a:r>
            <a:r>
              <a:rPr lang="en-US" dirty="0" err="1" smtClean="0"/>
              <a:t>Trombosit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Asam</a:t>
            </a:r>
            <a:r>
              <a:rPr lang="en-US" dirty="0" smtClean="0"/>
              <a:t> </a:t>
            </a:r>
            <a:r>
              <a:rPr lang="en-US" dirty="0" err="1" smtClean="0"/>
              <a:t>Arakidonat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Prostaglandin 	G</a:t>
            </a:r>
            <a:r>
              <a:rPr lang="en-US" baseline="-25000" dirty="0" smtClean="0"/>
              <a:t>2</a:t>
            </a:r>
            <a:r>
              <a:rPr lang="en-US" dirty="0" smtClean="0"/>
              <a:t> ( PG G</a:t>
            </a:r>
            <a:r>
              <a:rPr lang="en-US" baseline="-25000" dirty="0" smtClean="0"/>
              <a:t>2</a:t>
            </a:r>
            <a:r>
              <a:rPr lang="en-US" dirty="0" smtClean="0"/>
              <a:t> 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Prostaglandin	 H</a:t>
            </a:r>
            <a:r>
              <a:rPr lang="en-US" baseline="-25000" dirty="0" smtClean="0"/>
              <a:t>2</a:t>
            </a:r>
            <a:r>
              <a:rPr lang="en-US" dirty="0" smtClean="0"/>
              <a:t> ( PG H</a:t>
            </a:r>
            <a:r>
              <a:rPr lang="en-US" baseline="-25000" dirty="0" smtClean="0"/>
              <a:t>2</a:t>
            </a:r>
            <a:r>
              <a:rPr lang="en-US" dirty="0" smtClean="0"/>
              <a:t> 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Tromboksan</a:t>
            </a:r>
            <a:r>
              <a:rPr lang="en-US" dirty="0" smtClean="0"/>
              <a:t> 	A</a:t>
            </a:r>
            <a:r>
              <a:rPr lang="en-US" baseline="-25000" dirty="0" smtClean="0"/>
              <a:t>2</a:t>
            </a:r>
            <a:r>
              <a:rPr lang="en-US" dirty="0" smtClean="0"/>
              <a:t> ( TX A</a:t>
            </a:r>
            <a:r>
              <a:rPr lang="en-US" baseline="-25000" dirty="0" smtClean="0"/>
              <a:t>2</a:t>
            </a:r>
            <a:r>
              <a:rPr lang="en-US" dirty="0" smtClean="0"/>
              <a:t> 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Stimulasi</a:t>
            </a:r>
            <a:r>
              <a:rPr lang="en-US" dirty="0" smtClean="0"/>
              <a:t> </a:t>
            </a:r>
            <a:r>
              <a:rPr lang="en-US" dirty="0" err="1" smtClean="0"/>
              <a:t>Agregasi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Thrombosthenin</a:t>
            </a:r>
            <a:r>
              <a:rPr lang="en-US" dirty="0" smtClean="0"/>
              <a:t> 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Merubah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Trombosit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agregasi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1639094" y="2048002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>
            <a:off x="1639094" y="2932906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1639094" y="3495802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639094" y="4085746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1639094" y="4628962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639094" y="5218906"/>
            <a:ext cx="228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FAKTOR PEMBEKUAN :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I	 s/d XIV</a:t>
            </a:r>
          </a:p>
          <a:p>
            <a:pPr>
              <a:buFontTx/>
              <a:buChar char="-"/>
            </a:pP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Fibrin  </a:t>
            </a:r>
            <a:r>
              <a:rPr lang="en-US" dirty="0" err="1" smtClean="0">
                <a:sym typeface="Wingdings" pitchFamily="2" charset="2"/>
              </a:rPr>
              <a:t>Benang-benang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mengikat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sumbat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trombosit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( </a:t>
            </a:r>
            <a:r>
              <a:rPr lang="en-US" dirty="0" smtClean="0">
                <a:latin typeface="Arial Narrow"/>
                <a:sym typeface="Wingdings" pitchFamily="2" charset="2"/>
              </a:rPr>
              <a:t>~ </a:t>
            </a:r>
            <a:r>
              <a:rPr lang="en-US" dirty="0" err="1" smtClean="0">
                <a:latin typeface="Arial Narrow"/>
                <a:sym typeface="Wingdings" pitchFamily="2" charset="2"/>
              </a:rPr>
              <a:t>Trombus</a:t>
            </a:r>
            <a:r>
              <a:rPr lang="en-US" dirty="0" smtClean="0">
                <a:latin typeface="Arial Narrow"/>
                <a:sym typeface="Wingdings" pitchFamily="2" charset="2"/>
              </a:rPr>
              <a:t> 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477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koagulansia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zat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obat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menghentika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perdarahan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Lokal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Sistemik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Hemostatika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Serap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Astringen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Koagulan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Vas0konstruktor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Hemostatika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Serap</a:t>
            </a:r>
            <a:r>
              <a:rPr lang="en-US" dirty="0" smtClean="0">
                <a:sym typeface="Wingdings" pitchFamily="2" charset="2"/>
              </a:rPr>
              <a:t> : ( Absorbable </a:t>
            </a:r>
            <a:r>
              <a:rPr lang="en-US" dirty="0" err="1" smtClean="0">
                <a:sym typeface="Wingdings" pitchFamily="2" charset="2"/>
              </a:rPr>
              <a:t>Hemostatic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Diletakkan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langsung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permukaan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berdarah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Mekanisme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Membentuk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bekuan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buatan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Efektif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Perdarahan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kecil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kapiler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Absorsi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serap</a:t>
            </a:r>
            <a:r>
              <a:rPr lang="en-US" dirty="0" smtClean="0">
                <a:sym typeface="Wingdings" pitchFamily="2" charset="2"/>
              </a:rPr>
              <a:t>) </a:t>
            </a:r>
            <a:r>
              <a:rPr lang="en-US" dirty="0" err="1" smtClean="0">
                <a:sym typeface="Wingdings" pitchFamily="2" charset="2"/>
              </a:rPr>
              <a:t>sempurna</a:t>
            </a:r>
            <a:r>
              <a:rPr lang="en-US" dirty="0" smtClean="0">
                <a:sym typeface="Wingdings" pitchFamily="2" charset="2"/>
              </a:rPr>
              <a:t> ± 6 jam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- </a:t>
            </a:r>
            <a:r>
              <a:rPr lang="en-US" dirty="0" err="1" smtClean="0">
                <a:sym typeface="Wingdings" pitchFamily="2" charset="2"/>
              </a:rPr>
              <a:t>Contoh</a:t>
            </a:r>
            <a:r>
              <a:rPr lang="en-US" dirty="0" smtClean="0">
                <a:sym typeface="Wingdings" pitchFamily="2" charset="2"/>
              </a:rPr>
              <a:t> :	* </a:t>
            </a:r>
            <a:r>
              <a:rPr lang="en-US" dirty="0" err="1" smtClean="0">
                <a:sym typeface="Wingdings" pitchFamily="2" charset="2"/>
              </a:rPr>
              <a:t>Spons</a:t>
            </a:r>
            <a:r>
              <a:rPr lang="en-US" dirty="0" smtClean="0">
                <a:sym typeface="Wingdings" pitchFamily="2" charset="2"/>
              </a:rPr>
              <a:t> Gelatin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* </a:t>
            </a:r>
            <a:r>
              <a:rPr lang="en-US" dirty="0" err="1" smtClean="0">
                <a:sym typeface="Wingdings" pitchFamily="2" charset="2"/>
              </a:rPr>
              <a:t>Oksi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selulosa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oksida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* </a:t>
            </a:r>
            <a:r>
              <a:rPr lang="en-US" dirty="0" err="1" smtClean="0">
                <a:sym typeface="Wingdings" pitchFamily="2" charset="2"/>
              </a:rPr>
              <a:t>Busa</a:t>
            </a:r>
            <a:r>
              <a:rPr lang="en-US" dirty="0" smtClean="0">
                <a:sym typeface="Wingdings" pitchFamily="2" charset="2"/>
              </a:rPr>
              <a:t> fibrin </a:t>
            </a:r>
            <a:r>
              <a:rPr lang="en-US" dirty="0" err="1" smtClean="0">
                <a:sym typeface="Wingdings" pitchFamily="2" charset="2"/>
              </a:rPr>
              <a:t>insani</a:t>
            </a:r>
            <a:r>
              <a:rPr lang="en-US" dirty="0" smtClean="0">
                <a:sym typeface="Wingdings" pitchFamily="2" charset="2"/>
              </a:rPr>
              <a:t> (Human Fibrin Foam)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458200" cy="5592763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Astringen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perdarah</a:t>
            </a:r>
            <a:r>
              <a:rPr lang="en-US" dirty="0" smtClean="0"/>
              <a:t> </a:t>
            </a:r>
            <a:r>
              <a:rPr lang="en-US" dirty="0" err="1" smtClean="0"/>
              <a:t>kapiler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mengendapkan</a:t>
            </a:r>
            <a:r>
              <a:rPr lang="en-US" dirty="0" smtClean="0"/>
              <a:t> protein </a:t>
            </a:r>
            <a:r>
              <a:rPr lang="en-US" dirty="0" err="1" smtClean="0"/>
              <a:t>darah</a:t>
            </a:r>
            <a:r>
              <a:rPr lang="en-US" dirty="0" smtClean="0"/>
              <a:t> : </a:t>
            </a:r>
            <a:r>
              <a:rPr lang="en-US" dirty="0" err="1" smtClean="0"/>
              <a:t>perdrahan</a:t>
            </a:r>
            <a:r>
              <a:rPr lang="en-US" dirty="0" smtClean="0"/>
              <a:t> stop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contoh</a:t>
            </a:r>
            <a:r>
              <a:rPr lang="en-US" dirty="0" smtClean="0"/>
              <a:t> : 	* </a:t>
            </a:r>
            <a:r>
              <a:rPr lang="en-US" dirty="0" err="1" smtClean="0"/>
              <a:t>Fer</a:t>
            </a:r>
            <a:r>
              <a:rPr lang="en-US" dirty="0" smtClean="0"/>
              <a:t> </a:t>
            </a:r>
            <a:r>
              <a:rPr lang="en-US" dirty="0" err="1" smtClean="0"/>
              <a:t>Klorida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* </a:t>
            </a:r>
            <a:r>
              <a:rPr lang="en-US" dirty="0" err="1" smtClean="0"/>
              <a:t>Nitras</a:t>
            </a:r>
            <a:r>
              <a:rPr lang="en-US" dirty="0" smtClean="0"/>
              <a:t> </a:t>
            </a:r>
            <a:r>
              <a:rPr lang="en-US" dirty="0" err="1" smtClean="0"/>
              <a:t>Argenti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* </a:t>
            </a:r>
            <a:r>
              <a:rPr lang="en-US" dirty="0" err="1" smtClean="0"/>
              <a:t>Asam</a:t>
            </a:r>
            <a:r>
              <a:rPr lang="en-US" dirty="0" smtClean="0"/>
              <a:t> Tanat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Koagulansia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2 </a:t>
            </a:r>
            <a:r>
              <a:rPr lang="en-US" dirty="0" err="1" smtClean="0"/>
              <a:t>cara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	1. </a:t>
            </a:r>
            <a:r>
              <a:rPr lang="en-US" dirty="0" err="1" smtClean="0"/>
              <a:t>mempercepat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protrombin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trombin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2. </a:t>
            </a:r>
            <a:r>
              <a:rPr lang="en-US" dirty="0" err="1" smtClean="0">
                <a:sym typeface="Wingdings" pitchFamily="2" charset="2"/>
              </a:rPr>
              <a:t>langsung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menggumpalkan</a:t>
            </a:r>
            <a:r>
              <a:rPr lang="en-US" dirty="0" smtClean="0">
                <a:sym typeface="Wingdings" pitchFamily="2" charset="2"/>
              </a:rPr>
              <a:t> fibrinogen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</a:t>
            </a:r>
            <a:r>
              <a:rPr lang="en-US" dirty="0" err="1" smtClean="0">
                <a:sym typeface="Wingdings" pitchFamily="2" charset="2"/>
              </a:rPr>
              <a:t>Contoh</a:t>
            </a:r>
            <a:r>
              <a:rPr lang="en-US" dirty="0" smtClean="0">
                <a:sym typeface="Wingdings" pitchFamily="2" charset="2"/>
              </a:rPr>
              <a:t> : 	* </a:t>
            </a:r>
            <a:r>
              <a:rPr lang="en-US" dirty="0" err="1" smtClean="0">
                <a:sym typeface="Wingdings" pitchFamily="2" charset="2"/>
              </a:rPr>
              <a:t>Aktivator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protrombin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	* </a:t>
            </a:r>
            <a:r>
              <a:rPr lang="en-US" dirty="0" err="1" smtClean="0">
                <a:sym typeface="Wingdings" pitchFamily="2" charset="2"/>
              </a:rPr>
              <a:t>Trombin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Aktivator</a:t>
            </a:r>
            <a:r>
              <a:rPr lang="en-US" dirty="0" smtClean="0"/>
              <a:t> </a:t>
            </a:r>
            <a:r>
              <a:rPr lang="en-US" dirty="0" err="1" smtClean="0"/>
              <a:t>Protrombin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racun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(</a:t>
            </a:r>
            <a:r>
              <a:rPr lang="en-US" dirty="0" err="1" smtClean="0"/>
              <a:t>Russells</a:t>
            </a:r>
            <a:r>
              <a:rPr lang="en-US" dirty="0" smtClean="0"/>
              <a:t> Viper Venom)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hemotilia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</a:t>
            </a:r>
            <a:r>
              <a:rPr lang="en-US" dirty="0" err="1" smtClean="0"/>
              <a:t>berdarah</a:t>
            </a:r>
            <a:r>
              <a:rPr lang="en-US" dirty="0" smtClean="0"/>
              <a:t>, </a:t>
            </a:r>
            <a:r>
              <a:rPr lang="en-US" dirty="0" err="1" smtClean="0"/>
              <a:t>ditekan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alveolus </a:t>
            </a:r>
            <a:r>
              <a:rPr lang="en-US" dirty="0" err="1" smtClean="0"/>
              <a:t>gigi</a:t>
            </a:r>
            <a:r>
              <a:rPr lang="en-US" dirty="0" smtClean="0"/>
              <a:t>, post </a:t>
            </a:r>
            <a:r>
              <a:rPr lang="en-US" dirty="0" err="1" smtClean="0"/>
              <a:t>ekstraksi</a:t>
            </a:r>
            <a:r>
              <a:rPr lang="en-US" dirty="0" smtClean="0"/>
              <a:t> </a:t>
            </a:r>
            <a:r>
              <a:rPr lang="en-US" dirty="0" err="1" smtClean="0"/>
              <a:t>gigi</a:t>
            </a:r>
            <a:r>
              <a:rPr lang="en-US" dirty="0" smtClean="0"/>
              <a:t> (</a:t>
            </a:r>
            <a:r>
              <a:rPr lang="en-US" dirty="0" err="1" smtClean="0"/>
              <a:t>dibasahi</a:t>
            </a:r>
            <a:r>
              <a:rPr lang="en-US" dirty="0" smtClean="0"/>
              <a:t> </a:t>
            </a:r>
            <a:r>
              <a:rPr lang="en-US" dirty="0" err="1" smtClean="0"/>
              <a:t>larutan</a:t>
            </a:r>
            <a:r>
              <a:rPr lang="en-US" dirty="0" smtClean="0"/>
              <a:t> </a:t>
            </a:r>
            <a:r>
              <a:rPr lang="en-US" dirty="0" err="1" smtClean="0"/>
              <a:t>segar</a:t>
            </a:r>
            <a:r>
              <a:rPr lang="en-US" dirty="0" smtClean="0"/>
              <a:t> 0,1%)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otak</a:t>
            </a:r>
            <a:r>
              <a:rPr lang="en-US" dirty="0" smtClean="0"/>
              <a:t> yang </a:t>
            </a:r>
            <a:r>
              <a:rPr lang="en-US" dirty="0" err="1" smtClean="0"/>
              <a:t>diolah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kering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asetat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TROMBIN</a:t>
            </a:r>
          </a:p>
          <a:p>
            <a:pPr>
              <a:buFontTx/>
              <a:buChar char="-"/>
            </a:pPr>
            <a:r>
              <a:rPr lang="en-US" dirty="0" err="1" smtClean="0"/>
              <a:t>Bubuk</a:t>
            </a:r>
            <a:r>
              <a:rPr lang="en-US" dirty="0" smtClean="0"/>
              <a:t>, </a:t>
            </a:r>
            <a:r>
              <a:rPr lang="en-US" dirty="0" err="1" smtClean="0"/>
              <a:t>larutan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IU :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smtClean="0"/>
              <a:t>: emboli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125</TotalTime>
  <Words>231</Words>
  <Application>Microsoft Office PowerPoint</Application>
  <PresentationFormat>On-screen Show (4:3)</PresentationFormat>
  <Paragraphs>235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Technic</vt:lpstr>
      <vt:lpstr>Blok 14 – Semester 7</vt:lpstr>
      <vt:lpstr>Slide 2</vt:lpstr>
      <vt:lpstr>Slide 3</vt:lpstr>
      <vt:lpstr>Trombosit</vt:lpstr>
      <vt:lpstr>Slide 5</vt:lpstr>
      <vt:lpstr>Slide 6</vt:lpstr>
      <vt:lpstr>Slide 7</vt:lpstr>
      <vt:lpstr>Slide 8</vt:lpstr>
      <vt:lpstr>Aktivator Protrombin</vt:lpstr>
      <vt:lpstr>Vasokonstruktor Lokal</vt:lpstr>
      <vt:lpstr>Faktor VIII</vt:lpstr>
      <vt:lpstr>Kompleks Faktor IX</vt:lpstr>
      <vt:lpstr>Slide 13</vt:lpstr>
      <vt:lpstr>Slide 14</vt:lpstr>
      <vt:lpstr>Slide 15</vt:lpstr>
      <vt:lpstr>ASAM TRANEKSAMAT</vt:lpstr>
      <vt:lpstr>VITAMIN K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Blok 14 – Semester 7 - 2014</dc:title>
  <dc:creator>zky</dc:creator>
  <cp:lastModifiedBy>zky</cp:lastModifiedBy>
  <cp:revision>25</cp:revision>
  <dcterms:created xsi:type="dcterms:W3CDTF">2011-04-11T02:55:25Z</dcterms:created>
  <dcterms:modified xsi:type="dcterms:W3CDTF">2011-04-12T05:49:46Z</dcterms:modified>
</cp:coreProperties>
</file>