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6"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28"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80DA5859-94B3-448A-BA1F-2ED2049EA20C}" type="datetimeFigureOut">
              <a:rPr lang="en-US" smtClean="0"/>
              <a:t>7/19/2017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0DA5859-94B3-448A-BA1F-2ED2049EA20C}" type="datetimeFigureOut">
              <a:rPr lang="en-US" smtClean="0"/>
              <a:t>7/19/2017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0DA5859-94B3-448A-BA1F-2ED2049EA20C}" type="datetimeFigureOut">
              <a:rPr lang="en-US" smtClean="0"/>
              <a:t>7/19/2017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80DA5859-94B3-448A-BA1F-2ED2049EA20C}" type="datetimeFigureOut">
              <a:rPr lang="en-US" smtClean="0"/>
              <a:t>7/19/2017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DA5859-94B3-448A-BA1F-2ED2049EA20C}" type="datetimeFigureOut">
              <a:rPr lang="en-US" smtClean="0"/>
              <a:t>7/19/2017</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80DA5859-94B3-448A-BA1F-2ED2049EA20C}" type="datetimeFigureOut">
              <a:rPr lang="en-US" smtClean="0"/>
              <a:t>7/19/2017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80DA5859-94B3-448A-BA1F-2ED2049EA20C}" type="datetimeFigureOut">
              <a:rPr lang="en-US" smtClean="0"/>
              <a:t>7/19/2017</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80DA5859-94B3-448A-BA1F-2ED2049EA20C}" type="datetimeFigureOut">
              <a:rPr lang="en-US" smtClean="0"/>
              <a:t>7/19/2017</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DA5859-94B3-448A-BA1F-2ED2049EA20C}" type="datetimeFigureOut">
              <a:rPr lang="en-US" smtClean="0"/>
              <a:t>7/19/2017</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DA5859-94B3-448A-BA1F-2ED2049EA20C}" type="datetimeFigureOut">
              <a:rPr lang="en-US" smtClean="0"/>
              <a:t>7/19/2017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DA5859-94B3-448A-BA1F-2ED2049EA20C}" type="datetimeFigureOut">
              <a:rPr lang="en-US" smtClean="0"/>
              <a:t>7/19/2017</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83F11B3D-7D92-4714-8499-B46CA15458AF}"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0DA5859-94B3-448A-BA1F-2ED2049EA20C}" type="datetimeFigureOut">
              <a:rPr lang="en-US" smtClean="0"/>
              <a:t>7/19/2017</a:t>
            </a:fld>
            <a:endParaRPr lang="en-IN"/>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F11B3D-7D92-4714-8499-B46CA15458AF}"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png"/><Relationship Id="rId7" Type="http://schemas.openxmlformats.org/officeDocument/2006/relationships/image" Target="../media/image12.png"/><Relationship Id="rId2" Type="http://schemas.openxmlformats.org/officeDocument/2006/relationships/image" Target="../media/image7.png"/><Relationship Id="rId1" Type="http://schemas.openxmlformats.org/officeDocument/2006/relationships/slideLayout" Target="../slideLayouts/slideLayout1.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png"/><Relationship Id="rId9"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ccounting.jpg"/>
          <p:cNvPicPr>
            <a:picLocks noChangeAspect="1"/>
          </p:cNvPicPr>
          <p:nvPr/>
        </p:nvPicPr>
        <p:blipFill>
          <a:blip r:embed="rId2"/>
          <a:stretch>
            <a:fillRect/>
          </a:stretch>
        </p:blipFill>
        <p:spPr>
          <a:xfrm>
            <a:off x="0" y="1214422"/>
            <a:ext cx="9144000" cy="4143404"/>
          </a:xfrm>
          <a:prstGeom prst="rect">
            <a:avLst/>
          </a:prstGeom>
          <a:ln>
            <a:noFill/>
          </a:ln>
          <a:effectLst>
            <a:softEdge rad="112500"/>
          </a:effectLst>
        </p:spPr>
      </p:pic>
      <p:sp>
        <p:nvSpPr>
          <p:cNvPr id="5" name="TextBox 4"/>
          <p:cNvSpPr txBox="1"/>
          <p:nvPr/>
        </p:nvSpPr>
        <p:spPr>
          <a:xfrm>
            <a:off x="0" y="5300505"/>
            <a:ext cx="9144000" cy="1107996"/>
          </a:xfrm>
          <a:prstGeom prst="rect">
            <a:avLst/>
          </a:prstGeom>
          <a:noFill/>
        </p:spPr>
        <p:txBody>
          <a:bodyPr wrap="square" rtlCol="0">
            <a:spAutoFit/>
          </a:bodyPr>
          <a:lstStyle/>
          <a:p>
            <a:pPr algn="ctr"/>
            <a:r>
              <a:rPr lang="en-IN" sz="2200" dirty="0">
                <a:latin typeface="Nyala" pitchFamily="2" charset="0"/>
              </a:rPr>
              <a:t>Entrepreneurs and small-business owners wear a lot of hats, but hiring an accounting firm like The Accountancy Solutions, they can relieve some of the load and allow more time to focus on core business strategies</a:t>
            </a:r>
            <a:r>
              <a:rPr lang="en-IN" sz="2200" dirty="0" smtClean="0">
                <a:latin typeface="Nyala" pitchFamily="2" charset="0"/>
              </a:rPr>
              <a:t>.</a:t>
            </a:r>
            <a:endParaRPr lang="en-IN" sz="2200" dirty="0">
              <a:latin typeface="Nyala" pitchFamily="2" charset="0"/>
            </a:endParaRPr>
          </a:p>
        </p:txBody>
      </p:sp>
      <p:pic>
        <p:nvPicPr>
          <p:cNvPr id="6" name="Picture 5" descr="logo.png"/>
          <p:cNvPicPr>
            <a:picLocks noChangeAspect="1"/>
          </p:cNvPicPr>
          <p:nvPr/>
        </p:nvPicPr>
        <p:blipFill>
          <a:blip r:embed="rId3"/>
          <a:stretch>
            <a:fillRect/>
          </a:stretch>
        </p:blipFill>
        <p:spPr>
          <a:xfrm>
            <a:off x="6072198" y="0"/>
            <a:ext cx="3071802" cy="1333333"/>
          </a:xfrm>
          <a:prstGeom prst="rect">
            <a:avLst/>
          </a:prstGeom>
        </p:spPr>
      </p:pic>
      <p:sp>
        <p:nvSpPr>
          <p:cNvPr id="8" name="TextBox 7"/>
          <p:cNvSpPr txBox="1"/>
          <p:nvPr/>
        </p:nvSpPr>
        <p:spPr>
          <a:xfrm>
            <a:off x="0" y="142852"/>
            <a:ext cx="9144000" cy="461665"/>
          </a:xfrm>
          <a:prstGeom prst="rect">
            <a:avLst/>
          </a:prstGeom>
          <a:noFill/>
        </p:spPr>
        <p:txBody>
          <a:bodyPr wrap="square" rtlCol="0">
            <a:spAutoFit/>
          </a:bodyPr>
          <a:lstStyle/>
          <a:p>
            <a:r>
              <a:rPr lang="en-IN" sz="2400" b="1" cap="all" dirty="0">
                <a:latin typeface="Britannic Bold" pitchFamily="34" charset="0"/>
              </a:rPr>
              <a:t>CORE </a:t>
            </a:r>
            <a:r>
              <a:rPr lang="en-IN" sz="2400" b="1" cap="all" dirty="0" smtClean="0">
                <a:latin typeface="Britannic Bold" pitchFamily="34" charset="0"/>
              </a:rPr>
              <a:t>SERVICES</a:t>
            </a:r>
            <a:endParaRPr lang="en-IN" sz="2400" b="1" cap="all" dirty="0">
              <a:latin typeface="Britannic Bold" pitchFamily="34" charset="0"/>
            </a:endParaRPr>
          </a:p>
        </p:txBody>
      </p:sp>
      <p:sp>
        <p:nvSpPr>
          <p:cNvPr id="9" name="TextBox 8"/>
          <p:cNvSpPr txBox="1"/>
          <p:nvPr/>
        </p:nvSpPr>
        <p:spPr>
          <a:xfrm>
            <a:off x="0" y="642918"/>
            <a:ext cx="6072198" cy="707886"/>
          </a:xfrm>
          <a:prstGeom prst="rect">
            <a:avLst/>
          </a:prstGeom>
          <a:noFill/>
        </p:spPr>
        <p:txBody>
          <a:bodyPr wrap="square" rtlCol="0">
            <a:spAutoFit/>
          </a:bodyPr>
          <a:lstStyle/>
          <a:p>
            <a:r>
              <a:rPr lang="en-IN" sz="2000" dirty="0">
                <a:latin typeface="Nyala" pitchFamily="2" charset="0"/>
              </a:rPr>
              <a:t>A range of accountancy services for SMEs in Birmingham and </a:t>
            </a:r>
            <a:r>
              <a:rPr lang="en-IN" sz="2000" dirty="0" smtClean="0">
                <a:latin typeface="Nyala" pitchFamily="2" charset="0"/>
              </a:rPr>
              <a:t>London</a:t>
            </a:r>
            <a:endParaRPr lang="en-IN" sz="2000" dirty="0">
              <a:latin typeface="Nyala" pitchFamily="2" charset="0"/>
            </a:endParaRPr>
          </a:p>
        </p:txBody>
      </p:sp>
    </p:spTree>
  </p:cSld>
  <p:clrMapOvr>
    <a:masterClrMapping/>
  </p:clrMapOvr>
  <p:transition advTm="4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2" y="109815"/>
            <a:ext cx="7215238" cy="461665"/>
          </a:xfrm>
          <a:prstGeom prst="rect">
            <a:avLst/>
          </a:prstGeom>
          <a:noFill/>
        </p:spPr>
        <p:txBody>
          <a:bodyPr wrap="square" rtlCol="0">
            <a:spAutoFit/>
          </a:bodyPr>
          <a:lstStyle/>
          <a:p>
            <a:r>
              <a:rPr lang="en-IN" sz="2400" b="1" cap="all" dirty="0" smtClean="0">
                <a:latin typeface="Britannic Bold" pitchFamily="34" charset="0"/>
              </a:rPr>
              <a:t>BUSINESS START-UP</a:t>
            </a:r>
          </a:p>
        </p:txBody>
      </p:sp>
      <p:sp>
        <p:nvSpPr>
          <p:cNvPr id="5" name="TextBox 4"/>
          <p:cNvSpPr txBox="1"/>
          <p:nvPr/>
        </p:nvSpPr>
        <p:spPr>
          <a:xfrm>
            <a:off x="0" y="571480"/>
            <a:ext cx="8929718" cy="6217087"/>
          </a:xfrm>
          <a:prstGeom prst="rect">
            <a:avLst/>
          </a:prstGeom>
          <a:noFill/>
        </p:spPr>
        <p:txBody>
          <a:bodyPr wrap="square" rtlCol="0">
            <a:spAutoFit/>
          </a:bodyPr>
          <a:lstStyle/>
          <a:p>
            <a:r>
              <a:rPr lang="en-IN" sz="2200" dirty="0" smtClean="0">
                <a:latin typeface="Nyala" pitchFamily="2" charset="0"/>
              </a:rPr>
              <a:t>                As Certified Accountants and Tax Advisers, we understand that starting your own business can be a daunting and involves learning so many new things. This is why we are on hand to get you started right away.</a:t>
            </a:r>
          </a:p>
          <a:p>
            <a:r>
              <a:rPr lang="en-IN" sz="2200" dirty="0" smtClean="0">
                <a:latin typeface="Nyala" pitchFamily="2" charset="0"/>
              </a:rPr>
              <a:t>Whether you are considering becoming a sole trader, limited company or even a partnership, we can offer you premium advice at competitive prices that won’t break the bank before you’ve even started. We will help build and nurture your relationships with the people that matter the most in your industry, as well as giving you the tools to move forward with confidence.</a:t>
            </a:r>
          </a:p>
          <a:p>
            <a:r>
              <a:rPr lang="en-IN" sz="2200" dirty="0" smtClean="0">
                <a:latin typeface="Nyala" pitchFamily="2" charset="0"/>
              </a:rPr>
              <a:t>We won’t just do all the work for you; we will show you how to do it yourself so you never become reliant and can have the level of control over your business that you choose.</a:t>
            </a:r>
          </a:p>
          <a:p>
            <a:endParaRPr lang="en-IN" sz="2200" dirty="0">
              <a:latin typeface="Nyala" pitchFamily="2" charset="0"/>
            </a:endParaRPr>
          </a:p>
          <a:p>
            <a:r>
              <a:rPr lang="en-IN" sz="2400" b="1" dirty="0" smtClean="0">
                <a:latin typeface="Nyala" pitchFamily="2" charset="0"/>
              </a:rPr>
              <a:t>Areas we can assist in include, but aren’t limited to: </a:t>
            </a:r>
          </a:p>
          <a:p>
            <a:pPr>
              <a:buFont typeface="Arial" pitchFamily="34" charset="0"/>
              <a:buChar char="•"/>
            </a:pPr>
            <a:r>
              <a:rPr lang="en-IN" sz="2200" dirty="0" smtClean="0">
                <a:latin typeface="Nyala" pitchFamily="2" charset="0"/>
              </a:rPr>
              <a:t>Company Incorporation &amp; Secretarial Services</a:t>
            </a:r>
          </a:p>
          <a:p>
            <a:pPr>
              <a:buFont typeface="Arial" pitchFamily="34" charset="0"/>
              <a:buChar char="•"/>
            </a:pPr>
            <a:r>
              <a:rPr lang="en-IN" sz="2200" dirty="0" smtClean="0">
                <a:latin typeface="Nyala" pitchFamily="2" charset="0"/>
              </a:rPr>
              <a:t>Sole Trader &amp; Partnership Registrations</a:t>
            </a:r>
          </a:p>
          <a:p>
            <a:pPr>
              <a:buFont typeface="Arial" pitchFamily="34" charset="0"/>
              <a:buChar char="•"/>
            </a:pPr>
            <a:r>
              <a:rPr lang="en-IN" sz="2200" dirty="0" smtClean="0">
                <a:latin typeface="Nyala" pitchFamily="2" charset="0"/>
              </a:rPr>
              <a:t>Business Plans</a:t>
            </a:r>
          </a:p>
          <a:p>
            <a:pPr>
              <a:buFont typeface="Arial" pitchFamily="34" charset="0"/>
              <a:buChar char="•"/>
            </a:pPr>
            <a:r>
              <a:rPr lang="en-IN" sz="2200" dirty="0" smtClean="0">
                <a:latin typeface="Nyala" pitchFamily="2" charset="0"/>
              </a:rPr>
              <a:t>Budgeting &amp; cash flow forecasts</a:t>
            </a:r>
          </a:p>
          <a:p>
            <a:endParaRPr lang="en-IN" sz="2200" dirty="0" smtClean="0">
              <a:latin typeface="Nyala" pitchFamily="2" charset="0"/>
            </a:endParaRPr>
          </a:p>
        </p:txBody>
      </p:sp>
    </p:spTree>
  </p:cSld>
  <p:clrMapOvr>
    <a:masterClrMapping/>
  </p:clrMapOvr>
  <p:transition advTm="4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32" y="109815"/>
            <a:ext cx="7215238" cy="461665"/>
          </a:xfrm>
          <a:prstGeom prst="rect">
            <a:avLst/>
          </a:prstGeom>
          <a:noFill/>
        </p:spPr>
        <p:txBody>
          <a:bodyPr wrap="square" rtlCol="0">
            <a:spAutoFit/>
          </a:bodyPr>
          <a:lstStyle/>
          <a:p>
            <a:r>
              <a:rPr lang="en-IN" sz="2400" b="1" cap="all" dirty="0">
                <a:latin typeface="Britannic Bold" pitchFamily="34" charset="0"/>
              </a:rPr>
              <a:t>FINANCIAL ACCOUNTING AND </a:t>
            </a:r>
            <a:r>
              <a:rPr lang="en-IN" sz="2400" b="1" cap="all" dirty="0" smtClean="0">
                <a:latin typeface="Britannic Bold" pitchFamily="34" charset="0"/>
              </a:rPr>
              <a:t>REPORTING</a:t>
            </a:r>
            <a:endParaRPr lang="en-IN" sz="2400" b="1" cap="all" dirty="0">
              <a:latin typeface="Britannic Bold" pitchFamily="34" charset="0"/>
            </a:endParaRPr>
          </a:p>
        </p:txBody>
      </p:sp>
      <p:sp>
        <p:nvSpPr>
          <p:cNvPr id="5" name="TextBox 4"/>
          <p:cNvSpPr txBox="1"/>
          <p:nvPr/>
        </p:nvSpPr>
        <p:spPr>
          <a:xfrm>
            <a:off x="0" y="571480"/>
            <a:ext cx="8929718" cy="6217087"/>
          </a:xfrm>
          <a:prstGeom prst="rect">
            <a:avLst/>
          </a:prstGeom>
          <a:noFill/>
        </p:spPr>
        <p:txBody>
          <a:bodyPr wrap="square" rtlCol="0">
            <a:spAutoFit/>
          </a:bodyPr>
          <a:lstStyle/>
          <a:p>
            <a:r>
              <a:rPr lang="en-IN" sz="2200" dirty="0" smtClean="0">
                <a:latin typeface="Nyala" pitchFamily="2" charset="0"/>
              </a:rPr>
              <a:t>                 No </a:t>
            </a:r>
            <a:r>
              <a:rPr lang="en-IN" sz="2200" dirty="0">
                <a:latin typeface="Nyala" pitchFamily="2" charset="0"/>
              </a:rPr>
              <a:t>matter what size your company is, a stringent financial accounting and reporting system should be in place in order to ensure that you are completely compliant with legislation that is in place. Executing this practice succinctly can be time-consuming and overwhelming for people who aren’t completely sure of the process. This is why at The Accountancy Solutions, we as Certified Accountants and Tax Advisers offer an efficient financial accounting and reporting service to do the work for you.</a:t>
            </a:r>
          </a:p>
          <a:p>
            <a:r>
              <a:rPr lang="en-IN" sz="2200" dirty="0">
                <a:latin typeface="Nyala" pitchFamily="2" charset="0"/>
              </a:rPr>
              <a:t>As a business, we are proactive in keeping up to date with any rules and regulations as regards to your financial accounting and reporting. We constantly ensure that you are adhering to policies and best practice, never risking the integrity of your business.. We work hard on building up relationships with clients that are meaningful and lasting, allowing you to place your complete trust in us</a:t>
            </a:r>
            <a:r>
              <a:rPr lang="en-IN" sz="2200" dirty="0" smtClean="0">
                <a:latin typeface="Nyala" pitchFamily="2" charset="0"/>
              </a:rPr>
              <a:t>.</a:t>
            </a:r>
          </a:p>
          <a:p>
            <a:endParaRPr lang="en-IN" sz="2200" dirty="0">
              <a:latin typeface="Nyala" pitchFamily="2" charset="0"/>
            </a:endParaRPr>
          </a:p>
          <a:p>
            <a:r>
              <a:rPr lang="en-IN" sz="2400" b="1" dirty="0">
                <a:latin typeface="Nyala" pitchFamily="2" charset="0"/>
              </a:rPr>
              <a:t>Services we offer include</a:t>
            </a:r>
            <a:r>
              <a:rPr lang="en-IN" sz="2400" b="1" dirty="0" smtClean="0">
                <a:latin typeface="Nyala" pitchFamily="2" charset="0"/>
              </a:rPr>
              <a:t>:</a:t>
            </a:r>
          </a:p>
          <a:p>
            <a:pPr>
              <a:buFont typeface="Arial" pitchFamily="34" charset="0"/>
              <a:buChar char="•"/>
            </a:pPr>
            <a:r>
              <a:rPr lang="en-IN" sz="2200" dirty="0" smtClean="0">
                <a:latin typeface="Nyala" pitchFamily="2" charset="0"/>
              </a:rPr>
              <a:t>Design and implementation of accounting systems</a:t>
            </a:r>
          </a:p>
          <a:p>
            <a:pPr>
              <a:buFont typeface="Arial" pitchFamily="34" charset="0"/>
              <a:buChar char="•"/>
            </a:pPr>
            <a:r>
              <a:rPr lang="en-IN" sz="2200" dirty="0" smtClean="0">
                <a:latin typeface="Nyala" pitchFamily="2" charset="0"/>
              </a:rPr>
              <a:t>Preparation of Annual Financial Accounts</a:t>
            </a:r>
          </a:p>
          <a:p>
            <a:pPr>
              <a:buFont typeface="Arial" pitchFamily="34" charset="0"/>
              <a:buChar char="•"/>
            </a:pPr>
            <a:r>
              <a:rPr lang="en-IN" sz="2200" dirty="0" smtClean="0">
                <a:latin typeface="Nyala" pitchFamily="2" charset="0"/>
              </a:rPr>
              <a:t>Reporting on Financial Statements</a:t>
            </a:r>
          </a:p>
          <a:p>
            <a:pPr>
              <a:buFont typeface="Arial" pitchFamily="34" charset="0"/>
              <a:buChar char="•"/>
            </a:pPr>
            <a:r>
              <a:rPr lang="en-IN" sz="2200" dirty="0" smtClean="0">
                <a:latin typeface="Nyala" pitchFamily="2" charset="0"/>
              </a:rPr>
              <a:t>Maintenance of financial records and accounts</a:t>
            </a:r>
          </a:p>
        </p:txBody>
      </p:sp>
    </p:spTree>
  </p:cSld>
  <p:clrMapOvr>
    <a:masterClrMapping/>
  </p:clrMapOvr>
  <p:transition advTm="5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54000"/>
            <a:lum/>
          </a:blip>
          <a:srcRect/>
          <a:stretch>
            <a:fillRect/>
          </a:stretch>
        </a:blipFill>
        <a:effectLst/>
      </p:bgPr>
    </p:bg>
    <p:spTree>
      <p:nvGrpSpPr>
        <p:cNvPr id="1" name=""/>
        <p:cNvGrpSpPr/>
        <p:nvPr/>
      </p:nvGrpSpPr>
      <p:grpSpPr>
        <a:xfrm>
          <a:off x="0" y="0"/>
          <a:ext cx="0" cy="0"/>
          <a:chOff x="0" y="0"/>
          <a:chExt cx="0" cy="0"/>
        </a:xfrm>
      </p:grpSpPr>
      <p:sp>
        <p:nvSpPr>
          <p:cNvPr id="5" name="TextBox 4"/>
          <p:cNvSpPr txBox="1"/>
          <p:nvPr/>
        </p:nvSpPr>
        <p:spPr>
          <a:xfrm>
            <a:off x="-32" y="109815"/>
            <a:ext cx="7215238" cy="461665"/>
          </a:xfrm>
          <a:prstGeom prst="rect">
            <a:avLst/>
          </a:prstGeom>
          <a:noFill/>
        </p:spPr>
        <p:txBody>
          <a:bodyPr wrap="square" rtlCol="0">
            <a:spAutoFit/>
          </a:bodyPr>
          <a:lstStyle/>
          <a:p>
            <a:r>
              <a:rPr lang="en-IN" sz="2400" b="1" cap="all" dirty="0" smtClean="0">
                <a:latin typeface="Britannic Bold" pitchFamily="34" charset="0"/>
              </a:rPr>
              <a:t>FORENSIC ACCOUNTING</a:t>
            </a:r>
          </a:p>
        </p:txBody>
      </p:sp>
      <p:sp>
        <p:nvSpPr>
          <p:cNvPr id="6" name="TextBox 5"/>
          <p:cNvSpPr txBox="1"/>
          <p:nvPr/>
        </p:nvSpPr>
        <p:spPr>
          <a:xfrm>
            <a:off x="0" y="571480"/>
            <a:ext cx="9144000" cy="5201424"/>
          </a:xfrm>
          <a:prstGeom prst="rect">
            <a:avLst/>
          </a:prstGeom>
          <a:noFill/>
        </p:spPr>
        <p:txBody>
          <a:bodyPr wrap="square" rtlCol="0">
            <a:spAutoFit/>
          </a:bodyPr>
          <a:lstStyle/>
          <a:p>
            <a:r>
              <a:rPr lang="en-IN" sz="2200" dirty="0">
                <a:latin typeface="Nyala" pitchFamily="2" charset="0"/>
              </a:rPr>
              <a:t> </a:t>
            </a:r>
            <a:r>
              <a:rPr lang="en-IN" sz="2200" dirty="0" smtClean="0">
                <a:latin typeface="Nyala" pitchFamily="2" charset="0"/>
              </a:rPr>
              <a:t>                Forensic accounting is the use of accounting skills to examine fraud or misappropriation and to analyse financial information for use in legal actions.</a:t>
            </a:r>
            <a:endParaRPr lang="en-IN" sz="2200" dirty="0">
              <a:latin typeface="Nyala" pitchFamily="2" charset="0"/>
            </a:endParaRPr>
          </a:p>
          <a:p>
            <a:r>
              <a:rPr lang="en-IN" sz="2200" dirty="0" smtClean="0">
                <a:latin typeface="Nyala" pitchFamily="2" charset="0"/>
              </a:rPr>
              <a:t>Our team of certified accountants are fully qualified in the area of forensic accounting and can help in all types of investigations whether they fall under civil matters, criminal matters or professional regulatory matters.</a:t>
            </a:r>
          </a:p>
          <a:p>
            <a:r>
              <a:rPr lang="en-IN" sz="2200" dirty="0" smtClean="0">
                <a:latin typeface="Nyala" pitchFamily="2" charset="0"/>
              </a:rPr>
              <a:t>We fully understand the sensitivity and professionalism that these cases require so promise to approach them confidently, fully armed with all of the knowledge required in order to settle such cases as smoothly as possible.</a:t>
            </a:r>
          </a:p>
          <a:p>
            <a:endParaRPr lang="en-IN" sz="2200" dirty="0">
              <a:latin typeface="Nyala" pitchFamily="2" charset="0"/>
            </a:endParaRPr>
          </a:p>
          <a:p>
            <a:r>
              <a:rPr lang="en-IN" sz="2400" b="1" dirty="0" smtClean="0">
                <a:latin typeface="Nyala" pitchFamily="2" charset="0"/>
              </a:rPr>
              <a:t>Areas we cover include: </a:t>
            </a:r>
          </a:p>
          <a:p>
            <a:pPr>
              <a:buFont typeface="Arial" pitchFamily="34" charset="0"/>
              <a:buChar char="•"/>
            </a:pPr>
            <a:r>
              <a:rPr lang="en-IN" sz="2200" dirty="0" smtClean="0">
                <a:latin typeface="Nyala" pitchFamily="2" charset="0"/>
              </a:rPr>
              <a:t>Business valuation &amp; dispute resolutions</a:t>
            </a:r>
          </a:p>
          <a:p>
            <a:pPr>
              <a:buFont typeface="Arial" pitchFamily="34" charset="0"/>
              <a:buChar char="•"/>
            </a:pPr>
            <a:r>
              <a:rPr lang="en-IN" sz="2200" dirty="0" smtClean="0">
                <a:latin typeface="Nyala" pitchFamily="2" charset="0"/>
              </a:rPr>
              <a:t>Deferred consideration &amp; warranty claims</a:t>
            </a:r>
          </a:p>
          <a:p>
            <a:pPr>
              <a:buFont typeface="Arial" pitchFamily="34" charset="0"/>
              <a:buChar char="•"/>
            </a:pPr>
            <a:r>
              <a:rPr lang="en-IN" sz="2200" dirty="0" smtClean="0">
                <a:latin typeface="Nyala" pitchFamily="2" charset="0"/>
              </a:rPr>
              <a:t>Financial Crime Investigations</a:t>
            </a:r>
          </a:p>
          <a:p>
            <a:pPr>
              <a:buFont typeface="Arial" pitchFamily="34" charset="0"/>
              <a:buChar char="•"/>
            </a:pPr>
            <a:r>
              <a:rPr lang="en-IN" sz="2200" dirty="0" smtClean="0">
                <a:latin typeface="Nyala" pitchFamily="2" charset="0"/>
              </a:rPr>
              <a:t>COP9 &amp; COP8 HMRC Investigations</a:t>
            </a:r>
          </a:p>
          <a:p>
            <a:endParaRPr lang="en-IN" sz="2200" dirty="0" smtClean="0">
              <a:latin typeface="Nyala" pitchFamily="2" charset="0"/>
            </a:endParaRPr>
          </a:p>
        </p:txBody>
      </p:sp>
      <p:pic>
        <p:nvPicPr>
          <p:cNvPr id="7" name="Picture 6" descr="service-img1.jpg"/>
          <p:cNvPicPr>
            <a:picLocks noChangeAspect="1"/>
          </p:cNvPicPr>
          <p:nvPr/>
        </p:nvPicPr>
        <p:blipFill>
          <a:blip r:embed="rId3"/>
          <a:stretch>
            <a:fillRect/>
          </a:stretch>
        </p:blipFill>
        <p:spPr>
          <a:xfrm>
            <a:off x="0" y="5500702"/>
            <a:ext cx="9144000" cy="1357322"/>
          </a:xfrm>
          <a:prstGeom prst="rect">
            <a:avLst/>
          </a:prstGeom>
        </p:spPr>
      </p:pic>
    </p:spTree>
  </p:cSld>
  <p:clrMapOvr>
    <a:masterClrMapping/>
  </p:clrMapOvr>
  <p:transition advTm="5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44000"/>
            <a:lum/>
          </a:blip>
          <a:srcRect/>
          <a:stretch>
            <a:fillRect/>
          </a:stretch>
        </a:blipFill>
        <a:effectLst/>
      </p:bgPr>
    </p:bg>
    <p:spTree>
      <p:nvGrpSpPr>
        <p:cNvPr id="1" name=""/>
        <p:cNvGrpSpPr/>
        <p:nvPr/>
      </p:nvGrpSpPr>
      <p:grpSpPr>
        <a:xfrm>
          <a:off x="0" y="0"/>
          <a:ext cx="0" cy="0"/>
          <a:chOff x="0" y="0"/>
          <a:chExt cx="0" cy="0"/>
        </a:xfrm>
      </p:grpSpPr>
      <p:sp>
        <p:nvSpPr>
          <p:cNvPr id="4" name="TextBox 3"/>
          <p:cNvSpPr txBox="1"/>
          <p:nvPr/>
        </p:nvSpPr>
        <p:spPr>
          <a:xfrm>
            <a:off x="0" y="-24"/>
            <a:ext cx="9144000" cy="523220"/>
          </a:xfrm>
          <a:prstGeom prst="rect">
            <a:avLst/>
          </a:prstGeom>
          <a:noFill/>
        </p:spPr>
        <p:txBody>
          <a:bodyPr wrap="square" rtlCol="0">
            <a:spAutoFit/>
          </a:bodyPr>
          <a:lstStyle/>
          <a:p>
            <a:pPr algn="ctr"/>
            <a:r>
              <a:rPr lang="en-IN" sz="2800" b="1" cap="all" dirty="0" smtClean="0">
                <a:latin typeface="Britannic Bold" pitchFamily="34" charset="0"/>
              </a:rPr>
              <a:t>CONTACT Details</a:t>
            </a:r>
            <a:endParaRPr lang="en-IN" sz="2800" b="1" cap="all" dirty="0">
              <a:latin typeface="Britannic Bold" pitchFamily="34" charset="0"/>
            </a:endParaRPr>
          </a:p>
        </p:txBody>
      </p:sp>
      <p:sp>
        <p:nvSpPr>
          <p:cNvPr id="5" name="TextBox 4"/>
          <p:cNvSpPr txBox="1"/>
          <p:nvPr/>
        </p:nvSpPr>
        <p:spPr>
          <a:xfrm>
            <a:off x="0" y="571480"/>
            <a:ext cx="9144000" cy="1938992"/>
          </a:xfrm>
          <a:prstGeom prst="rect">
            <a:avLst/>
          </a:prstGeom>
          <a:noFill/>
        </p:spPr>
        <p:txBody>
          <a:bodyPr wrap="square" rtlCol="0">
            <a:spAutoFit/>
          </a:bodyPr>
          <a:lstStyle/>
          <a:p>
            <a:pPr algn="ctr"/>
            <a:r>
              <a:rPr lang="en-IN" sz="2000" b="1" dirty="0">
                <a:latin typeface="Nyala" pitchFamily="2" charset="0"/>
              </a:rPr>
              <a:t>We are always keen to hear from you and to understand exactly how we can help you out. Please get in touch with us today and tell us about your requirements, so we can devise a strategic plan to help with all of your accounting needs</a:t>
            </a:r>
            <a:r>
              <a:rPr lang="en-IN" sz="2000" b="1" dirty="0" smtClean="0">
                <a:latin typeface="Nyala" pitchFamily="2" charset="0"/>
              </a:rPr>
              <a:t>.</a:t>
            </a:r>
          </a:p>
          <a:p>
            <a:pPr algn="ctr"/>
            <a:endParaRPr lang="en-US" sz="2000" b="1" dirty="0">
              <a:latin typeface="Nyala" pitchFamily="2" charset="0"/>
            </a:endParaRPr>
          </a:p>
          <a:p>
            <a:pPr algn="ctr"/>
            <a:r>
              <a:rPr lang="en-IN" sz="2000" b="1" dirty="0" smtClean="0">
                <a:latin typeface="Nyala" pitchFamily="2" charset="0"/>
              </a:rPr>
              <a:t>Our friendly professionals are here to listen and advise you as to your next steps towards finding a solution for your problem.</a:t>
            </a:r>
            <a:endParaRPr lang="en-IN" sz="2000" b="1" dirty="0">
              <a:latin typeface="Nyala" pitchFamily="2" charset="0"/>
            </a:endParaRPr>
          </a:p>
        </p:txBody>
      </p:sp>
      <p:sp>
        <p:nvSpPr>
          <p:cNvPr id="6" name="TextBox 5"/>
          <p:cNvSpPr txBox="1"/>
          <p:nvPr/>
        </p:nvSpPr>
        <p:spPr>
          <a:xfrm>
            <a:off x="0" y="2285992"/>
            <a:ext cx="5572132" cy="1631216"/>
          </a:xfrm>
          <a:prstGeom prst="rect">
            <a:avLst/>
          </a:prstGeom>
          <a:noFill/>
        </p:spPr>
        <p:txBody>
          <a:bodyPr wrap="square" rtlCol="0">
            <a:spAutoFit/>
          </a:bodyPr>
          <a:lstStyle/>
          <a:p>
            <a:r>
              <a:rPr lang="en-IN" sz="2000" b="1" u="sng" dirty="0">
                <a:latin typeface="Britannic Bold" pitchFamily="34" charset="0"/>
              </a:rPr>
              <a:t>Our </a:t>
            </a:r>
            <a:r>
              <a:rPr lang="en-IN" sz="2000" b="1" u="sng" dirty="0" smtClean="0">
                <a:latin typeface="Britannic Bold" pitchFamily="34" charset="0"/>
              </a:rPr>
              <a:t>Locations :</a:t>
            </a:r>
            <a:endParaRPr lang="en-IN" sz="1600" b="1" u="sng" dirty="0">
              <a:latin typeface="Britannic Bold" pitchFamily="34" charset="0"/>
            </a:endParaRPr>
          </a:p>
          <a:p>
            <a:r>
              <a:rPr lang="en-IN" sz="2000" b="1" dirty="0" smtClean="0">
                <a:latin typeface="Nyala" pitchFamily="2" charset="0"/>
              </a:rPr>
              <a:t>Fort Dunlop, Fort Parkway, Birmingham B24 9FE </a:t>
            </a:r>
            <a:br>
              <a:rPr lang="en-IN" sz="2000" b="1" dirty="0" smtClean="0">
                <a:latin typeface="Nyala" pitchFamily="2" charset="0"/>
              </a:rPr>
            </a:br>
            <a:r>
              <a:rPr lang="en-IN" sz="2000" b="1" dirty="0" smtClean="0">
                <a:latin typeface="Nyala" pitchFamily="2" charset="0"/>
              </a:rPr>
              <a:t>01216297768</a:t>
            </a:r>
          </a:p>
          <a:p>
            <a:r>
              <a:rPr lang="en-IN" sz="2000" b="1" dirty="0" smtClean="0">
                <a:latin typeface="Nyala" pitchFamily="2" charset="0"/>
              </a:rPr>
              <a:t>79 College Rd, Harrow, London, HA1 1BD</a:t>
            </a:r>
            <a:br>
              <a:rPr lang="en-IN" sz="2000" b="1" dirty="0" smtClean="0">
                <a:latin typeface="Nyala" pitchFamily="2" charset="0"/>
              </a:rPr>
            </a:br>
            <a:r>
              <a:rPr lang="en-IN" sz="2000" b="1" dirty="0" smtClean="0">
                <a:latin typeface="Nyala" pitchFamily="2" charset="0"/>
              </a:rPr>
              <a:t>02070784001</a:t>
            </a:r>
            <a:r>
              <a:rPr lang="en-IN" sz="2000" dirty="0">
                <a:latin typeface="Nyala" pitchFamily="2" charset="0"/>
              </a:rPr>
              <a:t> </a:t>
            </a:r>
          </a:p>
        </p:txBody>
      </p:sp>
      <p:sp>
        <p:nvSpPr>
          <p:cNvPr id="7" name="TextBox 6"/>
          <p:cNvSpPr txBox="1"/>
          <p:nvPr/>
        </p:nvSpPr>
        <p:spPr>
          <a:xfrm>
            <a:off x="4857752" y="3056279"/>
            <a:ext cx="4286248" cy="1015663"/>
          </a:xfrm>
          <a:prstGeom prst="rect">
            <a:avLst/>
          </a:prstGeom>
          <a:noFill/>
        </p:spPr>
        <p:txBody>
          <a:bodyPr wrap="square" rtlCol="0">
            <a:spAutoFit/>
          </a:bodyPr>
          <a:lstStyle/>
          <a:p>
            <a:r>
              <a:rPr lang="en-IN" sz="2000" b="1" dirty="0" smtClean="0">
                <a:latin typeface="Goudy Old Style" pitchFamily="18" charset="0"/>
              </a:rPr>
              <a:t>44 </a:t>
            </a:r>
            <a:r>
              <a:rPr lang="en-IN" sz="2000" b="1" dirty="0">
                <a:latin typeface="Goudy Old Style" pitchFamily="18" charset="0"/>
              </a:rPr>
              <a:t>121 629 </a:t>
            </a:r>
            <a:r>
              <a:rPr lang="en-IN" sz="2000" b="1" dirty="0" smtClean="0">
                <a:latin typeface="Goudy Old Style" pitchFamily="18" charset="0"/>
              </a:rPr>
              <a:t>7768</a:t>
            </a:r>
          </a:p>
          <a:p>
            <a:r>
              <a:rPr lang="en-IN" sz="2000" b="1" dirty="0" smtClean="0">
                <a:solidFill>
                  <a:srgbClr val="0000FF"/>
                </a:solidFill>
                <a:latin typeface="Goudy Old Style" pitchFamily="18" charset="0"/>
              </a:rPr>
              <a:t>info@theaccountancysolutions.com</a:t>
            </a:r>
          </a:p>
          <a:p>
            <a:r>
              <a:rPr lang="en-IN" sz="2000" b="1" dirty="0" smtClean="0">
                <a:solidFill>
                  <a:srgbClr val="0000FF"/>
                </a:solidFill>
                <a:latin typeface="Goudy Old Style" pitchFamily="18" charset="0"/>
              </a:rPr>
              <a:t>support@theaccountancysolutions.com</a:t>
            </a:r>
            <a:endParaRPr lang="en-IN" sz="2000" b="1" dirty="0">
              <a:solidFill>
                <a:srgbClr val="0000FF"/>
              </a:solidFill>
              <a:latin typeface="Goudy Old Style" pitchFamily="18" charset="0"/>
            </a:endParaRPr>
          </a:p>
        </p:txBody>
      </p:sp>
      <p:sp>
        <p:nvSpPr>
          <p:cNvPr id="12" name="TextBox 11"/>
          <p:cNvSpPr txBox="1"/>
          <p:nvPr/>
        </p:nvSpPr>
        <p:spPr>
          <a:xfrm>
            <a:off x="571472" y="4429132"/>
            <a:ext cx="7715304" cy="400110"/>
          </a:xfrm>
          <a:prstGeom prst="rect">
            <a:avLst/>
          </a:prstGeom>
          <a:noFill/>
        </p:spPr>
        <p:txBody>
          <a:bodyPr wrap="square" rtlCol="0">
            <a:spAutoFit/>
          </a:bodyPr>
          <a:lstStyle/>
          <a:p>
            <a:r>
              <a:rPr lang="en-US" sz="2000" b="1" dirty="0" smtClean="0">
                <a:latin typeface="Cambria Math" pitchFamily="18" charset="0"/>
                <a:ea typeface="Cambria Math" pitchFamily="18" charset="0"/>
              </a:rPr>
              <a:t>https://www.facebook.com/theaccountancysolutions</a:t>
            </a:r>
            <a:endParaRPr lang="en-IN" sz="2000" b="1" dirty="0">
              <a:latin typeface="Cambria Math" pitchFamily="18" charset="0"/>
              <a:ea typeface="Cambria Math" pitchFamily="18" charset="0"/>
            </a:endParaRPr>
          </a:p>
        </p:txBody>
      </p:sp>
      <p:sp>
        <p:nvSpPr>
          <p:cNvPr id="13" name="TextBox 12"/>
          <p:cNvSpPr txBox="1"/>
          <p:nvPr/>
        </p:nvSpPr>
        <p:spPr>
          <a:xfrm>
            <a:off x="571472" y="4957716"/>
            <a:ext cx="7715304" cy="400110"/>
          </a:xfrm>
          <a:prstGeom prst="rect">
            <a:avLst/>
          </a:prstGeom>
          <a:noFill/>
        </p:spPr>
        <p:txBody>
          <a:bodyPr wrap="square" rtlCol="0">
            <a:spAutoFit/>
          </a:bodyPr>
          <a:lstStyle/>
          <a:p>
            <a:r>
              <a:rPr lang="en-US" sz="2000" b="1" dirty="0" smtClean="0">
                <a:latin typeface="Cambria Math" pitchFamily="18" charset="0"/>
                <a:ea typeface="Cambria Math" pitchFamily="18" charset="0"/>
              </a:rPr>
              <a:t>https://twitter.com/aatifsmalik</a:t>
            </a:r>
            <a:endParaRPr lang="en-IN" sz="2000" b="1" dirty="0">
              <a:latin typeface="Cambria Math" pitchFamily="18" charset="0"/>
              <a:ea typeface="Cambria Math" pitchFamily="18" charset="0"/>
            </a:endParaRPr>
          </a:p>
        </p:txBody>
      </p:sp>
      <p:sp>
        <p:nvSpPr>
          <p:cNvPr id="14" name="TextBox 13"/>
          <p:cNvSpPr txBox="1"/>
          <p:nvPr/>
        </p:nvSpPr>
        <p:spPr>
          <a:xfrm>
            <a:off x="571472" y="5457782"/>
            <a:ext cx="7715304" cy="400110"/>
          </a:xfrm>
          <a:prstGeom prst="rect">
            <a:avLst/>
          </a:prstGeom>
          <a:noFill/>
        </p:spPr>
        <p:txBody>
          <a:bodyPr wrap="square" rtlCol="0">
            <a:spAutoFit/>
          </a:bodyPr>
          <a:lstStyle/>
          <a:p>
            <a:r>
              <a:rPr lang="en-US" sz="2000" b="1" dirty="0" smtClean="0">
                <a:latin typeface="Cambria Math" pitchFamily="18" charset="0"/>
                <a:ea typeface="Cambria Math" pitchFamily="18" charset="0"/>
              </a:rPr>
              <a:t>https://plus.google.com/+Theaccountancysolutions</a:t>
            </a:r>
            <a:endParaRPr lang="en-IN" sz="2000" b="1" dirty="0">
              <a:latin typeface="Cambria Math" pitchFamily="18" charset="0"/>
              <a:ea typeface="Cambria Math" pitchFamily="18" charset="0"/>
            </a:endParaRPr>
          </a:p>
        </p:txBody>
      </p:sp>
      <p:sp>
        <p:nvSpPr>
          <p:cNvPr id="15" name="TextBox 14"/>
          <p:cNvSpPr txBox="1"/>
          <p:nvPr/>
        </p:nvSpPr>
        <p:spPr>
          <a:xfrm>
            <a:off x="571472" y="5929330"/>
            <a:ext cx="8572528" cy="400110"/>
          </a:xfrm>
          <a:prstGeom prst="rect">
            <a:avLst/>
          </a:prstGeom>
          <a:noFill/>
        </p:spPr>
        <p:txBody>
          <a:bodyPr wrap="square" rtlCol="0">
            <a:spAutoFit/>
          </a:bodyPr>
          <a:lstStyle/>
          <a:p>
            <a:r>
              <a:rPr lang="en-US" sz="2000" b="1" dirty="0" smtClean="0">
                <a:latin typeface="Cambria Math" pitchFamily="18" charset="0"/>
                <a:ea typeface="Cambria Math" pitchFamily="18" charset="0"/>
              </a:rPr>
              <a:t>https://www.linkedin.com/company/5388911</a:t>
            </a:r>
            <a:endParaRPr lang="en-IN" sz="2000" b="1" dirty="0">
              <a:latin typeface="Cambria Math" pitchFamily="18" charset="0"/>
              <a:ea typeface="Cambria Math" pitchFamily="18" charset="0"/>
            </a:endParaRPr>
          </a:p>
        </p:txBody>
      </p:sp>
      <p:sp>
        <p:nvSpPr>
          <p:cNvPr id="16" name="TextBox 15"/>
          <p:cNvSpPr txBox="1"/>
          <p:nvPr/>
        </p:nvSpPr>
        <p:spPr>
          <a:xfrm>
            <a:off x="0" y="6396359"/>
            <a:ext cx="9144000" cy="461665"/>
          </a:xfrm>
          <a:prstGeom prst="rect">
            <a:avLst/>
          </a:prstGeom>
          <a:noFill/>
        </p:spPr>
        <p:txBody>
          <a:bodyPr wrap="square" rtlCol="0">
            <a:spAutoFit/>
          </a:bodyPr>
          <a:lstStyle/>
          <a:p>
            <a:pPr algn="ctr"/>
            <a:r>
              <a:rPr lang="en-US" sz="2400" b="1" dirty="0" smtClean="0">
                <a:solidFill>
                  <a:srgbClr val="0070C0"/>
                </a:solidFill>
                <a:latin typeface="Rockwell Condensed" pitchFamily="18" charset="0"/>
              </a:rPr>
              <a:t>https://theaccountancysolutions.com/core-services</a:t>
            </a:r>
            <a:endParaRPr lang="en-IN" sz="2400" b="1" dirty="0">
              <a:solidFill>
                <a:srgbClr val="0070C0"/>
              </a:solidFill>
              <a:latin typeface="Rockwell Condensed" pitchFamily="18" charset="0"/>
            </a:endParaRPr>
          </a:p>
        </p:txBody>
      </p:sp>
      <p:pic>
        <p:nvPicPr>
          <p:cNvPr id="17" name="Picture 16" descr="facebook_001.png"/>
          <p:cNvPicPr>
            <a:picLocks noChangeAspect="1"/>
          </p:cNvPicPr>
          <p:nvPr/>
        </p:nvPicPr>
        <p:blipFill>
          <a:blip r:embed="rId3" cstate="print"/>
          <a:stretch>
            <a:fillRect/>
          </a:stretch>
        </p:blipFill>
        <p:spPr>
          <a:xfrm>
            <a:off x="142837" y="4429132"/>
            <a:ext cx="428628" cy="428628"/>
          </a:xfrm>
          <a:prstGeom prst="rect">
            <a:avLst/>
          </a:prstGeom>
        </p:spPr>
      </p:pic>
      <p:pic>
        <p:nvPicPr>
          <p:cNvPr id="18" name="Picture 17" descr="twitter-logo-round-edges.png"/>
          <p:cNvPicPr>
            <a:picLocks noChangeAspect="1"/>
          </p:cNvPicPr>
          <p:nvPr/>
        </p:nvPicPr>
        <p:blipFill>
          <a:blip r:embed="rId4" cstate="print"/>
          <a:stretch>
            <a:fillRect/>
          </a:stretch>
        </p:blipFill>
        <p:spPr>
          <a:xfrm>
            <a:off x="142844" y="4929198"/>
            <a:ext cx="428628" cy="428628"/>
          </a:xfrm>
          <a:prstGeom prst="rect">
            <a:avLst/>
          </a:prstGeom>
        </p:spPr>
      </p:pic>
      <p:pic>
        <p:nvPicPr>
          <p:cNvPr id="19" name="Picture 18" descr="2000px-Linkedin_icon.svg.png"/>
          <p:cNvPicPr>
            <a:picLocks noChangeAspect="1"/>
          </p:cNvPicPr>
          <p:nvPr/>
        </p:nvPicPr>
        <p:blipFill>
          <a:blip r:embed="rId5" cstate="print"/>
          <a:stretch>
            <a:fillRect/>
          </a:stretch>
        </p:blipFill>
        <p:spPr>
          <a:xfrm>
            <a:off x="142844" y="5929330"/>
            <a:ext cx="428628" cy="428628"/>
          </a:xfrm>
          <a:prstGeom prst="rect">
            <a:avLst/>
          </a:prstGeom>
        </p:spPr>
      </p:pic>
      <p:pic>
        <p:nvPicPr>
          <p:cNvPr id="20" name="Picture 19" descr="social-google-plus-icon.png"/>
          <p:cNvPicPr>
            <a:picLocks noChangeAspect="1"/>
          </p:cNvPicPr>
          <p:nvPr/>
        </p:nvPicPr>
        <p:blipFill>
          <a:blip r:embed="rId6" cstate="print"/>
          <a:stretch>
            <a:fillRect/>
          </a:stretch>
        </p:blipFill>
        <p:spPr>
          <a:xfrm>
            <a:off x="142876" y="5429264"/>
            <a:ext cx="428628" cy="428628"/>
          </a:xfrm>
          <a:prstGeom prst="rect">
            <a:avLst/>
          </a:prstGeom>
        </p:spPr>
      </p:pic>
      <p:pic>
        <p:nvPicPr>
          <p:cNvPr id="21" name="Picture 20" descr="telefon.png"/>
          <p:cNvPicPr>
            <a:picLocks noChangeAspect="1"/>
          </p:cNvPicPr>
          <p:nvPr/>
        </p:nvPicPr>
        <p:blipFill>
          <a:blip r:embed="rId7" cstate="print"/>
          <a:stretch>
            <a:fillRect/>
          </a:stretch>
        </p:blipFill>
        <p:spPr>
          <a:xfrm>
            <a:off x="4572000" y="3143248"/>
            <a:ext cx="285752" cy="285752"/>
          </a:xfrm>
          <a:prstGeom prst="rect">
            <a:avLst/>
          </a:prstGeom>
        </p:spPr>
      </p:pic>
      <p:pic>
        <p:nvPicPr>
          <p:cNvPr id="22" name="Picture 21" descr="new-post-xxl.png"/>
          <p:cNvPicPr>
            <a:picLocks noChangeAspect="1"/>
          </p:cNvPicPr>
          <p:nvPr/>
        </p:nvPicPr>
        <p:blipFill>
          <a:blip r:embed="rId8" cstate="print"/>
          <a:stretch>
            <a:fillRect/>
          </a:stretch>
        </p:blipFill>
        <p:spPr>
          <a:xfrm>
            <a:off x="4572000" y="3429000"/>
            <a:ext cx="285752" cy="285752"/>
          </a:xfrm>
          <a:prstGeom prst="rect">
            <a:avLst/>
          </a:prstGeom>
        </p:spPr>
      </p:pic>
      <p:pic>
        <p:nvPicPr>
          <p:cNvPr id="23" name="Picture 22" descr="new-post-xxl.png"/>
          <p:cNvPicPr>
            <a:picLocks noChangeAspect="1"/>
          </p:cNvPicPr>
          <p:nvPr/>
        </p:nvPicPr>
        <p:blipFill>
          <a:blip r:embed="rId8" cstate="print"/>
          <a:stretch>
            <a:fillRect/>
          </a:stretch>
        </p:blipFill>
        <p:spPr>
          <a:xfrm>
            <a:off x="4572000" y="3786190"/>
            <a:ext cx="285752" cy="285752"/>
          </a:xfrm>
          <a:prstGeom prst="rect">
            <a:avLst/>
          </a:prstGeom>
        </p:spPr>
      </p:pic>
      <p:pic>
        <p:nvPicPr>
          <p:cNvPr id="25" name="Picture 24" descr="footer-logo.png"/>
          <p:cNvPicPr>
            <a:picLocks noChangeAspect="1"/>
          </p:cNvPicPr>
          <p:nvPr/>
        </p:nvPicPr>
        <p:blipFill>
          <a:blip r:embed="rId9"/>
          <a:stretch>
            <a:fillRect/>
          </a:stretch>
        </p:blipFill>
        <p:spPr>
          <a:xfrm>
            <a:off x="6223365" y="4286256"/>
            <a:ext cx="2920635" cy="2044445"/>
          </a:xfrm>
          <a:prstGeom prst="rect">
            <a:avLst/>
          </a:prstGeom>
        </p:spPr>
      </p:pic>
    </p:spTree>
  </p:cSld>
  <p:clrMapOvr>
    <a:masterClrMapping/>
  </p:clrMapOvr>
  <p:transition advTm="8000"/>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93</TotalTime>
  <Words>647</Words>
  <Application>Microsoft Office PowerPoint</Application>
  <PresentationFormat>On-screen Show (4:3)</PresentationFormat>
  <Paragraphs>47</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Slide 4</vt:lpstr>
      <vt:lpstr>Slide 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comp</dc:creator>
  <cp:lastModifiedBy>comp</cp:lastModifiedBy>
  <cp:revision>10</cp:revision>
  <dcterms:created xsi:type="dcterms:W3CDTF">2017-07-19T12:12:43Z</dcterms:created>
  <dcterms:modified xsi:type="dcterms:W3CDTF">2017-07-19T13:45:53Z</dcterms:modified>
</cp:coreProperties>
</file>