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 id="2147483674" r:id="rId2"/>
    <p:sldMasterId id="2147483687" r:id="rId3"/>
    <p:sldMasterId id="2147483700" r:id="rId4"/>
  </p:sldMasterIdLst>
  <p:notesMasterIdLst>
    <p:notesMasterId r:id="rId37"/>
  </p:notesMasterIdLst>
  <p:sldIdLst>
    <p:sldId id="582" r:id="rId5"/>
    <p:sldId id="257" r:id="rId6"/>
    <p:sldId id="258" r:id="rId7"/>
    <p:sldId id="259" r:id="rId8"/>
    <p:sldId id="260" r:id="rId9"/>
    <p:sldId id="293" r:id="rId10"/>
    <p:sldId id="261" r:id="rId11"/>
    <p:sldId id="276" r:id="rId12"/>
    <p:sldId id="277" r:id="rId13"/>
    <p:sldId id="278" r:id="rId14"/>
    <p:sldId id="294" r:id="rId15"/>
    <p:sldId id="295" r:id="rId16"/>
    <p:sldId id="273" r:id="rId17"/>
    <p:sldId id="279" r:id="rId18"/>
    <p:sldId id="280" r:id="rId19"/>
    <p:sldId id="281" r:id="rId20"/>
    <p:sldId id="296" r:id="rId21"/>
    <p:sldId id="263" r:id="rId22"/>
    <p:sldId id="265" r:id="rId23"/>
    <p:sldId id="267" r:id="rId24"/>
    <p:sldId id="268" r:id="rId25"/>
    <p:sldId id="269" r:id="rId26"/>
    <p:sldId id="270" r:id="rId27"/>
    <p:sldId id="271" r:id="rId28"/>
    <p:sldId id="297" r:id="rId29"/>
    <p:sldId id="283" r:id="rId30"/>
    <p:sldId id="284" r:id="rId31"/>
    <p:sldId id="285" r:id="rId32"/>
    <p:sldId id="286" r:id="rId33"/>
    <p:sldId id="287" r:id="rId34"/>
    <p:sldId id="288" r:id="rId35"/>
    <p:sldId id="58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67" autoAdjust="0"/>
    <p:restoredTop sz="93792" autoAdjust="0"/>
  </p:normalViewPr>
  <p:slideViewPr>
    <p:cSldViewPr snapToGrid="0">
      <p:cViewPr varScale="1">
        <p:scale>
          <a:sx n="89" d="100"/>
          <a:sy n="89" d="100"/>
        </p:scale>
        <p:origin x="192" y="53"/>
      </p:cViewPr>
      <p:guideLst/>
    </p:cSldViewPr>
  </p:slideViewPr>
  <p:notesTextViewPr>
    <p:cViewPr>
      <p:scale>
        <a:sx n="1" d="1"/>
        <a:sy n="1" d="1"/>
      </p:scale>
      <p:origin x="0" y="0"/>
    </p:cViewPr>
  </p:notesTextViewPr>
  <p:sorterViewPr>
    <p:cViewPr>
      <p:scale>
        <a:sx n="100" d="100"/>
        <a:sy n="100" d="100"/>
      </p:scale>
      <p:origin x="0" y="-27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2" name="PlaceHolder 1"/>
          <p:cNvSpPr>
            <a:spLocks noGrp="1" noRot="1" noChangeAspect="1"/>
          </p:cNvSpPr>
          <p:nvPr>
            <p:ph type="sldImg"/>
          </p:nvPr>
        </p:nvSpPr>
        <p:spPr>
          <a:xfrm>
            <a:off x="533520" y="764280"/>
            <a:ext cx="6704640" cy="3771360"/>
          </a:xfrm>
          <a:prstGeom prst="rect">
            <a:avLst/>
          </a:prstGeom>
        </p:spPr>
        <p:txBody>
          <a:bodyPr lIns="0" tIns="0" rIns="0" bIns="0" anchor="ctr">
            <a:noAutofit/>
          </a:bodyPr>
          <a:lstStyle/>
          <a:p>
            <a:r>
              <a:rPr lang="en-US" sz="1800" b="0" strike="noStrike" spc="-1">
                <a:solidFill>
                  <a:srgbClr val="000000"/>
                </a:solidFill>
                <a:latin typeface="Calibri"/>
              </a:rPr>
              <a:t>Click to move the slide</a:t>
            </a:r>
          </a:p>
        </p:txBody>
      </p:sp>
      <p:sp>
        <p:nvSpPr>
          <p:cNvPr id="173" name="PlaceHolder 2"/>
          <p:cNvSpPr>
            <a:spLocks noGrp="1"/>
          </p:cNvSpPr>
          <p:nvPr>
            <p:ph type="body"/>
          </p:nvPr>
        </p:nvSpPr>
        <p:spPr>
          <a:xfrm>
            <a:off x="777240" y="4777560"/>
            <a:ext cx="6217560" cy="4525920"/>
          </a:xfrm>
          <a:prstGeom prst="rect">
            <a:avLst/>
          </a:prstGeom>
        </p:spPr>
        <p:txBody>
          <a:bodyPr lIns="0" tIns="0" rIns="0" bIns="0">
            <a:noAutofit/>
          </a:bodyPr>
          <a:lstStyle/>
          <a:p>
            <a:r>
              <a:rPr lang="en-US" sz="2000" b="0" strike="noStrike" spc="-1">
                <a:latin typeface="Arial"/>
              </a:rPr>
              <a:t>Click to edit the notes format</a:t>
            </a:r>
          </a:p>
        </p:txBody>
      </p:sp>
      <p:sp>
        <p:nvSpPr>
          <p:cNvPr id="174" name="PlaceHolder 3"/>
          <p:cNvSpPr>
            <a:spLocks noGrp="1"/>
          </p:cNvSpPr>
          <p:nvPr>
            <p:ph type="hdr"/>
          </p:nvPr>
        </p:nvSpPr>
        <p:spPr>
          <a:xfrm>
            <a:off x="0" y="0"/>
            <a:ext cx="3372840" cy="502560"/>
          </a:xfrm>
          <a:prstGeom prst="rect">
            <a:avLst/>
          </a:prstGeom>
        </p:spPr>
        <p:txBody>
          <a:bodyPr lIns="0" tIns="0" rIns="0" bIns="0">
            <a:noAutofit/>
          </a:bodyPr>
          <a:lstStyle/>
          <a:p>
            <a:r>
              <a:rPr lang="en-US" sz="1400" b="0" strike="noStrike" spc="-1">
                <a:latin typeface="Times New Roman"/>
              </a:rPr>
              <a:t> </a:t>
            </a:r>
          </a:p>
        </p:txBody>
      </p:sp>
      <p:sp>
        <p:nvSpPr>
          <p:cNvPr id="175" name="PlaceHolder 4"/>
          <p:cNvSpPr>
            <a:spLocks noGrp="1"/>
          </p:cNvSpPr>
          <p:nvPr>
            <p:ph type="dt"/>
          </p:nvPr>
        </p:nvSpPr>
        <p:spPr>
          <a:xfrm>
            <a:off x="4399200" y="0"/>
            <a:ext cx="3372840" cy="502560"/>
          </a:xfrm>
          <a:prstGeom prst="rect">
            <a:avLst/>
          </a:prstGeom>
        </p:spPr>
        <p:txBody>
          <a:bodyPr lIns="0" tIns="0" rIns="0" bIns="0">
            <a:noAutofit/>
          </a:bodyPr>
          <a:lstStyle/>
          <a:p>
            <a:pPr algn="r"/>
            <a:r>
              <a:rPr lang="en-US" sz="1400" b="0" strike="noStrike" spc="-1">
                <a:latin typeface="Times New Roman"/>
              </a:rPr>
              <a:t> </a:t>
            </a:r>
          </a:p>
        </p:txBody>
      </p:sp>
      <p:sp>
        <p:nvSpPr>
          <p:cNvPr id="176" name="PlaceHolder 5"/>
          <p:cNvSpPr>
            <a:spLocks noGrp="1"/>
          </p:cNvSpPr>
          <p:nvPr>
            <p:ph type="ftr"/>
          </p:nvPr>
        </p:nvSpPr>
        <p:spPr>
          <a:xfrm>
            <a:off x="0" y="9555480"/>
            <a:ext cx="3372840" cy="502560"/>
          </a:xfrm>
          <a:prstGeom prst="rect">
            <a:avLst/>
          </a:prstGeom>
        </p:spPr>
        <p:txBody>
          <a:bodyPr lIns="0" tIns="0" rIns="0" bIns="0" anchor="b">
            <a:noAutofit/>
          </a:bodyPr>
          <a:lstStyle/>
          <a:p>
            <a:r>
              <a:rPr lang="en-US" sz="1400" b="0" strike="noStrike" spc="-1">
                <a:latin typeface="Times New Roman"/>
              </a:rPr>
              <a:t> </a:t>
            </a:r>
          </a:p>
        </p:txBody>
      </p:sp>
      <p:sp>
        <p:nvSpPr>
          <p:cNvPr id="177" name="PlaceHolder 6"/>
          <p:cNvSpPr>
            <a:spLocks noGrp="1"/>
          </p:cNvSpPr>
          <p:nvPr>
            <p:ph type="sldNum"/>
          </p:nvPr>
        </p:nvSpPr>
        <p:spPr>
          <a:xfrm>
            <a:off x="4399200" y="9555480"/>
            <a:ext cx="3372840" cy="502560"/>
          </a:xfrm>
          <a:prstGeom prst="rect">
            <a:avLst/>
          </a:prstGeom>
        </p:spPr>
        <p:txBody>
          <a:bodyPr lIns="0" tIns="0" rIns="0" bIns="0" anchor="b">
            <a:noAutofit/>
          </a:bodyPr>
          <a:lstStyle/>
          <a:p>
            <a:pPr algn="r"/>
            <a:fld id="{D6B8F636-6FC2-4589-9DD8-53EE8323D5E5}" type="slidenum">
              <a:rPr lang="en-US" sz="1400" b="0" strike="noStrike" spc="-1">
                <a:latin typeface="Times New Roman"/>
              </a:rPr>
              <a:t>‹#›</a:t>
            </a:fld>
            <a:endParaRPr lang="en-US" sz="1400" b="0" strike="noStrike" spc="-1">
              <a:latin typeface="Times New Roman"/>
            </a:endParaRPr>
          </a:p>
        </p:txBody>
      </p:sp>
    </p:spTree>
    <p:extLst>
      <p:ext uri="{BB962C8B-B14F-4D97-AF65-F5344CB8AC3E}">
        <p14:creationId xmlns:p14="http://schemas.microsoft.com/office/powerpoint/2010/main" val="3263921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763588"/>
            <a:ext cx="6704013" cy="37719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A17739-9974-4E61-81FE-324C3C455E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0619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763588"/>
            <a:ext cx="6704013" cy="3771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lgn="r"/>
            <a:fld id="{D6B8F636-6FC2-4589-9DD8-53EE8323D5E5}" type="slidenum">
              <a:rPr lang="en-US" sz="1400" b="0" strike="noStrike" spc="-1" smtClean="0">
                <a:latin typeface="Times New Roman"/>
              </a:rPr>
              <a:t>2</a:t>
            </a:fld>
            <a:endParaRPr lang="en-US" sz="1400" b="0" strike="noStrike" spc="-1">
              <a:latin typeface="Times New Roman"/>
            </a:endParaRPr>
          </a:p>
        </p:txBody>
      </p:sp>
    </p:spTree>
    <p:extLst>
      <p:ext uri="{BB962C8B-B14F-4D97-AF65-F5344CB8AC3E}">
        <p14:creationId xmlns:p14="http://schemas.microsoft.com/office/powerpoint/2010/main" val="68831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PlaceHolder 1"/>
          <p:cNvSpPr>
            <a:spLocks noGrp="1" noRot="1" noChangeAspect="1"/>
          </p:cNvSpPr>
          <p:nvPr>
            <p:ph type="sldImg"/>
          </p:nvPr>
        </p:nvSpPr>
        <p:spPr>
          <a:xfrm>
            <a:off x="685800" y="1143000"/>
            <a:ext cx="5486400" cy="3086100"/>
          </a:xfrm>
          <a:prstGeom prst="rect">
            <a:avLst/>
          </a:prstGeom>
        </p:spPr>
      </p:sp>
      <p:sp>
        <p:nvSpPr>
          <p:cNvPr id="544" name="PlaceHolder 2"/>
          <p:cNvSpPr>
            <a:spLocks noGrp="1"/>
          </p:cNvSpPr>
          <p:nvPr>
            <p:ph type="body"/>
          </p:nvPr>
        </p:nvSpPr>
        <p:spPr>
          <a:xfrm>
            <a:off x="685800" y="4400640"/>
            <a:ext cx="5486040" cy="3600000"/>
          </a:xfrm>
          <a:prstGeom prst="rect">
            <a:avLst/>
          </a:prstGeom>
        </p:spPr>
        <p:txBody>
          <a:bodyPr>
            <a:noAutofit/>
          </a:bodyPr>
          <a:lstStyle/>
          <a:p>
            <a:endParaRPr lang="en-US" sz="2000" b="0" strike="noStrike" spc="-1">
              <a:latin typeface="Arial"/>
            </a:endParaRPr>
          </a:p>
        </p:txBody>
      </p:sp>
      <p:sp>
        <p:nvSpPr>
          <p:cNvPr id="545"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89910B70-F557-4D6A-AB2D-5B46611C099C}" type="slidenum">
              <a:rPr lang="en-US" sz="1200" b="0" strike="noStrike" spc="-1">
                <a:solidFill>
                  <a:srgbClr val="000000"/>
                </a:solidFill>
                <a:latin typeface="+mn-lt"/>
                <a:ea typeface="+mn-ea"/>
              </a:rPr>
              <a:t>3</a:t>
            </a:fld>
            <a:endParaRPr lang="en-US" sz="1200" b="0" strike="noStrike" spc="-1">
              <a:latin typeface="Times New Roman"/>
            </a:endParaRPr>
          </a:p>
        </p:txBody>
      </p:sp>
    </p:spTree>
    <p:extLst>
      <p:ext uri="{BB962C8B-B14F-4D97-AF65-F5344CB8AC3E}">
        <p14:creationId xmlns:p14="http://schemas.microsoft.com/office/powerpoint/2010/main" val="4257686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PlaceHolder 1"/>
          <p:cNvSpPr>
            <a:spLocks noGrp="1" noRot="1" noChangeAspect="1"/>
          </p:cNvSpPr>
          <p:nvPr>
            <p:ph type="sldImg"/>
          </p:nvPr>
        </p:nvSpPr>
        <p:spPr>
          <a:xfrm>
            <a:off x="685800" y="1143000"/>
            <a:ext cx="5486400" cy="3086100"/>
          </a:xfrm>
          <a:prstGeom prst="rect">
            <a:avLst/>
          </a:prstGeom>
        </p:spPr>
      </p:sp>
      <p:sp>
        <p:nvSpPr>
          <p:cNvPr id="547" name="PlaceHolder 2"/>
          <p:cNvSpPr>
            <a:spLocks noGrp="1"/>
          </p:cNvSpPr>
          <p:nvPr>
            <p:ph type="body"/>
          </p:nvPr>
        </p:nvSpPr>
        <p:spPr>
          <a:xfrm>
            <a:off x="685800" y="4400640"/>
            <a:ext cx="5486040" cy="3600000"/>
          </a:xfrm>
          <a:prstGeom prst="rect">
            <a:avLst/>
          </a:prstGeom>
        </p:spPr>
        <p:txBody>
          <a:bodyPr>
            <a:noAutofit/>
          </a:bodyPr>
          <a:lstStyle/>
          <a:p>
            <a:endParaRPr lang="en-US" sz="2000" b="0" strike="noStrike" spc="-1">
              <a:latin typeface="Arial"/>
            </a:endParaRPr>
          </a:p>
        </p:txBody>
      </p:sp>
      <p:sp>
        <p:nvSpPr>
          <p:cNvPr id="548"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5C083CEF-362E-4A21-963D-136AAF6A8B28}" type="slidenum">
              <a:rPr lang="en-US" sz="1200" b="0" strike="noStrike" spc="-1">
                <a:solidFill>
                  <a:srgbClr val="000000"/>
                </a:solidFill>
                <a:latin typeface="+mn-lt"/>
                <a:ea typeface="+mn-ea"/>
              </a:rPr>
              <a:t>4</a:t>
            </a:fld>
            <a:endParaRPr lang="en-US" sz="1200" b="0" strike="noStrike" spc="-1">
              <a:latin typeface="Times New Roman"/>
            </a:endParaRPr>
          </a:p>
        </p:txBody>
      </p:sp>
    </p:spTree>
    <p:extLst>
      <p:ext uri="{BB962C8B-B14F-4D97-AF65-F5344CB8AC3E}">
        <p14:creationId xmlns:p14="http://schemas.microsoft.com/office/powerpoint/2010/main" val="1794296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763588"/>
            <a:ext cx="6704013" cy="3771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lgn="r"/>
            <a:fld id="{D6B8F636-6FC2-4589-9DD8-53EE8323D5E5}" type="slidenum">
              <a:rPr lang="en-US" sz="1400" b="0" strike="noStrike" spc="-1" smtClean="0">
                <a:latin typeface="Times New Roman"/>
              </a:rPr>
              <a:t>25</a:t>
            </a:fld>
            <a:endParaRPr lang="en-US" sz="1400" b="0" strike="noStrike" spc="-1">
              <a:latin typeface="Times New Roman"/>
            </a:endParaRPr>
          </a:p>
        </p:txBody>
      </p:sp>
    </p:spTree>
    <p:extLst>
      <p:ext uri="{BB962C8B-B14F-4D97-AF65-F5344CB8AC3E}">
        <p14:creationId xmlns:p14="http://schemas.microsoft.com/office/powerpoint/2010/main" val="3423724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PlaceHolder 1"/>
          <p:cNvSpPr>
            <a:spLocks noGrp="1" noRot="1" noChangeAspect="1"/>
          </p:cNvSpPr>
          <p:nvPr>
            <p:ph type="sldImg"/>
          </p:nvPr>
        </p:nvSpPr>
        <p:spPr>
          <a:xfrm>
            <a:off x="685800" y="1143000"/>
            <a:ext cx="5486400" cy="3086100"/>
          </a:xfrm>
          <a:prstGeom prst="rect">
            <a:avLst/>
          </a:prstGeom>
        </p:spPr>
      </p:sp>
      <p:sp>
        <p:nvSpPr>
          <p:cNvPr id="550" name="PlaceHolder 2"/>
          <p:cNvSpPr>
            <a:spLocks noGrp="1"/>
          </p:cNvSpPr>
          <p:nvPr>
            <p:ph type="body"/>
          </p:nvPr>
        </p:nvSpPr>
        <p:spPr>
          <a:xfrm>
            <a:off x="685800" y="4400640"/>
            <a:ext cx="5486040" cy="3600000"/>
          </a:xfrm>
          <a:prstGeom prst="rect">
            <a:avLst/>
          </a:prstGeom>
        </p:spPr>
        <p:txBody>
          <a:bodyPr>
            <a:noAutofit/>
          </a:bodyPr>
          <a:lstStyle/>
          <a:p>
            <a:endParaRPr lang="en-US" sz="2000" b="0" strike="noStrike" spc="-1">
              <a:latin typeface="Arial"/>
            </a:endParaRPr>
          </a:p>
        </p:txBody>
      </p:sp>
      <p:sp>
        <p:nvSpPr>
          <p:cNvPr id="551"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904D092E-BF09-4430-BD69-6F839ECD1E09}" type="slidenum">
              <a:rPr lang="en-US" sz="1200" b="0" strike="noStrike" spc="-1">
                <a:latin typeface="Times New Roman"/>
              </a:rPr>
              <a:t>28</a:t>
            </a:fld>
            <a:endParaRPr lang="en-US" sz="1200" b="0" strike="noStrike" spc="-1">
              <a:latin typeface="Times New Roman"/>
            </a:endParaRPr>
          </a:p>
        </p:txBody>
      </p:sp>
    </p:spTree>
    <p:extLst>
      <p:ext uri="{BB962C8B-B14F-4D97-AF65-F5344CB8AC3E}">
        <p14:creationId xmlns:p14="http://schemas.microsoft.com/office/powerpoint/2010/main" val="1979431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PlaceHolder 1"/>
          <p:cNvSpPr>
            <a:spLocks noGrp="1" noRot="1" noChangeAspect="1"/>
          </p:cNvSpPr>
          <p:nvPr>
            <p:ph type="sldImg"/>
          </p:nvPr>
        </p:nvSpPr>
        <p:spPr>
          <a:xfrm>
            <a:off x="685800" y="1143000"/>
            <a:ext cx="5486400" cy="3086100"/>
          </a:xfrm>
          <a:prstGeom prst="rect">
            <a:avLst/>
          </a:prstGeom>
        </p:spPr>
      </p:sp>
      <p:sp>
        <p:nvSpPr>
          <p:cNvPr id="553" name="PlaceHolder 2"/>
          <p:cNvSpPr>
            <a:spLocks noGrp="1"/>
          </p:cNvSpPr>
          <p:nvPr>
            <p:ph type="body"/>
          </p:nvPr>
        </p:nvSpPr>
        <p:spPr>
          <a:xfrm>
            <a:off x="685800" y="4400640"/>
            <a:ext cx="5486040" cy="3600000"/>
          </a:xfrm>
          <a:prstGeom prst="rect">
            <a:avLst/>
          </a:prstGeom>
        </p:spPr>
        <p:txBody>
          <a:bodyPr>
            <a:noAutofit/>
          </a:bodyPr>
          <a:lstStyle/>
          <a:p>
            <a:endParaRPr lang="en-US" sz="2000" b="0" strike="noStrike" spc="-1">
              <a:latin typeface="Arial"/>
            </a:endParaRPr>
          </a:p>
        </p:txBody>
      </p:sp>
      <p:sp>
        <p:nvSpPr>
          <p:cNvPr id="554"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7DE1297E-0CFD-46A7-B133-46E80A835F98}" type="slidenum">
              <a:rPr lang="en-US" sz="1200" b="0" strike="noStrike" spc="-1">
                <a:latin typeface="Times New Roman"/>
              </a:rPr>
              <a:t>30</a:t>
            </a:fld>
            <a:endParaRPr lang="en-US" sz="1200" b="0" strike="noStrike" spc="-1">
              <a:latin typeface="Times New Roman"/>
            </a:endParaRPr>
          </a:p>
        </p:txBody>
      </p:sp>
    </p:spTree>
    <p:extLst>
      <p:ext uri="{BB962C8B-B14F-4D97-AF65-F5344CB8AC3E}">
        <p14:creationId xmlns:p14="http://schemas.microsoft.com/office/powerpoint/2010/main" val="258398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70" name="PlaceHolder 2"/>
          <p:cNvSpPr>
            <a:spLocks noGrp="1"/>
          </p:cNvSpPr>
          <p:nvPr>
            <p:ph type="body"/>
          </p:nvPr>
        </p:nvSpPr>
        <p:spPr>
          <a:xfrm>
            <a:off x="0" y="887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71" name="PlaceHolder 3"/>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73"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74"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75"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76" name="PlaceHolder 5"/>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78" name="PlaceHolder 2"/>
          <p:cNvSpPr>
            <a:spLocks noGrp="1"/>
          </p:cNvSpPr>
          <p:nvPr>
            <p:ph type="body"/>
          </p:nvPr>
        </p:nvSpPr>
        <p:spPr>
          <a:xfrm>
            <a:off x="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79" name="PlaceHolder 3"/>
          <p:cNvSpPr>
            <a:spLocks noGrp="1"/>
          </p:cNvSpPr>
          <p:nvPr>
            <p:ph type="body"/>
          </p:nvPr>
        </p:nvSpPr>
        <p:spPr>
          <a:xfrm>
            <a:off x="412200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80" name="PlaceHolder 4"/>
          <p:cNvSpPr>
            <a:spLocks noGrp="1"/>
          </p:cNvSpPr>
          <p:nvPr>
            <p:ph type="body"/>
          </p:nvPr>
        </p:nvSpPr>
        <p:spPr>
          <a:xfrm>
            <a:off x="824436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81" name="PlaceHolder 5"/>
          <p:cNvSpPr>
            <a:spLocks noGrp="1"/>
          </p:cNvSpPr>
          <p:nvPr>
            <p:ph type="body"/>
          </p:nvPr>
        </p:nvSpPr>
        <p:spPr>
          <a:xfrm>
            <a:off x="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82" name="PlaceHolder 6"/>
          <p:cNvSpPr>
            <a:spLocks noGrp="1"/>
          </p:cNvSpPr>
          <p:nvPr>
            <p:ph type="body"/>
          </p:nvPr>
        </p:nvSpPr>
        <p:spPr>
          <a:xfrm>
            <a:off x="412200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83" name="PlaceHolder 7"/>
          <p:cNvSpPr>
            <a:spLocks noGrp="1"/>
          </p:cNvSpPr>
          <p:nvPr>
            <p:ph type="body"/>
          </p:nvPr>
        </p:nvSpPr>
        <p:spPr>
          <a:xfrm>
            <a:off x="824436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92" name="PlaceHolder 2"/>
          <p:cNvSpPr>
            <a:spLocks noGrp="1"/>
          </p:cNvSpPr>
          <p:nvPr>
            <p:ph type="subTitle"/>
          </p:nvPr>
        </p:nvSpPr>
        <p:spPr>
          <a:xfrm>
            <a:off x="0" y="887040"/>
            <a:ext cx="12191760" cy="528948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94" name="PlaceHolder 2"/>
          <p:cNvSpPr>
            <a:spLocks noGrp="1"/>
          </p:cNvSpPr>
          <p:nvPr>
            <p:ph type="body"/>
          </p:nvPr>
        </p:nvSpPr>
        <p:spPr>
          <a:xfrm>
            <a:off x="0" y="887040"/>
            <a:ext cx="121917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96"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97"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9"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01"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02"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03"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49" name="PlaceHolder 2"/>
          <p:cNvSpPr>
            <a:spLocks noGrp="1"/>
          </p:cNvSpPr>
          <p:nvPr>
            <p:ph type="subTitle"/>
          </p:nvPr>
        </p:nvSpPr>
        <p:spPr>
          <a:xfrm>
            <a:off x="0" y="887040"/>
            <a:ext cx="12191760" cy="528948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05"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06"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07" name="PlaceHolder 4"/>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09"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0"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1" name="PlaceHolder 4"/>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13" name="PlaceHolder 2"/>
          <p:cNvSpPr>
            <a:spLocks noGrp="1"/>
          </p:cNvSpPr>
          <p:nvPr>
            <p:ph type="body"/>
          </p:nvPr>
        </p:nvSpPr>
        <p:spPr>
          <a:xfrm>
            <a:off x="0" y="887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4" name="PlaceHolder 3"/>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16"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7"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8"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19" name="PlaceHolder 5"/>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21" name="PlaceHolder 2"/>
          <p:cNvSpPr>
            <a:spLocks noGrp="1"/>
          </p:cNvSpPr>
          <p:nvPr>
            <p:ph type="body"/>
          </p:nvPr>
        </p:nvSpPr>
        <p:spPr>
          <a:xfrm>
            <a:off x="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22" name="PlaceHolder 3"/>
          <p:cNvSpPr>
            <a:spLocks noGrp="1"/>
          </p:cNvSpPr>
          <p:nvPr>
            <p:ph type="body"/>
          </p:nvPr>
        </p:nvSpPr>
        <p:spPr>
          <a:xfrm>
            <a:off x="412200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23" name="PlaceHolder 4"/>
          <p:cNvSpPr>
            <a:spLocks noGrp="1"/>
          </p:cNvSpPr>
          <p:nvPr>
            <p:ph type="body"/>
          </p:nvPr>
        </p:nvSpPr>
        <p:spPr>
          <a:xfrm>
            <a:off x="824436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24" name="PlaceHolder 5"/>
          <p:cNvSpPr>
            <a:spLocks noGrp="1"/>
          </p:cNvSpPr>
          <p:nvPr>
            <p:ph type="body"/>
          </p:nvPr>
        </p:nvSpPr>
        <p:spPr>
          <a:xfrm>
            <a:off x="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25" name="PlaceHolder 6"/>
          <p:cNvSpPr>
            <a:spLocks noGrp="1"/>
          </p:cNvSpPr>
          <p:nvPr>
            <p:ph type="body"/>
          </p:nvPr>
        </p:nvSpPr>
        <p:spPr>
          <a:xfrm>
            <a:off x="412200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26" name="PlaceHolder 7"/>
          <p:cNvSpPr>
            <a:spLocks noGrp="1"/>
          </p:cNvSpPr>
          <p:nvPr>
            <p:ph type="body"/>
          </p:nvPr>
        </p:nvSpPr>
        <p:spPr>
          <a:xfrm>
            <a:off x="824436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6"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37" name="PlaceHolder 2"/>
          <p:cNvSpPr>
            <a:spLocks noGrp="1"/>
          </p:cNvSpPr>
          <p:nvPr>
            <p:ph type="subTitle"/>
          </p:nvPr>
        </p:nvSpPr>
        <p:spPr>
          <a:xfrm>
            <a:off x="0" y="887040"/>
            <a:ext cx="12191760" cy="528948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39" name="PlaceHolder 2"/>
          <p:cNvSpPr>
            <a:spLocks noGrp="1"/>
          </p:cNvSpPr>
          <p:nvPr>
            <p:ph type="body"/>
          </p:nvPr>
        </p:nvSpPr>
        <p:spPr>
          <a:xfrm>
            <a:off x="0" y="887040"/>
            <a:ext cx="121917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41"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42"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3"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51" name="PlaceHolder 2"/>
          <p:cNvSpPr>
            <a:spLocks noGrp="1"/>
          </p:cNvSpPr>
          <p:nvPr>
            <p:ph type="body"/>
          </p:nvPr>
        </p:nvSpPr>
        <p:spPr>
          <a:xfrm>
            <a:off x="0" y="887040"/>
            <a:ext cx="121917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4"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46"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47"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48"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50"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51"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52" name="PlaceHolder 4"/>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54"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55"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56" name="PlaceHolder 4"/>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58" name="PlaceHolder 2"/>
          <p:cNvSpPr>
            <a:spLocks noGrp="1"/>
          </p:cNvSpPr>
          <p:nvPr>
            <p:ph type="body"/>
          </p:nvPr>
        </p:nvSpPr>
        <p:spPr>
          <a:xfrm>
            <a:off x="0" y="887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59" name="PlaceHolder 3"/>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0"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61"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2"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3"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4" name="PlaceHolder 5"/>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166" name="PlaceHolder 2"/>
          <p:cNvSpPr>
            <a:spLocks noGrp="1"/>
          </p:cNvSpPr>
          <p:nvPr>
            <p:ph type="body"/>
          </p:nvPr>
        </p:nvSpPr>
        <p:spPr>
          <a:xfrm>
            <a:off x="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7" name="PlaceHolder 3"/>
          <p:cNvSpPr>
            <a:spLocks noGrp="1"/>
          </p:cNvSpPr>
          <p:nvPr>
            <p:ph type="body"/>
          </p:nvPr>
        </p:nvSpPr>
        <p:spPr>
          <a:xfrm>
            <a:off x="412200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8" name="PlaceHolder 4"/>
          <p:cNvSpPr>
            <a:spLocks noGrp="1"/>
          </p:cNvSpPr>
          <p:nvPr>
            <p:ph type="body"/>
          </p:nvPr>
        </p:nvSpPr>
        <p:spPr>
          <a:xfrm>
            <a:off x="8244360" y="887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69" name="PlaceHolder 5"/>
          <p:cNvSpPr>
            <a:spLocks noGrp="1"/>
          </p:cNvSpPr>
          <p:nvPr>
            <p:ph type="body"/>
          </p:nvPr>
        </p:nvSpPr>
        <p:spPr>
          <a:xfrm>
            <a:off x="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70" name="PlaceHolder 6"/>
          <p:cNvSpPr>
            <a:spLocks noGrp="1"/>
          </p:cNvSpPr>
          <p:nvPr>
            <p:ph type="body"/>
          </p:nvPr>
        </p:nvSpPr>
        <p:spPr>
          <a:xfrm>
            <a:off x="412200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171" name="PlaceHolder 7"/>
          <p:cNvSpPr>
            <a:spLocks noGrp="1"/>
          </p:cNvSpPr>
          <p:nvPr>
            <p:ph type="body"/>
          </p:nvPr>
        </p:nvSpPr>
        <p:spPr>
          <a:xfrm>
            <a:off x="8244360" y="3650040"/>
            <a:ext cx="392544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C45821-CB37-44AF-B093-9A7F3DCFB4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9610E952-5ACE-4018-8CBB-9B2CFFCA2E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BBB89BD3-062E-447F-9E1E-69209A4E1C57}"/>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32A017D8-5B10-40C6-AAE8-50B811CD424B}"/>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045B979-058E-47A3-9EEB-6B9457607A20}"/>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124135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CB1569-4B4D-48E2-B40B-65E9BC59B4D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C54B1C1-AD2F-4FAD-99E6-F47058091F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F386EC76-B9BD-44B0-A4FE-01C08871F2E3}"/>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1C7A3340-E405-4B3C-8E42-1DFAD01B02C5}"/>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BD157A83-1D3A-4CDA-B445-257D487BC532}"/>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262461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B75BF2-2A0B-4470-9ACF-846767EE01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9F7E0622-F0BF-4019-A905-4DB03D4D31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4BE64258-2890-4DBA-B2A9-C94AE4E1812A}"/>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C6E6DF41-7064-4920-9F90-91D5A2FCB497}"/>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0AAD7570-D2AD-4E0A-8745-EA5576329676}"/>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6941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53"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54"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4ED8C4-45A9-4355-ACA0-9ACB142AB4B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21F321D-E6C6-4E3B-A1F5-1F83095EC1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99A2E97A-DFE1-4460-90CB-348B6C90D6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80E951B9-2B9B-47A3-BDBA-097A4857FB03}"/>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F4597C8F-E728-49A3-AE62-B440B0111B96}"/>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953E77AF-62BB-4D30-A6C1-3719D0C12A6A}"/>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530699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1CB28E-9A73-4190-972E-D212D6A920D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CCFB427B-E0E8-4EAE-BD0D-2AC1CFCCE0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F0C3C82-36DA-4981-B336-F6EF29164D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95492E22-B065-45C1-A18E-D789149BB3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107BEA9-EA03-464E-A2A8-FCA29D0CAC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21EB868E-FBF5-4C28-ACF1-D6BCE581DB69}"/>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8" name="Footer Placeholder 7">
            <a:extLst>
              <a:ext uri="{FF2B5EF4-FFF2-40B4-BE49-F238E27FC236}">
                <a16:creationId xmlns:a16="http://schemas.microsoft.com/office/drawing/2014/main" xmlns="" id="{BFF52EE5-B54B-4516-BEE8-ABB4A7F491BF}"/>
              </a:ext>
            </a:extLst>
          </p:cNvPr>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a:extLst>
              <a:ext uri="{FF2B5EF4-FFF2-40B4-BE49-F238E27FC236}">
                <a16:creationId xmlns:a16="http://schemas.microsoft.com/office/drawing/2014/main" xmlns="" id="{8DF22A59-41FF-4337-9160-5B8147036329}"/>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538316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12C63A-DB95-43B1-BB37-1CF15A5F4AF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34A28599-8402-4AA9-BF41-DEF9D93FBA04}"/>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4" name="Footer Placeholder 3">
            <a:extLst>
              <a:ext uri="{FF2B5EF4-FFF2-40B4-BE49-F238E27FC236}">
                <a16:creationId xmlns:a16="http://schemas.microsoft.com/office/drawing/2014/main" xmlns="" id="{EFAD4936-2815-4EFD-9FF1-C9BF56A993F7}"/>
              </a:ext>
            </a:extLst>
          </p:cNvPr>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a:extLst>
              <a:ext uri="{FF2B5EF4-FFF2-40B4-BE49-F238E27FC236}">
                <a16:creationId xmlns:a16="http://schemas.microsoft.com/office/drawing/2014/main" xmlns="" id="{DB08849F-BBC5-4023-A06E-49F88A5C1620}"/>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675333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0AFE7E2-E61C-4CE6-A9EF-249D579F9582}"/>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3" name="Footer Placeholder 2">
            <a:extLst>
              <a:ext uri="{FF2B5EF4-FFF2-40B4-BE49-F238E27FC236}">
                <a16:creationId xmlns:a16="http://schemas.microsoft.com/office/drawing/2014/main" xmlns="" id="{B1F92B1B-461C-411B-98E9-854A2F38EF85}"/>
              </a:ext>
            </a:extLst>
          </p:cNvPr>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a:extLst>
              <a:ext uri="{FF2B5EF4-FFF2-40B4-BE49-F238E27FC236}">
                <a16:creationId xmlns:a16="http://schemas.microsoft.com/office/drawing/2014/main" xmlns="" id="{C4A2CF8A-F5BE-4D96-A66F-43D4698C1F4A}"/>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8849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53200A-20AE-4270-9571-4FCDFB5B87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569DFF05-FE20-44B2-B2AA-A6189CD36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C91B0E26-A339-48A4-8211-2334696F5E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05ED157-F8E1-451B-B35B-582A25CD0A6A}"/>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CDDC2FCB-AEE2-4EFE-BFDE-7F9CA340D337}"/>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835A4738-6ED6-451C-ADFE-64F3BB4679C8}"/>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33600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21235F-10FD-4731-A5A9-0F44A283E5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E99967AF-F36E-4906-92D0-2F67BA8FD6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865FCD61-E259-4B6C-A366-E9FA9C0221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ACEA27F-3BE2-41B4-80CB-33757566FD21}"/>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C1E11528-928D-4251-935E-4B4F855C5C91}"/>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DB0CCC41-811D-4FBE-88D4-5206E170BB99}"/>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41598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E55150-0DCF-4CFB-B103-777F68B089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79970C6B-5C2D-4B04-A384-41AA19BB34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474E49F-371D-436F-A18C-786D51D17319}"/>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87CFFFA4-C062-46F6-B697-C6D43CC00B2C}"/>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0264B130-9AAD-4933-BBF9-76DDB4186F3C}"/>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922527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49F1A5E-0A91-46F4-A1DB-3C76B73D601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8CA9DC71-17B6-483E-A30B-56F1D838EB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7822532F-6738-4DD5-871B-F011DFEC623E}"/>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74EC899D-9DE0-407D-AE51-B1CC460F5F2B}"/>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C2AD4F1-2862-44B6-BBCA-6867D26CD6A3}"/>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11377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6"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en-U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58"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59" name="PlaceHolder 3"/>
          <p:cNvSpPr>
            <a:spLocks noGrp="1"/>
          </p:cNvSpPr>
          <p:nvPr>
            <p:ph type="body"/>
          </p:nvPr>
        </p:nvSpPr>
        <p:spPr>
          <a:xfrm>
            <a:off x="624708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60" name="PlaceHolder 4"/>
          <p:cNvSpPr>
            <a:spLocks noGrp="1"/>
          </p:cNvSpPr>
          <p:nvPr>
            <p:ph type="body"/>
          </p:nvPr>
        </p:nvSpPr>
        <p:spPr>
          <a:xfrm>
            <a:off x="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62" name="PlaceHolder 2"/>
          <p:cNvSpPr>
            <a:spLocks noGrp="1"/>
          </p:cNvSpPr>
          <p:nvPr>
            <p:ph type="body"/>
          </p:nvPr>
        </p:nvSpPr>
        <p:spPr>
          <a:xfrm>
            <a:off x="0" y="887040"/>
            <a:ext cx="5949360" cy="52894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63"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64" name="PlaceHolder 4"/>
          <p:cNvSpPr>
            <a:spLocks noGrp="1"/>
          </p:cNvSpPr>
          <p:nvPr>
            <p:ph type="body"/>
          </p:nvPr>
        </p:nvSpPr>
        <p:spPr>
          <a:xfrm>
            <a:off x="6247080" y="3650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609480" y="273600"/>
            <a:ext cx="10972440" cy="1144800"/>
          </a:xfrm>
          <a:prstGeom prst="rect">
            <a:avLst/>
          </a:prstGeom>
        </p:spPr>
        <p:txBody>
          <a:bodyPr lIns="0" tIns="0" rIns="0" bIns="0" anchor="ctr">
            <a:spAutoFit/>
          </a:bodyPr>
          <a:lstStyle/>
          <a:p>
            <a:endParaRPr lang="en-US" sz="1800" b="0" strike="noStrike" spc="-1">
              <a:solidFill>
                <a:srgbClr val="000000"/>
              </a:solidFill>
              <a:latin typeface="Calibri"/>
            </a:endParaRPr>
          </a:p>
        </p:txBody>
      </p:sp>
      <p:sp>
        <p:nvSpPr>
          <p:cNvPr id="66" name="PlaceHolder 2"/>
          <p:cNvSpPr>
            <a:spLocks noGrp="1"/>
          </p:cNvSpPr>
          <p:nvPr>
            <p:ph type="body"/>
          </p:nvPr>
        </p:nvSpPr>
        <p:spPr>
          <a:xfrm>
            <a:off x="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67" name="PlaceHolder 3"/>
          <p:cNvSpPr>
            <a:spLocks noGrp="1"/>
          </p:cNvSpPr>
          <p:nvPr>
            <p:ph type="body"/>
          </p:nvPr>
        </p:nvSpPr>
        <p:spPr>
          <a:xfrm>
            <a:off x="6247080" y="887040"/>
            <a:ext cx="59493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
        <p:nvSpPr>
          <p:cNvPr id="68" name="PlaceHolder 4"/>
          <p:cNvSpPr>
            <a:spLocks noGrp="1"/>
          </p:cNvSpPr>
          <p:nvPr>
            <p:ph type="body"/>
          </p:nvPr>
        </p:nvSpPr>
        <p:spPr>
          <a:xfrm>
            <a:off x="0" y="3650040"/>
            <a:ext cx="12191760" cy="2522880"/>
          </a:xfrm>
          <a:prstGeom prst="rect">
            <a:avLst/>
          </a:prstGeom>
        </p:spPr>
        <p:txBody>
          <a:bodyPr lIns="0" tIns="0" rIns="0" bIns="0">
            <a:normAutofit/>
          </a:bodyPr>
          <a:lstStyle/>
          <a:p>
            <a:endParaRPr lang="en-US" sz="2800" b="0" strike="noStrike" spc="-1">
              <a:solidFill>
                <a:srgbClr val="000000"/>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41" name="CustomShape 1" hidden="1"/>
          <p:cNvSpPr/>
          <p:nvPr/>
        </p:nvSpPr>
        <p:spPr>
          <a:xfrm>
            <a:off x="0" y="6059160"/>
            <a:ext cx="12191760" cy="818640"/>
          </a:xfrm>
          <a:prstGeom prst="rect">
            <a:avLst/>
          </a:prstGeom>
          <a:solidFill>
            <a:srgbClr val="382873"/>
          </a:solidFill>
          <a:ln>
            <a:noFill/>
          </a:ln>
        </p:spPr>
        <p:style>
          <a:lnRef idx="2">
            <a:schemeClr val="accent2">
              <a:shade val="50000"/>
            </a:schemeClr>
          </a:lnRef>
          <a:fillRef idx="1">
            <a:schemeClr val="accent2"/>
          </a:fillRef>
          <a:effectRef idx="0">
            <a:schemeClr val="accent2"/>
          </a:effectRef>
          <a:fontRef idx="minor"/>
        </p:style>
      </p:sp>
      <p:pic>
        <p:nvPicPr>
          <p:cNvPr id="42" name="Afbeelding 9"/>
          <p:cNvPicPr/>
          <p:nvPr/>
        </p:nvPicPr>
        <p:blipFill>
          <a:blip r:embed="rId15"/>
          <a:stretch/>
        </p:blipFill>
        <p:spPr>
          <a:xfrm>
            <a:off x="173520" y="6136200"/>
            <a:ext cx="632160" cy="624600"/>
          </a:xfrm>
          <a:prstGeom prst="rect">
            <a:avLst/>
          </a:prstGeom>
          <a:ln>
            <a:noFill/>
          </a:ln>
        </p:spPr>
      </p:pic>
      <p:sp>
        <p:nvSpPr>
          <p:cNvPr id="43" name="CustomShape 2" hidden="1"/>
          <p:cNvSpPr/>
          <p:nvPr/>
        </p:nvSpPr>
        <p:spPr>
          <a:xfrm>
            <a:off x="769320" y="6125400"/>
            <a:ext cx="194976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en-US" sz="1800" b="0" strike="noStrike" spc="-1">
                <a:solidFill>
                  <a:srgbClr val="FFFFFF"/>
                </a:solidFill>
                <a:latin typeface="Calibri"/>
              </a:rPr>
              <a:t>Ghana</a:t>
            </a:r>
            <a:endParaRPr lang="en-US" sz="1800" b="0" strike="noStrike" spc="-1">
              <a:latin typeface="Arial"/>
            </a:endParaRPr>
          </a:p>
          <a:p>
            <a:pPr>
              <a:lnSpc>
                <a:spcPct val="100000"/>
              </a:lnSpc>
            </a:pPr>
            <a:r>
              <a:rPr lang="en-US" sz="1800" b="0" strike="noStrike" spc="-1">
                <a:solidFill>
                  <a:srgbClr val="FFFFFF"/>
                </a:solidFill>
                <a:latin typeface="Calibri"/>
              </a:rPr>
              <a:t>Statistical Service</a:t>
            </a:r>
            <a:endParaRPr lang="en-US" sz="1800" b="0" strike="noStrike" spc="-1">
              <a:latin typeface="Arial"/>
            </a:endParaRPr>
          </a:p>
        </p:txBody>
      </p:sp>
      <p:sp>
        <p:nvSpPr>
          <p:cNvPr id="44" name="CustomShape 3" hidden="1"/>
          <p:cNvSpPr/>
          <p:nvPr/>
        </p:nvSpPr>
        <p:spPr>
          <a:xfrm>
            <a:off x="9558000" y="6125400"/>
            <a:ext cx="245988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r">
              <a:lnSpc>
                <a:spcPct val="100000"/>
              </a:lnSpc>
            </a:pPr>
            <a:r>
              <a:rPr lang="en-US" sz="1800" b="0" strike="noStrike" spc="-1">
                <a:solidFill>
                  <a:srgbClr val="FFFFFF"/>
                </a:solidFill>
                <a:latin typeface="Calibri"/>
              </a:rPr>
              <a:t>Population and Housing Census 2020 </a:t>
            </a:r>
            <a:endParaRPr lang="en-US" sz="1800" b="0" strike="noStrike" spc="-1">
              <a:latin typeface="Arial"/>
            </a:endParaRPr>
          </a:p>
        </p:txBody>
      </p:sp>
      <p:sp>
        <p:nvSpPr>
          <p:cNvPr id="45" name="PlaceHolder 4"/>
          <p:cNvSpPr>
            <a:spLocks noGrp="1"/>
          </p:cNvSpPr>
          <p:nvPr>
            <p:ph type="sldNum"/>
          </p:nvPr>
        </p:nvSpPr>
        <p:spPr>
          <a:xfrm>
            <a:off x="5587920" y="6265800"/>
            <a:ext cx="1015560" cy="364680"/>
          </a:xfrm>
          <a:prstGeom prst="rect">
            <a:avLst/>
          </a:prstGeom>
        </p:spPr>
        <p:txBody>
          <a:bodyPr anchor="ctr">
            <a:noAutofit/>
          </a:bodyPr>
          <a:lstStyle/>
          <a:p>
            <a:pPr algn="ctr">
              <a:lnSpc>
                <a:spcPct val="100000"/>
              </a:lnSpc>
            </a:pPr>
            <a:fld id="{B3BC7C85-7A76-4D37-B4B9-04BAA752C83B}" type="slidenum">
              <a:rPr lang="en-US" sz="1800" b="0" strike="noStrike" spc="-1">
                <a:solidFill>
                  <a:srgbClr val="FFFFFF"/>
                </a:solidFill>
                <a:latin typeface="Calibri"/>
              </a:rPr>
              <a:t>‹#›</a:t>
            </a:fld>
            <a:endParaRPr lang="en-US" sz="1800" b="0" strike="noStrike" spc="-1">
              <a:latin typeface="Times New Roman"/>
            </a:endParaRPr>
          </a:p>
        </p:txBody>
      </p:sp>
      <p:sp>
        <p:nvSpPr>
          <p:cNvPr id="46" name="PlaceHolder 5"/>
          <p:cNvSpPr>
            <a:spLocks noGrp="1"/>
          </p:cNvSpPr>
          <p:nvPr>
            <p:ph type="body"/>
          </p:nvPr>
        </p:nvSpPr>
        <p:spPr>
          <a:xfrm>
            <a:off x="0" y="887040"/>
            <a:ext cx="12191760" cy="5289480"/>
          </a:xfrm>
          <a:prstGeom prst="rect">
            <a:avLst/>
          </a:prstGeom>
        </p:spPr>
        <p:txBody>
          <a:bodyPr>
            <a:normAutofit/>
          </a:bodyPr>
          <a:lstStyle/>
          <a:p>
            <a:pPr marL="228600" indent="-228240">
              <a:lnSpc>
                <a:spcPct val="90000"/>
              </a:lnSpc>
              <a:spcBef>
                <a:spcPts val="1001"/>
              </a:spcBef>
              <a:buClr>
                <a:srgbClr val="000000"/>
              </a:buClr>
              <a:buFont typeface="Arial"/>
              <a:buChar char="•"/>
            </a:pPr>
            <a:r>
              <a:rPr lang="en-US" sz="2800" b="0" strike="noStrike" spc="-1">
                <a:solidFill>
                  <a:srgbClr val="000000"/>
                </a:solidFill>
                <a:latin typeface="Calibri"/>
              </a:rPr>
              <a:t>Klikken om de tekststijl van het model te bewerken</a:t>
            </a:r>
          </a:p>
          <a:p>
            <a:pPr marL="685800" lvl="1" indent="-228240">
              <a:lnSpc>
                <a:spcPct val="90000"/>
              </a:lnSpc>
              <a:spcBef>
                <a:spcPts val="499"/>
              </a:spcBef>
              <a:buClr>
                <a:srgbClr val="000000"/>
              </a:buClr>
              <a:buFont typeface="Arial"/>
              <a:buChar char="•"/>
            </a:pPr>
            <a:r>
              <a:rPr lang="en-US" sz="2400" b="0" strike="noStrike" spc="-1">
                <a:solidFill>
                  <a:srgbClr val="000000"/>
                </a:solidFill>
                <a:latin typeface="Calibri"/>
              </a:rPr>
              <a:t>Tweede niveau</a:t>
            </a:r>
          </a:p>
          <a:p>
            <a:pPr marL="1143000" lvl="2" indent="-228240">
              <a:lnSpc>
                <a:spcPct val="90000"/>
              </a:lnSpc>
              <a:spcBef>
                <a:spcPts val="499"/>
              </a:spcBef>
              <a:buClr>
                <a:srgbClr val="000000"/>
              </a:buClr>
              <a:buFont typeface="Arial"/>
              <a:buChar char="•"/>
            </a:pPr>
            <a:r>
              <a:rPr lang="en-US" sz="2400" b="0" strike="noStrike" spc="-1">
                <a:solidFill>
                  <a:srgbClr val="000000"/>
                </a:solidFill>
                <a:latin typeface="Calibri"/>
              </a:rPr>
              <a:t>Derde niveau</a:t>
            </a:r>
          </a:p>
          <a:p>
            <a:pPr marL="1600200" lvl="3" indent="-228240">
              <a:lnSpc>
                <a:spcPct val="90000"/>
              </a:lnSpc>
              <a:spcBef>
                <a:spcPts val="499"/>
              </a:spcBef>
              <a:buClr>
                <a:srgbClr val="000000"/>
              </a:buClr>
              <a:buFont typeface="Arial"/>
              <a:buChar char="•"/>
            </a:pPr>
            <a:r>
              <a:rPr lang="en-US" sz="2400" b="0" strike="noStrike" spc="-1">
                <a:solidFill>
                  <a:srgbClr val="000000"/>
                </a:solidFill>
                <a:latin typeface="Calibri"/>
              </a:rPr>
              <a:t>Vierde niveau</a:t>
            </a:r>
          </a:p>
          <a:p>
            <a:pPr marL="2057400" lvl="4" indent="-228240">
              <a:lnSpc>
                <a:spcPct val="90000"/>
              </a:lnSpc>
              <a:spcBef>
                <a:spcPts val="499"/>
              </a:spcBef>
              <a:buClr>
                <a:srgbClr val="000000"/>
              </a:buClr>
              <a:buFont typeface="Arial"/>
              <a:buChar char="•"/>
            </a:pPr>
            <a:r>
              <a:rPr lang="en-US" sz="2400" b="0" strike="noStrike" spc="-1">
                <a:solidFill>
                  <a:srgbClr val="000000"/>
                </a:solidFill>
                <a:latin typeface="Calibri"/>
              </a:rPr>
              <a:t>Vijfde niveau</a:t>
            </a:r>
          </a:p>
        </p:txBody>
      </p:sp>
      <p:sp>
        <p:nvSpPr>
          <p:cNvPr id="47" name="PlaceHolder 6"/>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Click to edit the title text format</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84" name="CustomShape 1" hidden="1"/>
          <p:cNvSpPr/>
          <p:nvPr/>
        </p:nvSpPr>
        <p:spPr>
          <a:xfrm>
            <a:off x="0" y="6059160"/>
            <a:ext cx="12191760" cy="818640"/>
          </a:xfrm>
          <a:prstGeom prst="rect">
            <a:avLst/>
          </a:prstGeom>
          <a:solidFill>
            <a:srgbClr val="382873"/>
          </a:solidFill>
          <a:ln>
            <a:noFill/>
          </a:ln>
        </p:spPr>
        <p:style>
          <a:lnRef idx="2">
            <a:schemeClr val="accent2">
              <a:shade val="50000"/>
            </a:schemeClr>
          </a:lnRef>
          <a:fillRef idx="1">
            <a:schemeClr val="accent2"/>
          </a:fillRef>
          <a:effectRef idx="0">
            <a:schemeClr val="accent2"/>
          </a:effectRef>
          <a:fontRef idx="minor"/>
        </p:style>
      </p:sp>
      <p:pic>
        <p:nvPicPr>
          <p:cNvPr id="85" name="Afbeelding 9"/>
          <p:cNvPicPr/>
          <p:nvPr/>
        </p:nvPicPr>
        <p:blipFill>
          <a:blip r:embed="rId15"/>
          <a:stretch/>
        </p:blipFill>
        <p:spPr>
          <a:xfrm>
            <a:off x="173520" y="6136200"/>
            <a:ext cx="632160" cy="624600"/>
          </a:xfrm>
          <a:prstGeom prst="rect">
            <a:avLst/>
          </a:prstGeom>
          <a:ln>
            <a:noFill/>
          </a:ln>
        </p:spPr>
      </p:pic>
      <p:sp>
        <p:nvSpPr>
          <p:cNvPr id="86" name="CustomShape 2" hidden="1"/>
          <p:cNvSpPr/>
          <p:nvPr/>
        </p:nvSpPr>
        <p:spPr>
          <a:xfrm>
            <a:off x="769320" y="6125400"/>
            <a:ext cx="194976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en-US" sz="1800" b="0" strike="noStrike" spc="-1">
                <a:solidFill>
                  <a:srgbClr val="FFFFFF"/>
                </a:solidFill>
                <a:latin typeface="Calibri"/>
              </a:rPr>
              <a:t>Ghana</a:t>
            </a:r>
            <a:endParaRPr lang="en-US" sz="1800" b="0" strike="noStrike" spc="-1">
              <a:latin typeface="Arial"/>
            </a:endParaRPr>
          </a:p>
          <a:p>
            <a:pPr>
              <a:lnSpc>
                <a:spcPct val="100000"/>
              </a:lnSpc>
            </a:pPr>
            <a:r>
              <a:rPr lang="en-US" sz="1800" b="0" strike="noStrike" spc="-1">
                <a:solidFill>
                  <a:srgbClr val="FFFFFF"/>
                </a:solidFill>
                <a:latin typeface="Calibri"/>
              </a:rPr>
              <a:t>Statistical Service</a:t>
            </a:r>
            <a:endParaRPr lang="en-US" sz="1800" b="0" strike="noStrike" spc="-1">
              <a:latin typeface="Arial"/>
            </a:endParaRPr>
          </a:p>
        </p:txBody>
      </p:sp>
      <p:sp>
        <p:nvSpPr>
          <p:cNvPr id="87" name="CustomShape 3" hidden="1"/>
          <p:cNvSpPr/>
          <p:nvPr/>
        </p:nvSpPr>
        <p:spPr>
          <a:xfrm>
            <a:off x="9558000" y="6125400"/>
            <a:ext cx="245988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r">
              <a:lnSpc>
                <a:spcPct val="100000"/>
              </a:lnSpc>
            </a:pPr>
            <a:r>
              <a:rPr lang="en-US" sz="1800" b="0" strike="noStrike" spc="-1">
                <a:solidFill>
                  <a:srgbClr val="FFFFFF"/>
                </a:solidFill>
                <a:latin typeface="Calibri"/>
              </a:rPr>
              <a:t>Population and Housing Census 2020 </a:t>
            </a:r>
            <a:endParaRPr lang="en-US" sz="1800" b="0" strike="noStrike" spc="-1">
              <a:latin typeface="Arial"/>
            </a:endParaRPr>
          </a:p>
        </p:txBody>
      </p:sp>
      <p:sp>
        <p:nvSpPr>
          <p:cNvPr id="88" name="PlaceHolder 4"/>
          <p:cNvSpPr>
            <a:spLocks noGrp="1"/>
          </p:cNvSpPr>
          <p:nvPr>
            <p:ph type="title"/>
          </p:nvPr>
        </p:nvSpPr>
        <p:spPr>
          <a:xfrm>
            <a:off x="0" y="0"/>
            <a:ext cx="12191760" cy="875880"/>
          </a:xfrm>
          <a:prstGeom prst="rect">
            <a:avLst/>
          </a:prstGeom>
        </p:spPr>
        <p:txBody>
          <a:bodyPr anchor="ctr">
            <a:noAutofit/>
          </a:bodyPr>
          <a:lstStyle/>
          <a:p>
            <a:pPr algn="ctr">
              <a:lnSpc>
                <a:spcPct val="90000"/>
              </a:lnSpc>
            </a:pPr>
            <a:r>
              <a:rPr lang="en-US" sz="3600" b="1" strike="noStrike" spc="-1">
                <a:solidFill>
                  <a:srgbClr val="382873"/>
                </a:solidFill>
                <a:latin typeface="Cambria"/>
                <a:ea typeface="Cambria"/>
              </a:rPr>
              <a:t>Klik om stijl te bewerken</a:t>
            </a:r>
            <a:endParaRPr lang="en-US" sz="3600" b="0" strike="noStrike" spc="-1">
              <a:solidFill>
                <a:srgbClr val="000000"/>
              </a:solidFill>
              <a:latin typeface="Calibri"/>
            </a:endParaRPr>
          </a:p>
        </p:txBody>
      </p:sp>
      <p:sp>
        <p:nvSpPr>
          <p:cNvPr id="89" name="PlaceHolder 5"/>
          <p:cNvSpPr>
            <a:spLocks noGrp="1"/>
          </p:cNvSpPr>
          <p:nvPr>
            <p:ph type="sldNum"/>
          </p:nvPr>
        </p:nvSpPr>
        <p:spPr>
          <a:xfrm>
            <a:off x="5587920" y="6265800"/>
            <a:ext cx="1015560" cy="364680"/>
          </a:xfrm>
          <a:prstGeom prst="rect">
            <a:avLst/>
          </a:prstGeom>
        </p:spPr>
        <p:txBody>
          <a:bodyPr anchor="ctr">
            <a:noAutofit/>
          </a:bodyPr>
          <a:lstStyle/>
          <a:p>
            <a:pPr algn="ctr">
              <a:lnSpc>
                <a:spcPct val="100000"/>
              </a:lnSpc>
            </a:pPr>
            <a:fld id="{0891FC05-E361-4235-BEB9-0C58C4843369}" type="slidenum">
              <a:rPr lang="en-US" sz="1800" b="0" strike="noStrike" spc="-1">
                <a:solidFill>
                  <a:srgbClr val="FFFFFF"/>
                </a:solidFill>
                <a:latin typeface="Calibri"/>
              </a:rPr>
              <a:t>‹#›</a:t>
            </a:fld>
            <a:endParaRPr lang="en-US" sz="1800" b="0" strike="noStrike" spc="-1">
              <a:latin typeface="Times New Roman"/>
            </a:endParaRPr>
          </a:p>
        </p:txBody>
      </p:sp>
      <p:sp>
        <p:nvSpPr>
          <p:cNvPr id="90" name="PlaceHolder 6"/>
          <p:cNvSpPr>
            <a:spLocks noGrp="1"/>
          </p:cNvSpPr>
          <p:nvPr>
            <p:ph type="body"/>
          </p:nvPr>
        </p:nvSpPr>
        <p:spPr>
          <a:xfrm>
            <a:off x="0" y="887040"/>
            <a:ext cx="12191760" cy="5289480"/>
          </a:xfrm>
          <a:prstGeom prst="rect">
            <a:avLst/>
          </a:prstGeom>
        </p:spPr>
        <p:txBody>
          <a:bodyPr>
            <a:normAutofit/>
          </a:bodyPr>
          <a:lstStyle/>
          <a:p>
            <a:pPr marL="228600" indent="-228240">
              <a:lnSpc>
                <a:spcPct val="90000"/>
              </a:lnSpc>
              <a:spcBef>
                <a:spcPts val="1001"/>
              </a:spcBef>
              <a:buClr>
                <a:srgbClr val="000000"/>
              </a:buClr>
              <a:buFont typeface="Arial"/>
              <a:buChar char="•"/>
            </a:pPr>
            <a:r>
              <a:rPr lang="en-US" sz="2800" b="0" strike="noStrike" spc="-1">
                <a:solidFill>
                  <a:srgbClr val="000000"/>
                </a:solidFill>
                <a:latin typeface="Calibri"/>
              </a:rPr>
              <a:t>Klikken om de tekststijl van het model te bewerken</a:t>
            </a:r>
          </a:p>
          <a:p>
            <a:pPr marL="685800" lvl="1" indent="-228240">
              <a:lnSpc>
                <a:spcPct val="90000"/>
              </a:lnSpc>
              <a:spcBef>
                <a:spcPts val="499"/>
              </a:spcBef>
              <a:buClr>
                <a:srgbClr val="000000"/>
              </a:buClr>
              <a:buFont typeface="Arial"/>
              <a:buChar char="•"/>
            </a:pPr>
            <a:r>
              <a:rPr lang="en-US" sz="2400" b="0" strike="noStrike" spc="-1">
                <a:solidFill>
                  <a:srgbClr val="000000"/>
                </a:solidFill>
                <a:latin typeface="Calibri"/>
              </a:rPr>
              <a:t>Tweede niveau</a:t>
            </a:r>
          </a:p>
          <a:p>
            <a:pPr marL="1143000" lvl="2" indent="-228240">
              <a:lnSpc>
                <a:spcPct val="90000"/>
              </a:lnSpc>
              <a:spcBef>
                <a:spcPts val="499"/>
              </a:spcBef>
              <a:buClr>
                <a:srgbClr val="000000"/>
              </a:buClr>
              <a:buFont typeface="Arial"/>
              <a:buChar char="•"/>
            </a:pPr>
            <a:r>
              <a:rPr lang="en-US" sz="2400" b="0" strike="noStrike" spc="-1">
                <a:solidFill>
                  <a:srgbClr val="000000"/>
                </a:solidFill>
                <a:latin typeface="Calibri"/>
              </a:rPr>
              <a:t>Derde niveau</a:t>
            </a:r>
          </a:p>
          <a:p>
            <a:pPr marL="1600200" lvl="3" indent="-228240">
              <a:lnSpc>
                <a:spcPct val="90000"/>
              </a:lnSpc>
              <a:spcBef>
                <a:spcPts val="499"/>
              </a:spcBef>
              <a:buClr>
                <a:srgbClr val="000000"/>
              </a:buClr>
              <a:buFont typeface="Arial"/>
              <a:buChar char="•"/>
            </a:pPr>
            <a:r>
              <a:rPr lang="en-US" sz="2400" b="0" strike="noStrike" spc="-1">
                <a:solidFill>
                  <a:srgbClr val="000000"/>
                </a:solidFill>
                <a:latin typeface="Calibri"/>
              </a:rPr>
              <a:t>Vierde niveau</a:t>
            </a:r>
          </a:p>
          <a:p>
            <a:pPr marL="2057400" lvl="4" indent="-228240">
              <a:lnSpc>
                <a:spcPct val="90000"/>
              </a:lnSpc>
              <a:spcBef>
                <a:spcPts val="499"/>
              </a:spcBef>
              <a:buClr>
                <a:srgbClr val="000000"/>
              </a:buClr>
              <a:buFont typeface="Arial"/>
              <a:buChar char="•"/>
            </a:pPr>
            <a:r>
              <a:rPr lang="en-US" sz="2400" b="0" strike="noStrike" spc="-1">
                <a:solidFill>
                  <a:srgbClr val="000000"/>
                </a:solidFill>
                <a:latin typeface="Calibri"/>
              </a:rPr>
              <a:t>Vijfde niveau</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27" name="CustomShape 1"/>
          <p:cNvSpPr/>
          <p:nvPr/>
        </p:nvSpPr>
        <p:spPr>
          <a:xfrm>
            <a:off x="0" y="6059160"/>
            <a:ext cx="12191760" cy="818640"/>
          </a:xfrm>
          <a:prstGeom prst="rect">
            <a:avLst/>
          </a:prstGeom>
          <a:solidFill>
            <a:srgbClr val="382873"/>
          </a:solidFill>
          <a:ln>
            <a:noFill/>
          </a:ln>
        </p:spPr>
        <p:style>
          <a:lnRef idx="2">
            <a:schemeClr val="accent2">
              <a:shade val="50000"/>
            </a:schemeClr>
          </a:lnRef>
          <a:fillRef idx="1">
            <a:schemeClr val="accent2"/>
          </a:fillRef>
          <a:effectRef idx="0">
            <a:schemeClr val="accent2"/>
          </a:effectRef>
          <a:fontRef idx="minor"/>
        </p:style>
      </p:sp>
      <p:pic>
        <p:nvPicPr>
          <p:cNvPr id="128" name="Afbeelding 9"/>
          <p:cNvPicPr/>
          <p:nvPr/>
        </p:nvPicPr>
        <p:blipFill>
          <a:blip r:embed="rId15"/>
          <a:stretch/>
        </p:blipFill>
        <p:spPr>
          <a:xfrm>
            <a:off x="173520" y="6136200"/>
            <a:ext cx="632160" cy="624600"/>
          </a:xfrm>
          <a:prstGeom prst="rect">
            <a:avLst/>
          </a:prstGeom>
          <a:ln>
            <a:noFill/>
          </a:ln>
        </p:spPr>
      </p:pic>
      <p:sp>
        <p:nvSpPr>
          <p:cNvPr id="129" name="CustomShape 2"/>
          <p:cNvSpPr/>
          <p:nvPr/>
        </p:nvSpPr>
        <p:spPr>
          <a:xfrm>
            <a:off x="769320" y="6125400"/>
            <a:ext cx="194976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en-US" sz="1800" b="0" strike="noStrike" spc="-1">
                <a:solidFill>
                  <a:srgbClr val="FFFFFF"/>
                </a:solidFill>
                <a:latin typeface="Calibri"/>
              </a:rPr>
              <a:t>Ghana</a:t>
            </a:r>
            <a:endParaRPr lang="en-US" sz="1800" b="0" strike="noStrike" spc="-1">
              <a:latin typeface="Arial"/>
            </a:endParaRPr>
          </a:p>
          <a:p>
            <a:pPr>
              <a:lnSpc>
                <a:spcPct val="100000"/>
              </a:lnSpc>
            </a:pPr>
            <a:r>
              <a:rPr lang="en-US" sz="1800" b="0" strike="noStrike" spc="-1">
                <a:solidFill>
                  <a:srgbClr val="FFFFFF"/>
                </a:solidFill>
                <a:latin typeface="Calibri"/>
              </a:rPr>
              <a:t>Statistical Service</a:t>
            </a:r>
            <a:endParaRPr lang="en-US" sz="1800" b="0" strike="noStrike" spc="-1">
              <a:latin typeface="Arial"/>
            </a:endParaRPr>
          </a:p>
        </p:txBody>
      </p:sp>
      <p:sp>
        <p:nvSpPr>
          <p:cNvPr id="130" name="CustomShape 3"/>
          <p:cNvSpPr/>
          <p:nvPr/>
        </p:nvSpPr>
        <p:spPr>
          <a:xfrm>
            <a:off x="9558000" y="6125400"/>
            <a:ext cx="2459880" cy="639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r">
              <a:lnSpc>
                <a:spcPct val="100000"/>
              </a:lnSpc>
            </a:pPr>
            <a:r>
              <a:rPr lang="en-US" sz="1800" b="0" strike="noStrike" spc="-1">
                <a:solidFill>
                  <a:srgbClr val="FFFFFF"/>
                </a:solidFill>
                <a:latin typeface="Calibri"/>
              </a:rPr>
              <a:t>Population and Housing Census 2020 </a:t>
            </a:r>
            <a:endParaRPr lang="en-US" sz="1800" b="0" strike="noStrike" spc="-1">
              <a:latin typeface="Arial"/>
            </a:endParaRPr>
          </a:p>
        </p:txBody>
      </p:sp>
      <p:sp>
        <p:nvSpPr>
          <p:cNvPr id="131" name="PlaceHolder 4"/>
          <p:cNvSpPr>
            <a:spLocks noGrp="1"/>
          </p:cNvSpPr>
          <p:nvPr>
            <p:ph type="dt"/>
          </p:nvPr>
        </p:nvSpPr>
        <p:spPr>
          <a:xfrm>
            <a:off x="609480" y="6356520"/>
            <a:ext cx="2844360" cy="364680"/>
          </a:xfrm>
          <a:prstGeom prst="rect">
            <a:avLst/>
          </a:prstGeom>
        </p:spPr>
        <p:txBody>
          <a:bodyPr lIns="90000" tIns="45000" rIns="90000" bIns="45000">
            <a:noAutofit/>
          </a:bodyPr>
          <a:lstStyle/>
          <a:p>
            <a:pPr>
              <a:lnSpc>
                <a:spcPct val="100000"/>
              </a:lnSpc>
            </a:pPr>
            <a:fld id="{B411DECD-DEC0-4C3D-A251-E4D103A32985}" type="datetime">
              <a:rPr lang="en-US" sz="1800" b="0" strike="noStrike" spc="-1">
                <a:solidFill>
                  <a:srgbClr val="000000"/>
                </a:solidFill>
                <a:latin typeface="Calibri"/>
              </a:rPr>
              <a:t>3/11/2021</a:t>
            </a:fld>
            <a:endParaRPr lang="en-US" sz="1800" b="0" strike="noStrike" spc="-1">
              <a:latin typeface="Times New Roman"/>
            </a:endParaRPr>
          </a:p>
        </p:txBody>
      </p:sp>
      <p:sp>
        <p:nvSpPr>
          <p:cNvPr id="132" name="PlaceHolder 5"/>
          <p:cNvSpPr>
            <a:spLocks noGrp="1"/>
          </p:cNvSpPr>
          <p:nvPr>
            <p:ph type="ftr"/>
          </p:nvPr>
        </p:nvSpPr>
        <p:spPr>
          <a:xfrm>
            <a:off x="4165560" y="6356520"/>
            <a:ext cx="3860280" cy="364680"/>
          </a:xfrm>
          <a:prstGeom prst="rect">
            <a:avLst/>
          </a:prstGeom>
        </p:spPr>
        <p:txBody>
          <a:bodyPr lIns="90000" tIns="45000" rIns="90000" bIns="45000">
            <a:noAutofit/>
          </a:bodyPr>
          <a:lstStyle/>
          <a:p>
            <a:endParaRPr lang="en-US" sz="2400" b="0" strike="noStrike" spc="-1">
              <a:latin typeface="Times New Roman"/>
            </a:endParaRPr>
          </a:p>
        </p:txBody>
      </p:sp>
      <p:sp>
        <p:nvSpPr>
          <p:cNvPr id="133" name="PlaceHolder 6"/>
          <p:cNvSpPr>
            <a:spLocks noGrp="1"/>
          </p:cNvSpPr>
          <p:nvPr>
            <p:ph type="sldNum"/>
          </p:nvPr>
        </p:nvSpPr>
        <p:spPr>
          <a:xfrm>
            <a:off x="5587920" y="6265800"/>
            <a:ext cx="1015560" cy="364680"/>
          </a:xfrm>
          <a:prstGeom prst="rect">
            <a:avLst/>
          </a:prstGeom>
        </p:spPr>
        <p:txBody>
          <a:bodyPr anchor="ctr">
            <a:noAutofit/>
          </a:bodyPr>
          <a:lstStyle/>
          <a:p>
            <a:pPr algn="ctr">
              <a:lnSpc>
                <a:spcPct val="100000"/>
              </a:lnSpc>
            </a:pPr>
            <a:fld id="{4D17A277-D21E-4E7B-BE5A-1DB272019538}" type="slidenum">
              <a:rPr lang="en-US" sz="1800" b="0" strike="noStrike" spc="-1">
                <a:solidFill>
                  <a:srgbClr val="FFFFFF"/>
                </a:solidFill>
                <a:latin typeface="Calibri"/>
              </a:rPr>
              <a:t>‹#›</a:t>
            </a:fld>
            <a:endParaRPr lang="en-US" sz="1800" b="0" strike="noStrike" spc="-1">
              <a:latin typeface="Times New Roman"/>
            </a:endParaRPr>
          </a:p>
        </p:txBody>
      </p:sp>
      <p:sp>
        <p:nvSpPr>
          <p:cNvPr id="134" name="PlaceHolder 7"/>
          <p:cNvSpPr>
            <a:spLocks noGrp="1"/>
          </p:cNvSpPr>
          <p:nvPr>
            <p:ph type="title"/>
          </p:nvPr>
        </p:nvSpPr>
        <p:spPr>
          <a:xfrm>
            <a:off x="609480" y="273600"/>
            <a:ext cx="10972440" cy="1144800"/>
          </a:xfrm>
          <a:prstGeom prst="rect">
            <a:avLst/>
          </a:prstGeom>
        </p:spPr>
        <p:txBody>
          <a:bodyPr lIns="0" tIns="0" rIns="0" bIns="0" anchor="ctr">
            <a:noAutofit/>
          </a:bodyPr>
          <a:lstStyle/>
          <a:p>
            <a:r>
              <a:rPr lang="en-US" sz="1800" b="0" strike="noStrike" spc="-1">
                <a:solidFill>
                  <a:srgbClr val="000000"/>
                </a:solidFill>
                <a:latin typeface="Calibri"/>
              </a:rPr>
              <a:t>Click to edit the title text format</a:t>
            </a:r>
          </a:p>
        </p:txBody>
      </p:sp>
      <p:sp>
        <p:nvSpPr>
          <p:cNvPr id="135" name="PlaceHolder 8"/>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2800" b="0" strike="noStrike" spc="-1">
                <a:solidFill>
                  <a:srgbClr val="000000"/>
                </a:solidFill>
                <a:latin typeface="Calibri"/>
              </a:rPr>
              <a:t>Click to edit the outline text format</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Calibri"/>
              </a:rPr>
              <a:t>Second Outline Level</a:t>
            </a:r>
          </a:p>
          <a:p>
            <a:pPr marL="1296000" lvl="2" indent="-288000">
              <a:spcBef>
                <a:spcPts val="850"/>
              </a:spcBef>
              <a:buClr>
                <a:srgbClr val="000000"/>
              </a:buClr>
              <a:buSzPct val="45000"/>
              <a:buFont typeface="Wingdings" charset="2"/>
              <a:buChar char=""/>
            </a:pPr>
            <a:r>
              <a:rPr lang="en-US" sz="2400" b="0" strike="noStrike" spc="-1">
                <a:solidFill>
                  <a:srgbClr val="000000"/>
                </a:solidFill>
                <a:latin typeface="Calibri"/>
              </a:rPr>
              <a:t>Third Outline Level</a:t>
            </a:r>
          </a:p>
          <a:p>
            <a:pPr marL="1728000" lvl="3" indent="-216000">
              <a:spcBef>
                <a:spcPts val="567"/>
              </a:spcBef>
              <a:buClr>
                <a:srgbClr val="000000"/>
              </a:buClr>
              <a:buSzPct val="75000"/>
              <a:buFont typeface="Symbol" charset="2"/>
              <a:buChar char=""/>
            </a:pPr>
            <a:r>
              <a:rPr lang="en-US" sz="2400" b="0" strike="noStrike" spc="-1">
                <a:solidFill>
                  <a:srgbClr val="000000"/>
                </a:solidFill>
                <a:latin typeface="Calibri"/>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Fifth Outline Level</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Sixth Outline Level</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56641B9-2F29-4013-99A0-1F73A44C3D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772C267F-1D80-421F-932D-2CA9D10E6E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DE4A77-52B4-429E-A666-F4618F53C4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2E4D72-FD53-4C9A-9883-5E2E390B1333}" type="datetimeFigureOut">
              <a:rPr lang="en-GB" smtClean="0">
                <a:solidFill>
                  <a:prstClr val="black">
                    <a:tint val="75000"/>
                  </a:prstClr>
                </a:solidFill>
              </a:rPr>
              <a:pPr/>
              <a:t>11/03/2021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4B6F1160-202E-4508-A3D3-EA162ECD30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39F65DFE-9369-4C64-AE26-0FFDAC6263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866314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0508295-DC4B-45F5-90C2-BF37D61200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332" y="115420"/>
            <a:ext cx="1409800" cy="1175068"/>
          </a:xfrm>
          <a:prstGeom prst="rect">
            <a:avLst/>
          </a:prstGeom>
        </p:spPr>
      </p:pic>
      <p:sp>
        <p:nvSpPr>
          <p:cNvPr id="10" name="Rectangle 9">
            <a:extLst>
              <a:ext uri="{FF2B5EF4-FFF2-40B4-BE49-F238E27FC236}">
                <a16:creationId xmlns:a16="http://schemas.microsoft.com/office/drawing/2014/main" xmlns="" id="{426A89D8-F6ED-4B71-B125-390229E1D134}"/>
              </a:ext>
            </a:extLst>
          </p:cNvPr>
          <p:cNvSpPr/>
          <p:nvPr/>
        </p:nvSpPr>
        <p:spPr>
          <a:xfrm>
            <a:off x="-58421" y="2692797"/>
            <a:ext cx="12308841"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rPr>
              <a:t>ACHIEVING COMPLETE COVERAGE</a:t>
            </a:r>
          </a:p>
        </p:txBody>
      </p:sp>
      <p:sp>
        <p:nvSpPr>
          <p:cNvPr id="8" name="TextBox 7">
            <a:extLst>
              <a:ext uri="{FF2B5EF4-FFF2-40B4-BE49-F238E27FC236}">
                <a16:creationId xmlns:a16="http://schemas.microsoft.com/office/drawing/2014/main" xmlns="" id="{1096792D-C65B-44E8-83BC-5C9C579F66E2}"/>
              </a:ext>
            </a:extLst>
          </p:cNvPr>
          <p:cNvSpPr txBox="1"/>
          <p:nvPr/>
        </p:nvSpPr>
        <p:spPr>
          <a:xfrm>
            <a:off x="0" y="1841480"/>
            <a:ext cx="12213591" cy="8309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panose="020F0502020204030204"/>
                <a:ea typeface="+mn-ea"/>
                <a:cs typeface="+mn-cs"/>
              </a:rPr>
              <a:t>2021 POPULATION AND HOUSING CENSUS</a:t>
            </a:r>
          </a:p>
        </p:txBody>
      </p:sp>
      <p:pic>
        <p:nvPicPr>
          <p:cNvPr id="12" name="Picture 11" descr="A picture containing drawing&#10;&#10;Description automatically generated">
            <a:extLst>
              <a:ext uri="{FF2B5EF4-FFF2-40B4-BE49-F238E27FC236}">
                <a16:creationId xmlns:a16="http://schemas.microsoft.com/office/drawing/2014/main" xmlns="" id="{78A44543-5A80-4911-ACEB-13D67E61F2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9225" y="66675"/>
            <a:ext cx="1475254" cy="14752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3" name="Group 32">
            <a:extLst>
              <a:ext uri="{FF2B5EF4-FFF2-40B4-BE49-F238E27FC236}">
                <a16:creationId xmlns:a16="http://schemas.microsoft.com/office/drawing/2014/main" xmlns="" id="{734263AD-9B47-42BD-826C-381C4BFF866D}"/>
              </a:ext>
            </a:extLst>
          </p:cNvPr>
          <p:cNvGrpSpPr/>
          <p:nvPr/>
        </p:nvGrpSpPr>
        <p:grpSpPr>
          <a:xfrm rot="548053">
            <a:off x="-34695" y="4080352"/>
            <a:ext cx="2680364" cy="2884729"/>
            <a:chOff x="180572" y="1807952"/>
            <a:chExt cx="4650757" cy="4089096"/>
          </a:xfrm>
        </p:grpSpPr>
        <p:pic>
          <p:nvPicPr>
            <p:cNvPr id="34" name="Picture 33">
              <a:extLst>
                <a:ext uri="{FF2B5EF4-FFF2-40B4-BE49-F238E27FC236}">
                  <a16:creationId xmlns:a16="http://schemas.microsoft.com/office/drawing/2014/main" xmlns="" id="{874FB558-EE65-4651-90A4-B8EA484714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60992">
              <a:off x="180572" y="1807952"/>
              <a:ext cx="4650757" cy="4089096"/>
            </a:xfrm>
            <a:prstGeom prst="rect">
              <a:avLst/>
            </a:prstGeom>
          </p:spPr>
        </p:pic>
        <p:pic>
          <p:nvPicPr>
            <p:cNvPr id="35" name="Picture 34" descr="A picture containing drawing&#10;&#10;Description automatically generated">
              <a:extLst>
                <a:ext uri="{FF2B5EF4-FFF2-40B4-BE49-F238E27FC236}">
                  <a16:creationId xmlns:a16="http://schemas.microsoft.com/office/drawing/2014/main" xmlns="" id="{25F6BA7B-CED4-4446-BF0C-A4F485AA14CB}"/>
                </a:ext>
              </a:extLst>
            </p:cNvPr>
            <p:cNvPicPr>
              <a:picLocks noChangeAspect="1"/>
            </p:cNvPicPr>
            <p:nvPr/>
          </p:nvPicPr>
          <p:blipFill>
            <a:blip r:embed="rId6" cstate="print">
              <a:alphaModFix amt="85000"/>
              <a:extLst>
                <a:ext uri="{28A0092B-C50C-407E-A947-70E740481C1C}">
                  <a14:useLocalDpi xmlns:a14="http://schemas.microsoft.com/office/drawing/2010/main" val="0"/>
                </a:ext>
              </a:extLst>
            </a:blip>
            <a:stretch>
              <a:fillRect/>
            </a:stretch>
          </p:blipFill>
          <p:spPr>
            <a:xfrm rot="20970009">
              <a:off x="1371359" y="2214554"/>
              <a:ext cx="1679525" cy="1316923"/>
            </a:xfrm>
            <a:prstGeom prst="ellipse">
              <a:avLst/>
            </a:prstGeom>
            <a:ln>
              <a:noFill/>
            </a:ln>
            <a:effectLst>
              <a:softEdge rad="112500"/>
            </a:effectLst>
          </p:spPr>
        </p:pic>
      </p:grpSp>
      <p:pic>
        <p:nvPicPr>
          <p:cNvPr id="4" name="Picture 3" descr="Logo&#10;&#10;Description automatically generated">
            <a:extLst>
              <a:ext uri="{FF2B5EF4-FFF2-40B4-BE49-F238E27FC236}">
                <a16:creationId xmlns:a16="http://schemas.microsoft.com/office/drawing/2014/main" xmlns="" id="{D8EAF300-F22E-424F-8CED-9A7F3CD4BA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71693" y="70240"/>
            <a:ext cx="1395361" cy="1329935"/>
          </a:xfrm>
          <a:prstGeom prst="rect">
            <a:avLst/>
          </a:prstGeom>
        </p:spPr>
      </p:pic>
      <p:pic>
        <p:nvPicPr>
          <p:cNvPr id="15" name="Picture 4">
            <a:extLst>
              <a:ext uri="{FF2B5EF4-FFF2-40B4-BE49-F238E27FC236}">
                <a16:creationId xmlns:a16="http://schemas.microsoft.com/office/drawing/2014/main" xmlns="" id="{34FC1A7F-89E5-462D-BF8A-79CBAE11A03D}"/>
              </a:ext>
            </a:extLst>
          </p:cNvPr>
          <p:cNvPicPr/>
          <p:nvPr/>
        </p:nvPicPr>
        <p:blipFill>
          <a:blip r:embed="rId8"/>
          <a:srcRect t="28930" r="22383" b="15442"/>
          <a:stretch/>
        </p:blipFill>
        <p:spPr>
          <a:xfrm>
            <a:off x="2710677" y="3647519"/>
            <a:ext cx="8860563" cy="2813761"/>
          </a:xfrm>
          <a:prstGeom prst="rect">
            <a:avLst/>
          </a:prstGeom>
          <a:ln>
            <a:noFill/>
          </a:ln>
          <a:effectLst>
            <a:softEdge rad="112500"/>
          </a:effectLst>
        </p:spPr>
      </p:pic>
    </p:spTree>
    <p:extLst>
      <p:ext uri="{BB962C8B-B14F-4D97-AF65-F5344CB8AC3E}">
        <p14:creationId xmlns:p14="http://schemas.microsoft.com/office/powerpoint/2010/main" val="300989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a:ea typeface="Cambria"/>
              </a:rPr>
              <a:t>Listing Household Members</a:t>
            </a:r>
            <a:endParaRPr lang="en-US" sz="4000" b="0" strike="noStrike" spc="-1" dirty="0">
              <a:solidFill>
                <a:srgbClr val="000000"/>
              </a:solidFill>
              <a:latin typeface="Calibri"/>
            </a:endParaRPr>
          </a:p>
        </p:txBody>
      </p:sp>
      <p:sp>
        <p:nvSpPr>
          <p:cNvPr id="261"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FE2E4AB5-DE99-485B-AA6E-16389885CBAB}" type="slidenum">
              <a:rPr lang="en-US" sz="1800" b="0" strike="noStrike" spc="-1">
                <a:solidFill>
                  <a:srgbClr val="FFFFFF"/>
                </a:solidFill>
                <a:latin typeface="Calibri"/>
              </a:rPr>
              <a:t>10</a:t>
            </a:fld>
            <a:endParaRPr lang="en-US" sz="1800" b="0" strike="noStrike" spc="-1">
              <a:latin typeface="Times New Roman"/>
            </a:endParaRPr>
          </a:p>
        </p:txBody>
      </p:sp>
      <p:sp>
        <p:nvSpPr>
          <p:cNvPr id="262" name="TextShape 3"/>
          <p:cNvSpPr txBox="1"/>
          <p:nvPr/>
        </p:nvSpPr>
        <p:spPr>
          <a:xfrm>
            <a:off x="290557" y="887040"/>
            <a:ext cx="11588098" cy="5289480"/>
          </a:xfrm>
          <a:prstGeom prst="rect">
            <a:avLst/>
          </a:prstGeom>
          <a:noFill/>
          <a:ln>
            <a:noFill/>
          </a:ln>
        </p:spPr>
        <p:txBody>
          <a:bodyPr>
            <a:noAutofit/>
          </a:bodyPr>
          <a:lstStyle/>
          <a:p>
            <a:pPr marL="514710" indent="-514350" algn="just">
              <a:lnSpc>
                <a:spcPct val="90000"/>
              </a:lnSpc>
              <a:spcBef>
                <a:spcPts val="1001"/>
              </a:spcBef>
              <a:buClr>
                <a:srgbClr val="000000"/>
              </a:buClr>
              <a:buFont typeface="+mj-l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You must complete the household roster (household listing) by listing the names of:</a:t>
            </a:r>
          </a:p>
          <a:p>
            <a:pPr marL="1429110" lvl="2" indent="-514350" algn="just">
              <a:lnSpc>
                <a:spcPct val="90000"/>
              </a:lnSpc>
              <a:spcBef>
                <a:spcPts val="499"/>
              </a:spcBef>
              <a:buClr>
                <a:srgbClr val="000000"/>
              </a:buClr>
              <a:buFont typeface="+mj-lt"/>
              <a:buAutoNum type="alphaLcPeriod"/>
            </a:pPr>
            <a:r>
              <a:rPr lang="en-US" sz="3200" b="0" strike="noStrike" spc="-1" dirty="0">
                <a:solidFill>
                  <a:srgbClr val="000000"/>
                </a:solidFill>
                <a:latin typeface="Calibri" panose="020F0502020204030204" pitchFamily="34" charset="0"/>
                <a:cs typeface="Calibri" panose="020F0502020204030204" pitchFamily="34" charset="0"/>
              </a:rPr>
              <a:t>All usual members of household (Status A);</a:t>
            </a:r>
          </a:p>
          <a:p>
            <a:pPr marL="1429110" lvl="2" indent="-514350" algn="just">
              <a:lnSpc>
                <a:spcPct val="90000"/>
              </a:lnSpc>
              <a:spcBef>
                <a:spcPts val="499"/>
              </a:spcBef>
              <a:buClr>
                <a:srgbClr val="000000"/>
              </a:buClr>
              <a:buFont typeface="+mj-lt"/>
              <a:buAutoNum type="alphaLcPeriod"/>
            </a:pPr>
            <a:r>
              <a:rPr lang="en-US" sz="3200" b="0" strike="noStrike" spc="-1" dirty="0">
                <a:solidFill>
                  <a:srgbClr val="000000"/>
                </a:solidFill>
                <a:latin typeface="Calibri" panose="020F0502020204030204" pitchFamily="34" charset="0"/>
                <a:cs typeface="Calibri" panose="020F0502020204030204" pitchFamily="34" charset="0"/>
              </a:rPr>
              <a:t>All visitors (Status B) who spent the Census Night in the household - Question A11; and </a:t>
            </a:r>
          </a:p>
          <a:p>
            <a:pPr marL="1429110" lvl="2" indent="-514350" algn="just">
              <a:lnSpc>
                <a:spcPct val="90000"/>
              </a:lnSpc>
              <a:spcBef>
                <a:spcPts val="499"/>
              </a:spcBef>
              <a:buClr>
                <a:srgbClr val="000000"/>
              </a:buClr>
              <a:buFont typeface="+mj-lt"/>
              <a:buAutoNum type="alphaLcPeriod"/>
            </a:pPr>
            <a:r>
              <a:rPr lang="en-US" sz="3200" b="0" strike="noStrike" spc="-1" dirty="0">
                <a:solidFill>
                  <a:srgbClr val="000000"/>
                </a:solidFill>
                <a:latin typeface="Calibri" panose="020F0502020204030204" pitchFamily="34" charset="0"/>
                <a:cs typeface="Calibri" panose="020F0502020204030204" pitchFamily="34" charset="0"/>
              </a:rPr>
              <a:t>All usual members of the household who were absent on the Census Night (Status C) - Question A12.</a:t>
            </a:r>
          </a:p>
          <a:p>
            <a:pPr marL="914760" lvl="2" algn="just">
              <a:lnSpc>
                <a:spcPct val="90000"/>
              </a:lnSpc>
              <a:spcBef>
                <a:spcPts val="499"/>
              </a:spcBef>
              <a:buClr>
                <a:srgbClr val="000000"/>
              </a:buClr>
            </a:pPr>
            <a:endParaRPr lang="en-US" sz="3200" b="0" strike="noStrike" spc="-1" dirty="0">
              <a:solidFill>
                <a:srgbClr val="000000"/>
              </a:solidFill>
              <a:latin typeface="Calibri" panose="020F0502020204030204" pitchFamily="34" charset="0"/>
              <a:cs typeface="Calibri" panose="020F0502020204030204" pitchFamily="34" charset="0"/>
            </a:endParaRPr>
          </a:p>
          <a:p>
            <a:pPr marL="514710" indent="-514350" algn="just">
              <a:lnSpc>
                <a:spcPct val="90000"/>
              </a:lnSpc>
              <a:spcBef>
                <a:spcPts val="1001"/>
              </a:spcBef>
              <a:buClr>
                <a:srgbClr val="000000"/>
              </a:buClr>
              <a:buFont typeface="+mj-l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This should be done before you start the main interview. </a:t>
            </a:r>
          </a:p>
          <a:p>
            <a:pPr>
              <a:lnSpc>
                <a:spcPct val="90000"/>
              </a:lnSpc>
              <a:spcBef>
                <a:spcPts val="1001"/>
              </a:spcBef>
            </a:pPr>
            <a:endParaRPr lang="en-US" sz="3600" b="0" strike="noStrike" spc="-1" dirty="0">
              <a:solidFill>
                <a:srgbClr val="000000"/>
              </a:solidFill>
              <a:latin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Areas Likely to Miss </a:t>
            </a:r>
            <a:r>
              <a:rPr lang="en-US" sz="4000" b="1" spc="-1" dirty="0">
                <a:solidFill>
                  <a:srgbClr val="382873"/>
                </a:solidFill>
                <a:latin typeface="Cambria" panose="02040503050406030204" pitchFamily="18" charset="0"/>
                <a:ea typeface="Cambria" panose="02040503050406030204" pitchFamily="18" charset="0"/>
              </a:rPr>
              <a:t>O</a:t>
            </a:r>
            <a:r>
              <a:rPr lang="en-US" sz="4000" b="1" strike="noStrike" spc="-1" dirty="0">
                <a:solidFill>
                  <a:srgbClr val="382873"/>
                </a:solidFill>
                <a:latin typeface="Cambria" panose="02040503050406030204" pitchFamily="18" charset="0"/>
                <a:ea typeface="Cambria" panose="02040503050406030204" pitchFamily="18" charset="0"/>
              </a:rPr>
              <a:t>ut Households (</a:t>
            </a:r>
            <a:r>
              <a:rPr lang="en-US" sz="4000" b="1" strike="noStrike" spc="-1" dirty="0" smtClean="0">
                <a:solidFill>
                  <a:srgbClr val="382873"/>
                </a:solidFill>
                <a:latin typeface="Cambria" panose="02040503050406030204" pitchFamily="18" charset="0"/>
                <a:ea typeface="Cambria" panose="02040503050406030204" pitchFamily="18" charset="0"/>
              </a:rPr>
              <a:t>1/3)</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49"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56A4DECB-6762-4F3E-9927-7899F7DD5CBA}" type="slidenum">
              <a:rPr lang="en-US" sz="1800" b="0" strike="noStrike" spc="-1">
                <a:solidFill>
                  <a:srgbClr val="FFFFFF"/>
                </a:solidFill>
                <a:latin typeface="Calibri"/>
              </a:rPr>
              <a:t>11</a:t>
            </a:fld>
            <a:endParaRPr lang="en-US" sz="1800" b="0" strike="noStrike" spc="-1">
              <a:latin typeface="Times New Roman"/>
            </a:endParaRPr>
          </a:p>
        </p:txBody>
      </p:sp>
      <p:sp>
        <p:nvSpPr>
          <p:cNvPr id="250" name="CustomShape 3"/>
          <p:cNvSpPr/>
          <p:nvPr/>
        </p:nvSpPr>
        <p:spPr>
          <a:xfrm>
            <a:off x="130629" y="876240"/>
            <a:ext cx="11869251" cy="5132674"/>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457200" indent="-457200">
              <a:lnSpc>
                <a:spcPct val="100000"/>
              </a:lnSpc>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There are certain places that you could easily miss out households that occupy them.</a:t>
            </a:r>
          </a:p>
          <a:p>
            <a:pPr marL="457200" indent="-457200">
              <a:lnSpc>
                <a:spcPct val="100000"/>
              </a:lnSpc>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Enquire whether anyone lives in these places:</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Office buildings (e.g. Basements, security posts)  </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Garages of buildings and fitting shops</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Farms with settlements </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Factory premises</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Shrines</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Market places </a:t>
            </a:r>
            <a:endParaRPr lang="en-US" sz="3200" b="0" strike="noStrike" spc="-1" dirty="0">
              <a:latin typeface="Calibri" panose="020F0502020204030204" pitchFamily="34" charset="0"/>
              <a:cs typeface="Calibri" panose="020F0502020204030204" pitchFamily="34" charset="0"/>
            </a:endParaRPr>
          </a:p>
          <a:p>
            <a:pPr marL="971640" lvl="1" indent="-514080">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Lorry parks</a:t>
            </a:r>
            <a:endParaRPr lang="en-US" sz="3200" b="0" strike="noStrike" spc="-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418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Areas Likely to Miss </a:t>
            </a:r>
            <a:r>
              <a:rPr lang="en-US" sz="4000" b="1" spc="-1" dirty="0">
                <a:solidFill>
                  <a:srgbClr val="382873"/>
                </a:solidFill>
                <a:latin typeface="Cambria" panose="02040503050406030204" pitchFamily="18" charset="0"/>
                <a:ea typeface="Cambria" panose="02040503050406030204" pitchFamily="18" charset="0"/>
              </a:rPr>
              <a:t>O</a:t>
            </a:r>
            <a:r>
              <a:rPr lang="en-US" sz="4000" b="1" strike="noStrike" spc="-1" dirty="0">
                <a:solidFill>
                  <a:srgbClr val="382873"/>
                </a:solidFill>
                <a:latin typeface="Cambria" panose="02040503050406030204" pitchFamily="18" charset="0"/>
                <a:ea typeface="Cambria" panose="02040503050406030204" pitchFamily="18" charset="0"/>
              </a:rPr>
              <a:t>ut Households (</a:t>
            </a:r>
            <a:r>
              <a:rPr lang="en-US" sz="4000" b="1" strike="noStrike" spc="-1" dirty="0" smtClean="0">
                <a:solidFill>
                  <a:srgbClr val="382873"/>
                </a:solidFill>
                <a:latin typeface="Cambria" panose="02040503050406030204" pitchFamily="18" charset="0"/>
                <a:ea typeface="Cambria" panose="02040503050406030204" pitchFamily="18" charset="0"/>
              </a:rPr>
              <a:t>2/3)</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52"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2EA7745A-2773-4EA1-9953-8DC7534E28E1}" type="slidenum">
              <a:rPr lang="en-US" sz="1800" b="0" strike="noStrike" spc="-1">
                <a:solidFill>
                  <a:srgbClr val="FFFFFF"/>
                </a:solidFill>
                <a:latin typeface="Calibri"/>
              </a:rPr>
              <a:t>12</a:t>
            </a:fld>
            <a:endParaRPr lang="en-US" sz="1800" b="0" strike="noStrike" spc="-1">
              <a:latin typeface="Times New Roman"/>
            </a:endParaRPr>
          </a:p>
        </p:txBody>
      </p:sp>
      <p:sp>
        <p:nvSpPr>
          <p:cNvPr id="253" name="CustomShape 3"/>
          <p:cNvSpPr/>
          <p:nvPr/>
        </p:nvSpPr>
        <p:spPr>
          <a:xfrm>
            <a:off x="444381" y="875880"/>
            <a:ext cx="11229174" cy="4645972"/>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International border stations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Ferry stations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Kiosks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Forest ranges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Warehouses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Filling stations</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Cattle kraal</a:t>
            </a:r>
            <a:endParaRPr lang="en-US" sz="3200" b="0" strike="noStrike" spc="-1" dirty="0">
              <a:latin typeface="Calibri" panose="020F0502020204030204" pitchFamily="34" charset="0"/>
              <a:cs typeface="Calibri" panose="020F0502020204030204" pitchFamily="34" charset="0"/>
            </a:endParaRPr>
          </a:p>
          <a:p>
            <a:pPr marL="457560" indent="-457200">
              <a:lnSpc>
                <a:spcPct val="100000"/>
              </a:lnSpc>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cs typeface="Calibri" panose="020F0502020204030204" pitchFamily="34" charset="0"/>
              </a:rPr>
              <a:t>  Any other structures</a:t>
            </a:r>
            <a:endParaRPr lang="en-US" sz="3200" b="0" strike="noStrike" spc="-1" dirty="0">
              <a:latin typeface="Calibri" panose="020F0502020204030204" pitchFamily="34" charset="0"/>
              <a:cs typeface="Calibri" panose="020F0502020204030204" pitchFamily="34" charset="0"/>
            </a:endParaRPr>
          </a:p>
          <a:p>
            <a:pPr>
              <a:lnSpc>
                <a:spcPct val="100000"/>
              </a:lnSpc>
            </a:pPr>
            <a:endParaRPr lang="en-US" sz="4000" b="0" strike="noStrike" spc="-1" dirty="0">
              <a:latin typeface="Arial"/>
            </a:endParaRPr>
          </a:p>
        </p:txBody>
      </p:sp>
    </p:spTree>
    <p:extLst>
      <p:ext uri="{BB962C8B-B14F-4D97-AF65-F5344CB8AC3E}">
        <p14:creationId xmlns:p14="http://schemas.microsoft.com/office/powerpoint/2010/main" val="39048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panose="02040503050406030204" pitchFamily="18" charset="0"/>
                <a:ea typeface="Cambria" panose="02040503050406030204" pitchFamily="18" charset="0"/>
              </a:rPr>
              <a:t>Areas Likely to Miss Out Households </a:t>
            </a:r>
            <a:r>
              <a:rPr lang="en-US" sz="4000" b="1" spc="-1" dirty="0" smtClean="0">
                <a:solidFill>
                  <a:srgbClr val="382873"/>
                </a:solidFill>
                <a:latin typeface="Cambria" panose="02040503050406030204" pitchFamily="18" charset="0"/>
                <a:ea typeface="Cambria" panose="02040503050406030204" pitchFamily="18" charset="0"/>
              </a:rPr>
              <a:t>(3/3)</a:t>
            </a:r>
            <a:endParaRPr lang="en-US" sz="4000" spc="-1" dirty="0">
              <a:solidFill>
                <a:srgbClr val="000000"/>
              </a:solidFill>
              <a:latin typeface="Cambria" panose="02040503050406030204" pitchFamily="18" charset="0"/>
              <a:ea typeface="Cambria" panose="02040503050406030204" pitchFamily="18" charset="0"/>
            </a:endParaRPr>
          </a:p>
        </p:txBody>
      </p:sp>
      <p:sp>
        <p:nvSpPr>
          <p:cNvPr id="246"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8A8EA943-0047-4109-98AF-34C2D1240946}" type="slidenum">
              <a:rPr lang="en-US" sz="1800" b="0" strike="noStrike" spc="-1">
                <a:solidFill>
                  <a:srgbClr val="FFFFFF"/>
                </a:solidFill>
                <a:latin typeface="Calibri"/>
              </a:rPr>
              <a:t>13</a:t>
            </a:fld>
            <a:endParaRPr lang="en-US" sz="1800" b="0" strike="noStrike" spc="-1">
              <a:latin typeface="Times New Roman"/>
            </a:endParaRPr>
          </a:p>
        </p:txBody>
      </p:sp>
      <p:sp>
        <p:nvSpPr>
          <p:cNvPr id="247" name="TextShape 3"/>
          <p:cNvSpPr txBox="1"/>
          <p:nvPr/>
        </p:nvSpPr>
        <p:spPr>
          <a:xfrm>
            <a:off x="307648" y="887040"/>
            <a:ext cx="11596643" cy="5289480"/>
          </a:xfrm>
          <a:prstGeom prst="rect">
            <a:avLst/>
          </a:prstGeom>
          <a:noFill/>
          <a:ln>
            <a:noFill/>
          </a:ln>
        </p:spPr>
        <p:txBody>
          <a:bodyPr>
            <a:normAutofit fontScale="70000" lnSpcReduction="20000"/>
          </a:bodyPr>
          <a:lstStyle/>
          <a:p>
            <a:pPr marL="457560" indent="-457200" algn="just">
              <a:lnSpc>
                <a:spcPct val="90000"/>
              </a:lnSpc>
              <a:spcBef>
                <a:spcPts val="1001"/>
              </a:spcBef>
              <a:buClr>
                <a:srgbClr val="000000"/>
              </a:buClr>
              <a:buFont typeface="Wingdings" panose="05000000000000000000" pitchFamily="2" charset="2"/>
              <a:buChar char="§"/>
            </a:pPr>
            <a:r>
              <a:rPr lang="en-US" sz="3900" b="0" strike="noStrike" spc="-1" dirty="0" smtClean="0">
                <a:solidFill>
                  <a:srgbClr val="000000"/>
                </a:solidFill>
                <a:latin typeface="Times New Roman" panose="02020603050405020304" pitchFamily="18" charset="0"/>
                <a:cs typeface="Times New Roman" panose="02020603050405020304" pitchFamily="18" charset="0"/>
              </a:rPr>
              <a:t>During the listing exercise, you </a:t>
            </a:r>
            <a:r>
              <a:rPr lang="en-US" sz="3900" b="0" strike="noStrike" spc="-1" dirty="0">
                <a:solidFill>
                  <a:srgbClr val="000000"/>
                </a:solidFill>
                <a:latin typeface="Times New Roman" panose="02020603050405020304" pitchFamily="18" charset="0"/>
                <a:cs typeface="Times New Roman" panose="02020603050405020304" pitchFamily="18" charset="0"/>
              </a:rPr>
              <a:t>are </a:t>
            </a:r>
            <a:r>
              <a:rPr lang="en-US" sz="3900" b="1" strike="noStrike" spc="-1" dirty="0">
                <a:solidFill>
                  <a:srgbClr val="000000"/>
                </a:solidFill>
                <a:latin typeface="Times New Roman" panose="02020603050405020304" pitchFamily="18" charset="0"/>
                <a:cs typeface="Times New Roman" panose="02020603050405020304" pitchFamily="18" charset="0"/>
              </a:rPr>
              <a:t>not expected </a:t>
            </a:r>
            <a:r>
              <a:rPr lang="en-US" sz="3900" strike="noStrike" spc="-1" dirty="0">
                <a:solidFill>
                  <a:srgbClr val="000000"/>
                </a:solidFill>
                <a:latin typeface="Times New Roman" panose="02020603050405020304" pitchFamily="18" charset="0"/>
                <a:cs typeface="Times New Roman" panose="02020603050405020304" pitchFamily="18" charset="0"/>
              </a:rPr>
              <a:t>to cover </a:t>
            </a:r>
            <a:r>
              <a:rPr lang="en-US" sz="3900" spc="-1" dirty="0" smtClean="0">
                <a:solidFill>
                  <a:srgbClr val="000000"/>
                </a:solidFill>
                <a:latin typeface="Times New Roman" panose="02020603050405020304" pitchFamily="18" charset="0"/>
                <a:cs typeface="Times New Roman" panose="02020603050405020304" pitchFamily="18" charset="0"/>
              </a:rPr>
              <a:t>the following offices due to the </a:t>
            </a:r>
            <a:r>
              <a:rPr lang="en-GB" sz="3900" dirty="0" smtClean="0">
                <a:latin typeface="Times New Roman" panose="02020603050405020304" pitchFamily="18" charset="0"/>
                <a:cs typeface="Times New Roman" panose="02020603050405020304" pitchFamily="18" charset="0"/>
              </a:rPr>
              <a:t>security and </a:t>
            </a:r>
            <a:r>
              <a:rPr lang="en-GB" sz="3900" dirty="0">
                <a:latin typeface="Times New Roman" panose="02020603050405020304" pitchFamily="18" charset="0"/>
                <a:cs typeface="Times New Roman" panose="02020603050405020304" pitchFamily="18" charset="0"/>
              </a:rPr>
              <a:t>safety </a:t>
            </a:r>
            <a:r>
              <a:rPr lang="en-GB" sz="3900" dirty="0" smtClean="0">
                <a:latin typeface="Times New Roman" panose="02020603050405020304" pitchFamily="18" charset="0"/>
                <a:cs typeface="Times New Roman" panose="02020603050405020304" pitchFamily="18" charset="0"/>
              </a:rPr>
              <a:t>of </a:t>
            </a:r>
            <a:r>
              <a:rPr lang="en-GB" sz="3900" dirty="0">
                <a:latin typeface="Times New Roman" panose="02020603050405020304" pitchFamily="18" charset="0"/>
                <a:cs typeface="Times New Roman" panose="02020603050405020304" pitchFamily="18" charset="0"/>
              </a:rPr>
              <a:t>members of the Diplomatic </a:t>
            </a:r>
            <a:r>
              <a:rPr lang="en-GB" sz="3900" dirty="0" smtClean="0">
                <a:latin typeface="Times New Roman" panose="02020603050405020304" pitchFamily="18" charset="0"/>
                <a:cs typeface="Times New Roman" panose="02020603050405020304" pitchFamily="18" charset="0"/>
              </a:rPr>
              <a:t>Corps</a:t>
            </a:r>
            <a:r>
              <a:rPr lang="en-US" sz="3900" strike="noStrike" spc="-1" dirty="0" smtClean="0">
                <a:solidFill>
                  <a:srgbClr val="000000"/>
                </a:solidFill>
                <a:latin typeface="Times New Roman" panose="02020603050405020304" pitchFamily="18" charset="0"/>
                <a:cs typeface="Times New Roman" panose="02020603050405020304" pitchFamily="18" charset="0"/>
              </a:rPr>
              <a:t>: </a:t>
            </a:r>
            <a:endParaRPr lang="en-US" sz="3900" strike="noStrike" spc="-1" dirty="0">
              <a:solidFill>
                <a:srgbClr val="000000"/>
              </a:solidFill>
              <a:latin typeface="Times New Roman" panose="02020603050405020304" pitchFamily="18" charset="0"/>
              <a:cs typeface="Times New Roman" panose="02020603050405020304" pitchFamily="18" charset="0"/>
            </a:endParaRPr>
          </a:p>
          <a:p>
            <a:pPr marL="1143000" lvl="2" indent="-228240" algn="just">
              <a:lnSpc>
                <a:spcPct val="90000"/>
              </a:lnSpc>
              <a:spcBef>
                <a:spcPts val="499"/>
              </a:spcBef>
              <a:buClr>
                <a:srgbClr val="000000"/>
              </a:buClr>
              <a:buFont typeface="Courier New"/>
              <a:buChar char="o"/>
            </a:pPr>
            <a:r>
              <a:rPr lang="en-US" sz="3200" spc="-1" dirty="0">
                <a:solidFill>
                  <a:srgbClr val="000000"/>
                </a:solidFill>
                <a:latin typeface="Times New Roman" panose="02020603050405020304" pitchFamily="18" charset="0"/>
                <a:cs typeface="Times New Roman" panose="02020603050405020304" pitchFamily="18" charset="0"/>
              </a:rPr>
              <a:t> </a:t>
            </a:r>
            <a:r>
              <a:rPr lang="en-US" sz="3600" b="0" strike="noStrike" spc="-1" dirty="0" smtClean="0">
                <a:solidFill>
                  <a:srgbClr val="000000"/>
                </a:solidFill>
                <a:latin typeface="Times New Roman" panose="02020603050405020304" pitchFamily="18" charset="0"/>
                <a:cs typeface="Times New Roman" panose="02020603050405020304" pitchFamily="18" charset="0"/>
              </a:rPr>
              <a:t>Embassies</a:t>
            </a:r>
            <a:r>
              <a:rPr lang="en-US" sz="3600" b="0" strike="noStrike" spc="-1" dirty="0">
                <a:solidFill>
                  <a:srgbClr val="000000"/>
                </a:solidFill>
                <a:latin typeface="Times New Roman" panose="02020603050405020304" pitchFamily="18" charset="0"/>
                <a:cs typeface="Times New Roman" panose="02020603050405020304" pitchFamily="18" charset="0"/>
              </a:rPr>
              <a:t>;</a:t>
            </a:r>
          </a:p>
          <a:p>
            <a:pPr marL="1143000" lvl="2" indent="-228240" algn="just">
              <a:lnSpc>
                <a:spcPct val="90000"/>
              </a:lnSpc>
              <a:spcBef>
                <a:spcPts val="499"/>
              </a:spcBef>
              <a:buClr>
                <a:srgbClr val="000000"/>
              </a:buClr>
              <a:buFont typeface="Courier New"/>
              <a:buChar char="o"/>
            </a:pPr>
            <a:r>
              <a:rPr lang="en-US" sz="3600" b="0" strike="noStrike" spc="-1" dirty="0">
                <a:solidFill>
                  <a:srgbClr val="000000"/>
                </a:solidFill>
                <a:latin typeface="Times New Roman" panose="02020603050405020304" pitchFamily="18" charset="0"/>
                <a:cs typeface="Times New Roman" panose="02020603050405020304" pitchFamily="18" charset="0"/>
              </a:rPr>
              <a:t> High Commissions; and </a:t>
            </a:r>
          </a:p>
          <a:p>
            <a:pPr marL="1143000" lvl="2" indent="-228240" algn="just">
              <a:lnSpc>
                <a:spcPct val="90000"/>
              </a:lnSpc>
              <a:spcBef>
                <a:spcPts val="499"/>
              </a:spcBef>
              <a:buClr>
                <a:srgbClr val="000000"/>
              </a:buClr>
              <a:buFont typeface="Courier New"/>
              <a:buChar char="o"/>
            </a:pPr>
            <a:r>
              <a:rPr lang="en-US" sz="3600" spc="-1" dirty="0">
                <a:solidFill>
                  <a:srgbClr val="000000"/>
                </a:solidFill>
                <a:latin typeface="Times New Roman" panose="02020603050405020304" pitchFamily="18" charset="0"/>
                <a:cs typeface="Times New Roman" panose="02020603050405020304" pitchFamily="18" charset="0"/>
              </a:rPr>
              <a:t> </a:t>
            </a:r>
            <a:r>
              <a:rPr lang="en-US" sz="3600" b="0" strike="noStrike" spc="-1" dirty="0">
                <a:solidFill>
                  <a:srgbClr val="000000"/>
                </a:solidFill>
                <a:latin typeface="Times New Roman" panose="02020603050405020304" pitchFamily="18" charset="0"/>
                <a:cs typeface="Times New Roman" panose="02020603050405020304" pitchFamily="18" charset="0"/>
              </a:rPr>
              <a:t>Consulates. </a:t>
            </a:r>
            <a:endParaRPr lang="en-US" sz="3200" spc="-1" dirty="0">
              <a:solidFill>
                <a:srgbClr val="000000"/>
              </a:solidFill>
              <a:latin typeface="Times New Roman" panose="02020603050405020304" pitchFamily="18" charset="0"/>
              <a:cs typeface="Times New Roman" panose="02020603050405020304" pitchFamily="18" charset="0"/>
            </a:endParaRPr>
          </a:p>
          <a:p>
            <a:pPr marL="360" algn="just">
              <a:lnSpc>
                <a:spcPct val="90000"/>
              </a:lnSpc>
              <a:spcBef>
                <a:spcPts val="499"/>
              </a:spcBef>
              <a:buClr>
                <a:srgbClr val="000000"/>
              </a:buClr>
            </a:pPr>
            <a:endParaRPr lang="en-GB" sz="3900" dirty="0">
              <a:latin typeface="Times New Roman" panose="02020603050405020304" pitchFamily="18" charset="0"/>
              <a:cs typeface="Times New Roman" panose="02020603050405020304" pitchFamily="18" charset="0"/>
            </a:endParaRPr>
          </a:p>
          <a:p>
            <a:pPr marL="457560" indent="-457200" algn="just">
              <a:lnSpc>
                <a:spcPct val="90000"/>
              </a:lnSpc>
              <a:spcBef>
                <a:spcPts val="499"/>
              </a:spcBef>
              <a:buClr>
                <a:srgbClr val="000000"/>
              </a:buClr>
              <a:buFont typeface="Wingdings" panose="05000000000000000000" pitchFamily="2" charset="2"/>
              <a:buChar char="§"/>
            </a:pPr>
            <a:r>
              <a:rPr lang="en-GB" sz="3900" dirty="0">
                <a:latin typeface="Times New Roman" panose="02020603050405020304" pitchFamily="18" charset="0"/>
                <a:cs typeface="Times New Roman" panose="02020603050405020304" pitchFamily="18" charset="0"/>
              </a:rPr>
              <a:t>T</a:t>
            </a:r>
            <a:r>
              <a:rPr lang="en-GB" sz="3900" dirty="0" smtClean="0">
                <a:latin typeface="Times New Roman" panose="02020603050405020304" pitchFamily="18" charset="0"/>
                <a:cs typeface="Times New Roman" panose="02020603050405020304" pitchFamily="18" charset="0"/>
              </a:rPr>
              <a:t>he Embassies/High Commissions </a:t>
            </a:r>
            <a:r>
              <a:rPr lang="en-GB" sz="3900" dirty="0">
                <a:latin typeface="Times New Roman" panose="02020603050405020304" pitchFamily="18" charset="0"/>
                <a:cs typeface="Times New Roman" panose="02020603050405020304" pitchFamily="18" charset="0"/>
              </a:rPr>
              <a:t>employees and citizens of foreign </a:t>
            </a:r>
            <a:r>
              <a:rPr lang="en-GB" sz="3900" dirty="0" smtClean="0">
                <a:latin typeface="Times New Roman" panose="02020603050405020304" pitchFamily="18" charset="0"/>
                <a:cs typeface="Times New Roman" panose="02020603050405020304" pitchFamily="18" charset="0"/>
              </a:rPr>
              <a:t>countries, </a:t>
            </a:r>
            <a:r>
              <a:rPr lang="en-GB" sz="3900" dirty="0">
                <a:latin typeface="Times New Roman" panose="02020603050405020304" pitchFamily="18" charset="0"/>
                <a:cs typeface="Times New Roman" panose="02020603050405020304" pitchFamily="18" charset="0"/>
              </a:rPr>
              <a:t>whether living in the offices or in their private residences will be </a:t>
            </a:r>
            <a:r>
              <a:rPr lang="en-GB" sz="3900" dirty="0" smtClean="0">
                <a:latin typeface="Times New Roman" panose="02020603050405020304" pitchFamily="18" charset="0"/>
                <a:cs typeface="Times New Roman" panose="02020603050405020304" pitchFamily="18" charset="0"/>
              </a:rPr>
              <a:t>enumerated under special arrangements. </a:t>
            </a:r>
          </a:p>
          <a:p>
            <a:pPr marL="457200" algn="just">
              <a:lnSpc>
                <a:spcPct val="90000"/>
              </a:lnSpc>
              <a:spcBef>
                <a:spcPts val="499"/>
              </a:spcBef>
            </a:pPr>
            <a:endParaRPr lang="en-US" sz="3900" b="0" strike="noStrike" spc="-1" dirty="0">
              <a:solidFill>
                <a:srgbClr val="000000"/>
              </a:solidFill>
              <a:latin typeface="Times New Roman" panose="02020603050405020304" pitchFamily="18" charset="0"/>
              <a:cs typeface="Times New Roman" panose="02020603050405020304" pitchFamily="18" charset="0"/>
            </a:endParaRPr>
          </a:p>
          <a:p>
            <a:pPr marL="457200" lvl="0" indent="-457200">
              <a:lnSpc>
                <a:spcPct val="90000"/>
              </a:lnSpc>
              <a:spcBef>
                <a:spcPts val="1001"/>
              </a:spcBef>
              <a:buFont typeface="Wingdings" panose="05000000000000000000" pitchFamily="2" charset="2"/>
              <a:buChar char="§"/>
            </a:pPr>
            <a:r>
              <a:rPr lang="en-GB" sz="3900" dirty="0" smtClean="0">
                <a:latin typeface="Times New Roman" panose="02020603050405020304" pitchFamily="18" charset="0"/>
                <a:cs typeface="Times New Roman" panose="02020603050405020304" pitchFamily="18" charset="0"/>
              </a:rPr>
              <a:t>For </a:t>
            </a:r>
            <a:r>
              <a:rPr lang="en-GB" sz="3900" dirty="0">
                <a:latin typeface="Times New Roman" panose="02020603050405020304" pitchFamily="18" charset="0"/>
                <a:cs typeface="Times New Roman" panose="02020603050405020304" pitchFamily="18" charset="0"/>
              </a:rPr>
              <a:t>their security, safety and convenience, members of the Diplomatic Corps will be required to conduct self-enumeration i.e. complete a simple, self-explanatory abridged questionnaire for all persons who spend the </a:t>
            </a:r>
            <a:r>
              <a:rPr lang="en-GB" sz="3900" b="1" dirty="0">
                <a:latin typeface="Times New Roman" panose="02020603050405020304" pitchFamily="18" charset="0"/>
                <a:cs typeface="Times New Roman" panose="02020603050405020304" pitchFamily="18" charset="0"/>
              </a:rPr>
              <a:t>Census Night</a:t>
            </a:r>
            <a:r>
              <a:rPr lang="en-GB" sz="3900" dirty="0">
                <a:latin typeface="Times New Roman" panose="02020603050405020304" pitchFamily="18" charset="0"/>
                <a:cs typeface="Times New Roman" panose="02020603050405020304" pitchFamily="18" charset="0"/>
              </a:rPr>
              <a:t> in their residences by themselves. </a:t>
            </a:r>
            <a:endParaRPr lang="en-US" sz="3900" dirty="0">
              <a:latin typeface="Times New Roman" panose="02020603050405020304" pitchFamily="18" charset="0"/>
              <a:cs typeface="Times New Roman" panose="02020603050405020304" pitchFamily="18" charset="0"/>
            </a:endParaRPr>
          </a:p>
          <a:p>
            <a:pPr>
              <a:lnSpc>
                <a:spcPct val="90000"/>
              </a:lnSpc>
              <a:spcBef>
                <a:spcPts val="1001"/>
              </a:spcBef>
            </a:pPr>
            <a:endParaRPr lang="en-US" sz="4000" b="0" strike="noStrike" spc="-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9004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Other </a:t>
            </a:r>
            <a:r>
              <a:rPr lang="en-US" sz="4000" b="1" spc="-1" dirty="0">
                <a:solidFill>
                  <a:srgbClr val="382873"/>
                </a:solidFill>
                <a:latin typeface="Cambria" panose="02040503050406030204" pitchFamily="18" charset="0"/>
                <a:ea typeface="Cambria" panose="02040503050406030204" pitchFamily="18" charset="0"/>
              </a:rPr>
              <a:t>K</a:t>
            </a:r>
            <a:r>
              <a:rPr lang="en-US" sz="4000" b="1" strike="noStrike" spc="-1" dirty="0">
                <a:solidFill>
                  <a:srgbClr val="382873"/>
                </a:solidFill>
                <a:latin typeface="Cambria" panose="02040503050406030204" pitchFamily="18" charset="0"/>
                <a:ea typeface="Cambria" panose="02040503050406030204" pitchFamily="18" charset="0"/>
              </a:rPr>
              <a:t>ey </a:t>
            </a:r>
            <a:r>
              <a:rPr lang="en-US" sz="4000" b="1" spc="-1" dirty="0">
                <a:solidFill>
                  <a:srgbClr val="382873"/>
                </a:solidFill>
                <a:latin typeface="Cambria" panose="02040503050406030204" pitchFamily="18" charset="0"/>
                <a:ea typeface="Cambria" panose="02040503050406030204" pitchFamily="18" charset="0"/>
              </a:rPr>
              <a:t>A</a:t>
            </a:r>
            <a:r>
              <a:rPr lang="en-US" sz="4000" b="1" strike="noStrike" spc="-1" dirty="0">
                <a:solidFill>
                  <a:srgbClr val="382873"/>
                </a:solidFill>
                <a:latin typeface="Cambria" panose="02040503050406030204" pitchFamily="18" charset="0"/>
                <a:ea typeface="Cambria" panose="02040503050406030204" pitchFamily="18" charset="0"/>
              </a:rPr>
              <a:t>ctivities (1/3)</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64"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48B0C4CE-FA3D-4BCB-8714-3848F9704046}" type="slidenum">
              <a:rPr lang="en-US" sz="1800" b="0" strike="noStrike" spc="-1">
                <a:solidFill>
                  <a:srgbClr val="FFFFFF"/>
                </a:solidFill>
                <a:latin typeface="Calibri"/>
              </a:rPr>
              <a:t>14</a:t>
            </a:fld>
            <a:endParaRPr lang="en-US" sz="1800" b="0" strike="noStrike" spc="-1">
              <a:latin typeface="Times New Roman"/>
            </a:endParaRPr>
          </a:p>
        </p:txBody>
      </p:sp>
      <p:sp>
        <p:nvSpPr>
          <p:cNvPr id="265" name="TextShape 3"/>
          <p:cNvSpPr txBox="1"/>
          <p:nvPr/>
        </p:nvSpPr>
        <p:spPr>
          <a:xfrm>
            <a:off x="350378" y="887040"/>
            <a:ext cx="11545368" cy="5289480"/>
          </a:xfrm>
          <a:prstGeom prst="rect">
            <a:avLst/>
          </a:prstGeom>
          <a:noFill/>
          <a:ln>
            <a:noFill/>
          </a:ln>
        </p:spPr>
        <p:txBody>
          <a:bodyPr>
            <a:normAutofit/>
          </a:bodyPr>
          <a:lstStyle/>
          <a:p>
            <a:pPr marL="457560" indent="-457200" algn="just">
              <a:lnSpc>
                <a:spcPct val="90000"/>
              </a:lnSpc>
              <a:spcBef>
                <a:spcPts val="1001"/>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The following key activities are to be conducted where applicable:</a:t>
            </a:r>
          </a:p>
          <a:p>
            <a:pPr marL="457560" indent="-457200" algn="just">
              <a:lnSpc>
                <a:spcPct val="90000"/>
              </a:lnSpc>
              <a:spcBef>
                <a:spcPts val="1001"/>
              </a:spcBef>
              <a:buClr>
                <a:srgbClr val="000000"/>
              </a:buClr>
              <a:buFont typeface="Arial" panose="020B0604020202020204" pitchFamily="34" charset="0"/>
              <a:buChar char="•"/>
            </a:pPr>
            <a:endParaRPr lang="en-US" sz="2000" strike="noStrike" spc="-1" dirty="0">
              <a:solidFill>
                <a:srgbClr val="000000"/>
              </a:solidFill>
              <a:latin typeface="Calibri" panose="020F0502020204030204" pitchFamily="34" charset="0"/>
              <a:cs typeface="Calibri" panose="020F0502020204030204" pitchFamily="34" charset="0"/>
            </a:endParaRPr>
          </a:p>
          <a:p>
            <a:pPr marL="914760" lvl="1" indent="-457200" algn="just">
              <a:lnSpc>
                <a:spcPct val="90000"/>
              </a:lnSpc>
              <a:spcBef>
                <a:spcPts val="1001"/>
              </a:spcBef>
              <a:buClr>
                <a:srgbClr val="000000"/>
              </a:buClr>
              <a:buFont typeface="Wingdings" panose="05000000000000000000" pitchFamily="2" charset="2"/>
              <a:buChar char="§"/>
            </a:pPr>
            <a:r>
              <a:rPr lang="en-US" sz="3200" strike="noStrike" spc="-1" dirty="0">
                <a:solidFill>
                  <a:srgbClr val="000000"/>
                </a:solidFill>
                <a:latin typeface="Calibri" panose="020F0502020204030204" pitchFamily="34" charset="0"/>
                <a:cs typeface="Calibri" panose="020F0502020204030204" pitchFamily="34" charset="0"/>
              </a:rPr>
              <a:t>Call-backs: You must make sure you honour all call-backs.</a:t>
            </a:r>
          </a:p>
          <a:p>
            <a:pPr marL="914760" lvl="1" indent="-457200" algn="just">
              <a:lnSpc>
                <a:spcPct val="90000"/>
              </a:lnSpc>
              <a:spcBef>
                <a:spcPts val="1001"/>
              </a:spcBef>
              <a:buClr>
                <a:srgbClr val="000000"/>
              </a:buClr>
              <a:buFont typeface="Wingdings" panose="05000000000000000000" pitchFamily="2" charset="2"/>
              <a:buChar char="§"/>
            </a:pPr>
            <a:endParaRPr lang="en-US" sz="3200" strike="noStrike" spc="-1" dirty="0">
              <a:solidFill>
                <a:srgbClr val="000000"/>
              </a:solidFill>
              <a:latin typeface="Calibri" panose="020F0502020204030204" pitchFamily="34" charset="0"/>
              <a:cs typeface="Calibri" panose="020F0502020204030204" pitchFamily="34" charset="0"/>
            </a:endParaRPr>
          </a:p>
          <a:p>
            <a:pPr marL="914760" lvl="1" indent="-457200" algn="just">
              <a:lnSpc>
                <a:spcPct val="90000"/>
              </a:lnSpc>
              <a:spcBef>
                <a:spcPts val="1001"/>
              </a:spcBef>
              <a:buClr>
                <a:srgbClr val="000000"/>
              </a:buClr>
              <a:buFont typeface="Wingdings" panose="05000000000000000000" pitchFamily="2" charset="2"/>
              <a:buChar char="§"/>
            </a:pPr>
            <a:r>
              <a:rPr lang="en-US" sz="3200" strike="noStrike" spc="-1" dirty="0">
                <a:solidFill>
                  <a:srgbClr val="000000"/>
                </a:solidFill>
                <a:latin typeface="Calibri" panose="020F0502020204030204" pitchFamily="34" charset="0"/>
                <a:cs typeface="Calibri" panose="020F0502020204030204" pitchFamily="34" charset="0"/>
              </a:rPr>
              <a:t>Daily Review of Work: Everyday, go over your work to identify any gaps (omissions, inconsistencies) and address them.</a:t>
            </a:r>
          </a:p>
          <a:p>
            <a:pPr marL="914760" lvl="1" indent="-457200" algn="just">
              <a:lnSpc>
                <a:spcPct val="90000"/>
              </a:lnSpc>
              <a:spcBef>
                <a:spcPts val="1001"/>
              </a:spcBef>
              <a:buClr>
                <a:srgbClr val="000000"/>
              </a:buClr>
              <a:buFont typeface="Wingdings" panose="05000000000000000000" pitchFamily="2" charset="2"/>
              <a:buChar char="§"/>
            </a:pPr>
            <a:endParaRPr lang="en-US" sz="3200" strike="noStrike" spc="-1" dirty="0">
              <a:solidFill>
                <a:srgbClr val="000000"/>
              </a:solidFill>
              <a:latin typeface="Calibri" panose="020F0502020204030204" pitchFamily="34" charset="0"/>
              <a:cs typeface="Calibri" panose="020F0502020204030204" pitchFamily="34" charset="0"/>
            </a:endParaRPr>
          </a:p>
          <a:p>
            <a:pPr marL="914760" lvl="1" indent="-457200" algn="just">
              <a:lnSpc>
                <a:spcPct val="90000"/>
              </a:lnSpc>
              <a:spcBef>
                <a:spcPts val="1001"/>
              </a:spcBef>
              <a:buClr>
                <a:srgbClr val="000000"/>
              </a:buClr>
              <a:buFont typeface="Wingdings" panose="05000000000000000000" pitchFamily="2" charset="2"/>
              <a:buChar char="§"/>
            </a:pPr>
            <a:r>
              <a:rPr lang="en-US" sz="3200" strike="noStrike" spc="-1" dirty="0">
                <a:solidFill>
                  <a:srgbClr val="000000"/>
                </a:solidFill>
                <a:latin typeface="Calibri" panose="020F0502020204030204" pitchFamily="34" charset="0"/>
                <a:cs typeface="Calibri" panose="020F0502020204030204" pitchFamily="34" charset="0"/>
              </a:rPr>
              <a:t>Adding a missed house/structure: Look out for the last structure number assigned and continue the numbering for the missed structure(s).</a:t>
            </a:r>
          </a:p>
          <a:p>
            <a:pPr>
              <a:lnSpc>
                <a:spcPct val="90000"/>
              </a:lnSpc>
              <a:spcBef>
                <a:spcPts val="1001"/>
              </a:spcBef>
            </a:pPr>
            <a:endParaRPr lang="en-US" sz="3600" b="0" strike="noStrike" spc="-1" dirty="0">
              <a:solidFill>
                <a:srgbClr val="000000"/>
              </a:solidFill>
              <a:latin typeface="Calibri"/>
            </a:endParaRPr>
          </a:p>
        </p:txBody>
      </p:sp>
    </p:spTree>
    <p:extLst>
      <p:ext uri="{BB962C8B-B14F-4D97-AF65-F5344CB8AC3E}">
        <p14:creationId xmlns:p14="http://schemas.microsoft.com/office/powerpoint/2010/main" val="4004397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Other Key </a:t>
            </a:r>
            <a:r>
              <a:rPr lang="en-US" sz="4000" b="1" spc="-1" dirty="0">
                <a:solidFill>
                  <a:srgbClr val="382873"/>
                </a:solidFill>
                <a:latin typeface="Cambria" panose="02040503050406030204" pitchFamily="18" charset="0"/>
                <a:ea typeface="Cambria" panose="02040503050406030204" pitchFamily="18" charset="0"/>
              </a:rPr>
              <a:t>A</a:t>
            </a:r>
            <a:r>
              <a:rPr lang="en-US" sz="4000" b="1" strike="noStrike" spc="-1" dirty="0">
                <a:solidFill>
                  <a:srgbClr val="382873"/>
                </a:solidFill>
                <a:latin typeface="Cambria" panose="02040503050406030204" pitchFamily="18" charset="0"/>
                <a:ea typeface="Cambria" panose="02040503050406030204" pitchFamily="18" charset="0"/>
              </a:rPr>
              <a:t>ctivities (2/3)</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67"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6806F32E-A3AF-403D-A5C1-3C42E1790D4C}" type="slidenum">
              <a:rPr lang="en-US" sz="1800" b="0" strike="noStrike" spc="-1">
                <a:solidFill>
                  <a:srgbClr val="FFFFFF"/>
                </a:solidFill>
                <a:latin typeface="Calibri"/>
              </a:rPr>
              <a:t>15</a:t>
            </a:fld>
            <a:endParaRPr lang="en-US" sz="1800" b="0" strike="noStrike" spc="-1">
              <a:latin typeface="Times New Roman"/>
            </a:endParaRPr>
          </a:p>
        </p:txBody>
      </p:sp>
      <p:sp>
        <p:nvSpPr>
          <p:cNvPr id="268" name="TextShape 3"/>
          <p:cNvSpPr txBox="1"/>
          <p:nvPr/>
        </p:nvSpPr>
        <p:spPr>
          <a:xfrm>
            <a:off x="264920" y="876240"/>
            <a:ext cx="11605188" cy="5300280"/>
          </a:xfrm>
          <a:prstGeom prst="rect">
            <a:avLst/>
          </a:prstGeom>
          <a:noFill/>
          <a:ln>
            <a:noFill/>
          </a:ln>
        </p:spPr>
        <p:txBody>
          <a:bodyPr>
            <a:normAutofit/>
          </a:bodyPr>
          <a:lstStyle/>
          <a:p>
            <a:pPr marL="457200" indent="-457200" algn="just">
              <a:lnSpc>
                <a:spcPct val="90000"/>
              </a:lnSpc>
              <a:spcBef>
                <a:spcPts val="1001"/>
              </a:spcBef>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Disputed boundaries: </a:t>
            </a:r>
            <a:r>
              <a:rPr lang="en-GB" altLang="en-US" sz="3200" spc="-1" dirty="0">
                <a:solidFill>
                  <a:srgbClr val="000000"/>
                </a:solidFill>
                <a:latin typeface="Calibri" panose="020F0502020204030204" pitchFamily="34" charset="0"/>
                <a:cs typeface="Calibri" panose="020F0502020204030204" pitchFamily="34" charset="0"/>
              </a:rPr>
              <a:t>These are disagreements relating to boundaries between  EAs, localities and districts.</a:t>
            </a:r>
          </a:p>
          <a:p>
            <a:pPr marL="457200" indent="-457200" algn="just">
              <a:lnSpc>
                <a:spcPct val="90000"/>
              </a:lnSpc>
              <a:spcBef>
                <a:spcPts val="1001"/>
              </a:spcBef>
              <a:buFont typeface="Arial" panose="020B0604020202020204" pitchFamily="34" charset="0"/>
              <a:buChar char="•"/>
            </a:pPr>
            <a:r>
              <a:rPr lang="en-GB" sz="3200" b="0" strike="noStrike" spc="-1" dirty="0">
                <a:solidFill>
                  <a:srgbClr val="000000"/>
                </a:solidFill>
                <a:latin typeface="Calibri" panose="020F0502020204030204" pitchFamily="34" charset="0"/>
                <a:cs typeface="Calibri" panose="020F0502020204030204" pitchFamily="34" charset="0"/>
              </a:rPr>
              <a:t>Take the following steps to address such boundary disputes:</a:t>
            </a:r>
            <a:endParaRPr lang="en-US" sz="3200" b="0" strike="noStrike" spc="-1" dirty="0">
              <a:solidFill>
                <a:srgbClr val="000000"/>
              </a:solidFill>
              <a:latin typeface="Calibri" panose="020F0502020204030204" pitchFamily="34" charset="0"/>
              <a:cs typeface="Calibri" panose="020F0502020204030204" pitchFamily="34" charset="0"/>
            </a:endParaRPr>
          </a:p>
          <a:p>
            <a:pPr marL="1371960" lvl="2" indent="-457200" algn="just">
              <a:lnSpc>
                <a:spcPct val="90000"/>
              </a:lnSpc>
              <a:spcBef>
                <a:spcPts val="1001"/>
              </a:spcBef>
              <a:buClr>
                <a:srgbClr val="000000"/>
              </a:buClr>
              <a:buFont typeface="Courier New" panose="02070309020205020404" pitchFamily="49" charset="0"/>
              <a:buChar char="o"/>
            </a:pPr>
            <a:r>
              <a:rPr lang="en-US" sz="3200" b="0" strike="noStrike" spc="-1" dirty="0">
                <a:solidFill>
                  <a:srgbClr val="000000"/>
                </a:solidFill>
                <a:latin typeface="Calibri" panose="020F0502020204030204" pitchFamily="34" charset="0"/>
                <a:cs typeface="Calibri" panose="020F0502020204030204" pitchFamily="34" charset="0"/>
              </a:rPr>
              <a:t>Report disputed EA boundaries to your supervisor.</a:t>
            </a:r>
          </a:p>
          <a:p>
            <a:pPr marL="1371960" lvl="2" indent="-457200" algn="just">
              <a:lnSpc>
                <a:spcPct val="90000"/>
              </a:lnSpc>
              <a:spcBef>
                <a:spcPts val="1001"/>
              </a:spcBef>
              <a:buClr>
                <a:srgbClr val="000000"/>
              </a:buClr>
              <a:buFont typeface="Courier New" panose="02070309020205020404" pitchFamily="49" charset="0"/>
              <a:buChar char="o"/>
            </a:pPr>
            <a:r>
              <a:rPr lang="en-US" sz="3200" b="0" strike="noStrike" spc="-1" dirty="0">
                <a:solidFill>
                  <a:srgbClr val="000000"/>
                </a:solidFill>
                <a:latin typeface="Calibri" panose="020F0502020204030204" pitchFamily="34" charset="0"/>
                <a:cs typeface="Calibri" panose="020F0502020204030204" pitchFamily="34" charset="0"/>
              </a:rPr>
              <a:t>The supervisor will check whether there has been any duplication or error on the map. </a:t>
            </a:r>
          </a:p>
          <a:p>
            <a:pPr marL="1371960" lvl="2" indent="-457200" algn="just">
              <a:lnSpc>
                <a:spcPct val="90000"/>
              </a:lnSpc>
              <a:spcBef>
                <a:spcPts val="1001"/>
              </a:spcBef>
              <a:buClr>
                <a:srgbClr val="000000"/>
              </a:buClr>
              <a:buFont typeface="Courier New" panose="02070309020205020404" pitchFamily="49" charset="0"/>
              <a:buChar char="o"/>
            </a:pPr>
            <a:r>
              <a:rPr lang="en-US" sz="3200" b="0" strike="noStrike" spc="-1" dirty="0">
                <a:solidFill>
                  <a:srgbClr val="000000"/>
                </a:solidFill>
                <a:latin typeface="Calibri" panose="020F0502020204030204" pitchFamily="34" charset="0"/>
                <a:cs typeface="Calibri" panose="020F0502020204030204" pitchFamily="34" charset="0"/>
              </a:rPr>
              <a:t>The supervisor will work with the District Data Quality Management Team (DDQMT) to determine which Enumerator should work in that disputed locality, hamlet or house/structure.</a:t>
            </a:r>
          </a:p>
          <a:p>
            <a:pPr>
              <a:lnSpc>
                <a:spcPct val="90000"/>
              </a:lnSpc>
              <a:spcBef>
                <a:spcPts val="1001"/>
              </a:spcBef>
            </a:pPr>
            <a:endParaRPr lang="en-US" sz="3600" b="0" strike="noStrike" spc="-1" dirty="0">
              <a:solidFill>
                <a:srgbClr val="000000"/>
              </a:solidFill>
              <a:latin typeface="Calibri"/>
            </a:endParaRPr>
          </a:p>
        </p:txBody>
      </p:sp>
    </p:spTree>
    <p:extLst>
      <p:ext uri="{BB962C8B-B14F-4D97-AF65-F5344CB8AC3E}">
        <p14:creationId xmlns:p14="http://schemas.microsoft.com/office/powerpoint/2010/main" val="360523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extShape 1"/>
          <p:cNvSpPr txBox="1"/>
          <p:nvPr/>
        </p:nvSpPr>
        <p:spPr>
          <a:xfrm>
            <a:off x="240" y="534333"/>
            <a:ext cx="12191760" cy="352707"/>
          </a:xfrm>
          <a:prstGeom prst="rect">
            <a:avLst/>
          </a:prstGeom>
          <a:noFill/>
          <a:ln>
            <a:noFill/>
          </a:ln>
        </p:spPr>
        <p:txBody>
          <a:bodyPr anchor="ctr">
            <a:normAutofit fontScale="25000" lnSpcReduction="20000"/>
          </a:bodyPr>
          <a:lstStyle/>
          <a:p>
            <a:pPr algn="ctr">
              <a:lnSpc>
                <a:spcPct val="90000"/>
              </a:lnSpc>
            </a:pPr>
            <a:r>
              <a:rPr dirty="0"/>
              <a:t/>
            </a:r>
            <a:br>
              <a:rPr dirty="0"/>
            </a:br>
            <a:r>
              <a:rPr lang="en-US" sz="16000" b="1" strike="noStrike" spc="-1" dirty="0">
                <a:solidFill>
                  <a:srgbClr val="382873"/>
                </a:solidFill>
                <a:latin typeface="Cambria" panose="02040503050406030204" pitchFamily="18" charset="0"/>
                <a:ea typeface="Cambria" panose="02040503050406030204" pitchFamily="18" charset="0"/>
              </a:rPr>
              <a:t>Other Key </a:t>
            </a:r>
            <a:r>
              <a:rPr lang="en-US" sz="16000" b="1" spc="-1" dirty="0">
                <a:solidFill>
                  <a:srgbClr val="382873"/>
                </a:solidFill>
                <a:latin typeface="Cambria" panose="02040503050406030204" pitchFamily="18" charset="0"/>
                <a:ea typeface="Cambria" panose="02040503050406030204" pitchFamily="18" charset="0"/>
              </a:rPr>
              <a:t>A</a:t>
            </a:r>
            <a:r>
              <a:rPr lang="en-US" sz="16000" b="1" strike="noStrike" spc="-1" dirty="0">
                <a:solidFill>
                  <a:srgbClr val="382873"/>
                </a:solidFill>
                <a:latin typeface="Cambria" panose="02040503050406030204" pitchFamily="18" charset="0"/>
                <a:ea typeface="Cambria" panose="02040503050406030204" pitchFamily="18" charset="0"/>
              </a:rPr>
              <a:t>ctivities (3/3)</a:t>
            </a:r>
            <a:r>
              <a:rPr sz="16000" dirty="0">
                <a:latin typeface="Cambria" panose="02040503050406030204" pitchFamily="18" charset="0"/>
                <a:ea typeface="Cambria" panose="02040503050406030204" pitchFamily="18" charset="0"/>
              </a:rPr>
              <a:t/>
            </a:r>
            <a:br>
              <a:rPr sz="16000" dirty="0">
                <a:latin typeface="Cambria" panose="02040503050406030204" pitchFamily="18" charset="0"/>
                <a:ea typeface="Cambria" panose="02040503050406030204" pitchFamily="18" charset="0"/>
              </a:rPr>
            </a:br>
            <a:endParaRPr lang="en-US" sz="16000" b="0" strike="noStrike" spc="-1" dirty="0">
              <a:solidFill>
                <a:srgbClr val="000000"/>
              </a:solidFill>
              <a:latin typeface="Cambria" panose="02040503050406030204" pitchFamily="18" charset="0"/>
              <a:ea typeface="Cambria" panose="02040503050406030204" pitchFamily="18" charset="0"/>
            </a:endParaRPr>
          </a:p>
        </p:txBody>
      </p:sp>
      <p:sp>
        <p:nvSpPr>
          <p:cNvPr id="270"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F84FC486-4853-44DF-A73B-CBB59FA02AE8}" type="slidenum">
              <a:rPr lang="en-US" sz="1800" b="0" strike="noStrike" spc="-1">
                <a:solidFill>
                  <a:srgbClr val="FFFFFF"/>
                </a:solidFill>
                <a:latin typeface="Calibri"/>
              </a:rPr>
              <a:t>16</a:t>
            </a:fld>
            <a:endParaRPr lang="en-US" sz="1800" b="0" strike="noStrike" spc="-1">
              <a:latin typeface="Times New Roman"/>
            </a:endParaRPr>
          </a:p>
        </p:txBody>
      </p:sp>
      <p:sp>
        <p:nvSpPr>
          <p:cNvPr id="271" name="TextShape 3"/>
          <p:cNvSpPr txBox="1"/>
          <p:nvPr/>
        </p:nvSpPr>
        <p:spPr>
          <a:xfrm>
            <a:off x="307649" y="887040"/>
            <a:ext cx="11562460" cy="5289480"/>
          </a:xfrm>
          <a:prstGeom prst="rect">
            <a:avLst/>
          </a:prstGeom>
          <a:noFill/>
          <a:ln>
            <a:noFill/>
          </a:ln>
        </p:spPr>
        <p:txBody>
          <a:bodyPr>
            <a:noAutofit/>
          </a:bodyPr>
          <a:lstStyle/>
          <a:p>
            <a:pPr marL="457560" indent="-457200" algn="just">
              <a:lnSpc>
                <a:spcPct val="90000"/>
              </a:lnSpc>
              <a:spcBef>
                <a:spcPts val="1001"/>
              </a:spcBef>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Monitor completion rates to get all persons enumerated and all structures covered to inform interventions required to achieve complete coverage within the enumeration period.</a:t>
            </a:r>
          </a:p>
          <a:p>
            <a:pPr marL="914400" indent="-457200" algn="just">
              <a:lnSpc>
                <a:spcPct val="90000"/>
              </a:lnSpc>
              <a:spcBef>
                <a:spcPts val="499"/>
              </a:spcBef>
              <a:buFont typeface="Arial" panose="020B0604020202020204" pitchFamily="34" charset="0"/>
              <a:buChar char="•"/>
            </a:pPr>
            <a:endParaRPr lang="en-US" sz="3200" b="0" strike="noStrike" spc="-1" dirty="0">
              <a:solidFill>
                <a:srgbClr val="000000"/>
              </a:solidFill>
              <a:latin typeface="Calibri" panose="020F0502020204030204" pitchFamily="34" charset="0"/>
              <a:cs typeface="Calibri" panose="020F0502020204030204" pitchFamily="34" charset="0"/>
            </a:endParaRPr>
          </a:p>
          <a:p>
            <a:pPr marL="457560" indent="-457200" algn="just">
              <a:lnSpc>
                <a:spcPct val="90000"/>
              </a:lnSpc>
              <a:spcBef>
                <a:spcPts val="1001"/>
              </a:spcBef>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Rely on messages from the Data Quality Monitor to identify structures and households not covered.</a:t>
            </a:r>
          </a:p>
          <a:p>
            <a:pPr marL="457200" indent="-457200" algn="just">
              <a:lnSpc>
                <a:spcPct val="90000"/>
              </a:lnSpc>
              <a:spcBef>
                <a:spcPts val="1001"/>
              </a:spcBef>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 </a:t>
            </a:r>
          </a:p>
          <a:p>
            <a:pPr marL="457560" indent="-457200" algn="just">
              <a:lnSpc>
                <a:spcPct val="90000"/>
              </a:lnSpc>
              <a:spcBef>
                <a:spcPts val="1001"/>
              </a:spcBef>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Rely on IT Officers to sync data if you face challenges.</a:t>
            </a:r>
          </a:p>
          <a:p>
            <a:pPr algn="just">
              <a:lnSpc>
                <a:spcPct val="150000"/>
              </a:lnSpc>
              <a:spcBef>
                <a:spcPts val="1001"/>
              </a:spcBef>
            </a:pPr>
            <a:endParaRPr lang="en-US" sz="3600" b="0" strike="noStrike" spc="-1" dirty="0">
              <a:solidFill>
                <a:srgbClr val="000000"/>
              </a:solidFill>
              <a:latin typeface="Calibri" panose="020F0502020204030204" pitchFamily="34" charset="0"/>
              <a:cs typeface="Calibri" panose="020F0502020204030204" pitchFamily="34" charset="0"/>
            </a:endParaRPr>
          </a:p>
          <a:p>
            <a:pPr>
              <a:lnSpc>
                <a:spcPct val="150000"/>
              </a:lnSpc>
              <a:spcBef>
                <a:spcPts val="1001"/>
              </a:spcBef>
            </a:pPr>
            <a:endParaRPr lang="en-US" sz="3600" b="0" strike="noStrike" spc="-1" dirty="0">
              <a:solidFill>
                <a:srgbClr val="000000"/>
              </a:solidFill>
              <a:latin typeface="Calibri"/>
            </a:endParaRPr>
          </a:p>
        </p:txBody>
      </p:sp>
    </p:spTree>
    <p:extLst>
      <p:ext uri="{BB962C8B-B14F-4D97-AF65-F5344CB8AC3E}">
        <p14:creationId xmlns:p14="http://schemas.microsoft.com/office/powerpoint/2010/main" val="3206051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extShape 1"/>
          <p:cNvSpPr txBox="1"/>
          <p:nvPr/>
        </p:nvSpPr>
        <p:spPr>
          <a:xfrm>
            <a:off x="-147331" y="-340740"/>
            <a:ext cx="12191760" cy="681479"/>
          </a:xfrm>
          <a:prstGeom prst="rect">
            <a:avLst/>
          </a:prstGeom>
          <a:noFill/>
          <a:ln>
            <a:noFill/>
          </a:ln>
        </p:spPr>
        <p:txBody>
          <a:bodyPr anchor="ctr">
            <a:noAutofit/>
          </a:bodyPr>
          <a:lstStyle/>
          <a:p>
            <a:pPr algn="ctr">
              <a:lnSpc>
                <a:spcPct val="90000"/>
              </a:lnSpc>
            </a:pPr>
            <a:r>
              <a:rPr sz="4000" dirty="0"/>
              <a:t/>
            </a:r>
            <a:br>
              <a:rPr sz="4000" dirty="0"/>
            </a:br>
            <a:r>
              <a:rPr lang="en-US" sz="4000" b="1" spc="-1" dirty="0">
                <a:solidFill>
                  <a:srgbClr val="382873"/>
                </a:solidFill>
                <a:latin typeface="Cambria"/>
                <a:ea typeface="Cambria"/>
              </a:rPr>
              <a:t>Scores of Difficulty (1/9)</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70"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F84FC486-4853-44DF-A73B-CBB59FA02AE8}" type="slidenum">
              <a:rPr lang="en-US" sz="1800" b="0" strike="noStrike" spc="-1">
                <a:solidFill>
                  <a:srgbClr val="FFFFFF"/>
                </a:solidFill>
                <a:latin typeface="Calibri"/>
              </a:rPr>
              <a:t>17</a:t>
            </a:fld>
            <a:endParaRPr lang="en-US" sz="1800" b="0" strike="noStrike" spc="-1">
              <a:latin typeface="Times New Roman"/>
            </a:endParaRPr>
          </a:p>
        </p:txBody>
      </p:sp>
      <p:sp>
        <p:nvSpPr>
          <p:cNvPr id="271" name="TextShape 3"/>
          <p:cNvSpPr txBox="1"/>
          <p:nvPr/>
        </p:nvSpPr>
        <p:spPr>
          <a:xfrm>
            <a:off x="406374" y="1447049"/>
            <a:ext cx="3683987" cy="4752982"/>
          </a:xfrm>
          <a:prstGeom prst="rect">
            <a:avLst/>
          </a:prstGeom>
          <a:noFill/>
          <a:ln>
            <a:noFill/>
          </a:ln>
        </p:spPr>
        <p:txBody>
          <a:bodyPr>
            <a:noAutofit/>
          </a:bodyPr>
          <a:lstStyle/>
          <a:p>
            <a:pPr marL="590400" indent="-514080">
              <a:lnSpc>
                <a:spcPct val="90000"/>
              </a:lnSpc>
              <a:spcBef>
                <a:spcPts val="1001"/>
              </a:spcBef>
              <a:buClr>
                <a:srgbClr val="000000"/>
              </a:buClr>
              <a:buFont typeface="Arial"/>
              <a:buAutoNum type="arabicPeriod"/>
            </a:pPr>
            <a:r>
              <a:rPr lang="en-US" sz="3600" b="1" strike="noStrike" spc="-1" dirty="0">
                <a:solidFill>
                  <a:srgbClr val="000000"/>
                </a:solidFill>
                <a:latin typeface="Calibri" panose="020F0502020204030204" pitchFamily="34" charset="0"/>
                <a:ea typeface="Lato"/>
                <a:cs typeface="Calibri" panose="020F0502020204030204" pitchFamily="34" charset="0"/>
              </a:rPr>
              <a:t>Geometry Indicators</a:t>
            </a:r>
            <a:endParaRPr lang="en-US" sz="3600" b="1" strike="noStrike" spc="-1" dirty="0">
              <a:solidFill>
                <a:srgbClr val="000000"/>
              </a:solidFill>
              <a:latin typeface="Calibri" panose="020F0502020204030204" pitchFamily="34" charset="0"/>
              <a:cs typeface="Calibri" panose="020F0502020204030204" pitchFamily="34" charset="0"/>
            </a:endParaRPr>
          </a:p>
          <a:p>
            <a:pPr marL="984240" lvl="2" indent="-5122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Area coverage</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lvl="2" indent="-5122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Convex hull</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lvl="2" indent="-5122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Polsby-Popper Score</a:t>
            </a:r>
            <a:endParaRPr lang="en-US" sz="3600" b="0" strike="noStrike" spc="-1" dirty="0">
              <a:solidFill>
                <a:srgbClr val="000000"/>
              </a:solidFill>
              <a:latin typeface="Calibri" panose="020F0502020204030204" pitchFamily="34" charset="0"/>
              <a:cs typeface="Calibri" panose="020F0502020204030204" pitchFamily="34" charset="0"/>
            </a:endParaRPr>
          </a:p>
          <a:p>
            <a:pPr marL="590400" indent="-514080">
              <a:lnSpc>
                <a:spcPct val="90000"/>
              </a:lnSpc>
              <a:spcBef>
                <a:spcPts val="1199"/>
              </a:spcBef>
              <a:buClr>
                <a:srgbClr val="000000"/>
              </a:buClr>
              <a:buFont typeface="Arial"/>
              <a:buAutoNum type="arabicPeriod" startAt="3"/>
            </a:pPr>
            <a:endParaRPr lang="en-US" sz="3600" strike="noStrike" spc="-1" dirty="0">
              <a:solidFill>
                <a:srgbClr val="000000"/>
              </a:solidFill>
              <a:latin typeface="Calibri" panose="020F0502020204030204" pitchFamily="34" charset="0"/>
              <a:cs typeface="Calibri" panose="020F0502020204030204" pitchFamily="34" charset="0"/>
            </a:endParaRPr>
          </a:p>
          <a:p>
            <a:pPr marL="228600" indent="-228240" algn="just">
              <a:lnSpc>
                <a:spcPct val="90000"/>
              </a:lnSpc>
              <a:spcBef>
                <a:spcPts val="1001"/>
              </a:spcBef>
              <a:buClr>
                <a:srgbClr val="000000"/>
              </a:buClr>
              <a:buFont typeface="Arial"/>
              <a:buChar char="•"/>
            </a:pPr>
            <a:endParaRPr lang="en-US" sz="3600" b="0" strike="noStrike" spc="-1" dirty="0">
              <a:solidFill>
                <a:srgbClr val="000000"/>
              </a:solidFill>
              <a:latin typeface="Calibri" panose="020F0502020204030204" pitchFamily="34" charset="0"/>
              <a:cs typeface="Calibri" panose="020F0502020204030204" pitchFamily="34" charset="0"/>
            </a:endParaRPr>
          </a:p>
          <a:p>
            <a:pPr>
              <a:lnSpc>
                <a:spcPct val="150000"/>
              </a:lnSpc>
              <a:spcBef>
                <a:spcPts val="1001"/>
              </a:spcBef>
            </a:pPr>
            <a:endParaRPr lang="en-US" sz="3600" b="0" strike="noStrike" spc="-1" dirty="0">
              <a:solidFill>
                <a:srgbClr val="000000"/>
              </a:solidFill>
              <a:latin typeface="Calibri"/>
            </a:endParaRPr>
          </a:p>
        </p:txBody>
      </p:sp>
      <p:sp>
        <p:nvSpPr>
          <p:cNvPr id="3" name="TextBox 2">
            <a:extLst>
              <a:ext uri="{FF2B5EF4-FFF2-40B4-BE49-F238E27FC236}">
                <a16:creationId xmlns:a16="http://schemas.microsoft.com/office/drawing/2014/main" xmlns="" id="{6DE1E198-7A26-42E1-8B60-7D16BB1B5150}"/>
              </a:ext>
            </a:extLst>
          </p:cNvPr>
          <p:cNvSpPr txBox="1"/>
          <p:nvPr/>
        </p:nvSpPr>
        <p:spPr>
          <a:xfrm>
            <a:off x="355599" y="649209"/>
            <a:ext cx="11451772" cy="923330"/>
          </a:xfrm>
          <a:prstGeom prst="rect">
            <a:avLst/>
          </a:prstGeom>
          <a:noFill/>
        </p:spPr>
        <p:txBody>
          <a:bodyPr wrap="square" rtlCol="0">
            <a:spAutoFit/>
          </a:bodyPr>
          <a:lstStyle/>
          <a:p>
            <a:pPr marL="571500" indent="-571500">
              <a:buFont typeface="Arial" panose="020B0604020202020204" pitchFamily="34" charset="0"/>
              <a:buChar char="•"/>
            </a:pPr>
            <a:r>
              <a:rPr lang="en-US" sz="3600" b="0" strike="noStrike" spc="-1" dirty="0">
                <a:solidFill>
                  <a:srgbClr val="000000"/>
                </a:solidFill>
                <a:latin typeface="Calibri" panose="020F0502020204030204" pitchFamily="34" charset="0"/>
                <a:cs typeface="Calibri" panose="020F0502020204030204" pitchFamily="34" charset="0"/>
              </a:rPr>
              <a:t>There are three levels of scores of difficulty as follows:</a:t>
            </a:r>
          </a:p>
          <a:p>
            <a:endParaRPr lang="en-US" dirty="0"/>
          </a:p>
        </p:txBody>
      </p:sp>
      <p:sp>
        <p:nvSpPr>
          <p:cNvPr id="4" name="TextBox 3">
            <a:extLst>
              <a:ext uri="{FF2B5EF4-FFF2-40B4-BE49-F238E27FC236}">
                <a16:creationId xmlns:a16="http://schemas.microsoft.com/office/drawing/2014/main" xmlns="" id="{744DAB5C-25B4-4CD3-8C5B-BCF1A30B5E4F}"/>
              </a:ext>
            </a:extLst>
          </p:cNvPr>
          <p:cNvSpPr txBox="1"/>
          <p:nvPr/>
        </p:nvSpPr>
        <p:spPr>
          <a:xfrm>
            <a:off x="4233557" y="1447049"/>
            <a:ext cx="3429985" cy="4742837"/>
          </a:xfrm>
          <a:prstGeom prst="rect">
            <a:avLst/>
          </a:prstGeom>
          <a:noFill/>
        </p:spPr>
        <p:txBody>
          <a:bodyPr wrap="square" rtlCol="0">
            <a:spAutoFit/>
          </a:bodyPr>
          <a:lstStyle/>
          <a:p>
            <a:pPr marL="819270" indent="-742950">
              <a:lnSpc>
                <a:spcPct val="90000"/>
              </a:lnSpc>
              <a:spcBef>
                <a:spcPts val="1199"/>
              </a:spcBef>
              <a:buClr>
                <a:srgbClr val="000000"/>
              </a:buClr>
              <a:buFont typeface="+mj-lt"/>
              <a:buAutoNum type="arabicPeriod" startAt="2"/>
            </a:pPr>
            <a:r>
              <a:rPr lang="en-US" sz="3600" b="1" strike="noStrike" spc="-1" dirty="0">
                <a:solidFill>
                  <a:srgbClr val="000000"/>
                </a:solidFill>
                <a:latin typeface="Calibri" panose="020F0502020204030204" pitchFamily="34" charset="0"/>
                <a:ea typeface="Lato"/>
                <a:cs typeface="Calibri" panose="020F0502020204030204" pitchFamily="34" charset="0"/>
              </a:rPr>
              <a:t>Accessibility Indicators</a:t>
            </a:r>
            <a:endParaRPr lang="en-US" sz="3600" b="1" strike="noStrike" spc="-1" dirty="0">
              <a:solidFill>
                <a:srgbClr val="000000"/>
              </a:solidFill>
              <a:latin typeface="Calibri" panose="020F0502020204030204" pitchFamily="34" charset="0"/>
              <a:cs typeface="Calibri" panose="020F0502020204030204" pitchFamily="34" charset="0"/>
            </a:endParaRPr>
          </a:p>
          <a:p>
            <a:pPr marL="984240" indent="-512280" algn="just">
              <a:lnSpc>
                <a:spcPct val="90000"/>
              </a:lnSpc>
              <a:spcBef>
                <a:spcPts val="1001"/>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Road density</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indent="-512280">
              <a:lnSpc>
                <a:spcPct val="90000"/>
              </a:lnSpc>
              <a:spcBef>
                <a:spcPts val="1001"/>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Tree cover</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indent="-512280">
              <a:lnSpc>
                <a:spcPct val="90000"/>
              </a:lnSpc>
              <a:spcBef>
                <a:spcPts val="1001"/>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Accessibility (</a:t>
            </a:r>
            <a:r>
              <a:rPr lang="en-US" sz="3600" b="0" i="1" strike="noStrike" spc="-1" dirty="0">
                <a:solidFill>
                  <a:srgbClr val="000000"/>
                </a:solidFill>
                <a:latin typeface="Calibri" panose="020F0502020204030204" pitchFamily="34" charset="0"/>
                <a:ea typeface="Lato"/>
                <a:cs typeface="Calibri" panose="020F0502020204030204" pitchFamily="34" charset="0"/>
              </a:rPr>
              <a:t>friction surface</a:t>
            </a:r>
            <a:r>
              <a:rPr lang="en-US" sz="3600" b="0" strike="noStrike" spc="-1" dirty="0">
                <a:solidFill>
                  <a:srgbClr val="000000"/>
                </a:solidFill>
                <a:latin typeface="Calibri" panose="020F0502020204030204" pitchFamily="34" charset="0"/>
                <a:ea typeface="Lato"/>
                <a:cs typeface="Calibri" panose="020F0502020204030204" pitchFamily="34" charset="0"/>
              </a:rPr>
              <a:t>)</a:t>
            </a:r>
            <a:endParaRPr lang="en-US" sz="3600" b="0" strike="noStrike" spc="-1" dirty="0">
              <a:solidFill>
                <a:srgbClr val="000000"/>
              </a:solidFill>
              <a:latin typeface="Calibri" panose="020F0502020204030204" pitchFamily="34" charset="0"/>
              <a:cs typeface="Calibri" panose="020F0502020204030204" pitchFamily="34" charset="0"/>
            </a:endParaRPr>
          </a:p>
          <a:p>
            <a:endParaRPr lang="en-US" dirty="0"/>
          </a:p>
        </p:txBody>
      </p:sp>
      <p:sp>
        <p:nvSpPr>
          <p:cNvPr id="5" name="TextBox 4">
            <a:extLst>
              <a:ext uri="{FF2B5EF4-FFF2-40B4-BE49-F238E27FC236}">
                <a16:creationId xmlns:a16="http://schemas.microsoft.com/office/drawing/2014/main" xmlns="" id="{BC666E81-91BC-486C-AA5C-6498E6CBC2C3}"/>
              </a:ext>
            </a:extLst>
          </p:cNvPr>
          <p:cNvSpPr txBox="1"/>
          <p:nvPr/>
        </p:nvSpPr>
        <p:spPr>
          <a:xfrm>
            <a:off x="7910287" y="1442669"/>
            <a:ext cx="4165900" cy="4550476"/>
          </a:xfrm>
          <a:prstGeom prst="rect">
            <a:avLst/>
          </a:prstGeom>
          <a:noFill/>
        </p:spPr>
        <p:txBody>
          <a:bodyPr wrap="square" rtlCol="0">
            <a:spAutoFit/>
          </a:bodyPr>
          <a:lstStyle/>
          <a:p>
            <a:pPr marL="590400" indent="-514080">
              <a:lnSpc>
                <a:spcPct val="90000"/>
              </a:lnSpc>
              <a:spcBef>
                <a:spcPts val="1199"/>
              </a:spcBef>
              <a:buClr>
                <a:srgbClr val="000000"/>
              </a:buClr>
              <a:buFont typeface="Arial"/>
              <a:buAutoNum type="arabicPeriod" startAt="3"/>
            </a:pPr>
            <a:r>
              <a:rPr lang="en-US" sz="3600" b="1" strike="noStrike" spc="-1" dirty="0">
                <a:solidFill>
                  <a:srgbClr val="000000"/>
                </a:solidFill>
                <a:latin typeface="Calibri" panose="020F0502020204030204" pitchFamily="34" charset="0"/>
                <a:ea typeface="Lato"/>
                <a:cs typeface="Calibri" panose="020F0502020204030204" pitchFamily="34" charset="0"/>
              </a:rPr>
              <a:t>Building density and distribution</a:t>
            </a:r>
            <a:endParaRPr lang="en-US" sz="3600" b="1" strike="noStrike" spc="-1" dirty="0">
              <a:solidFill>
                <a:srgbClr val="000000"/>
              </a:solidFill>
              <a:latin typeface="Calibri" panose="020F0502020204030204" pitchFamily="34" charset="0"/>
              <a:cs typeface="Calibri" panose="020F0502020204030204" pitchFamily="34" charset="0"/>
            </a:endParaRPr>
          </a:p>
          <a:p>
            <a:pPr marL="984240" lvl="1" indent="-5140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Building count per EA</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lvl="1" indent="-5140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Building area per EA</a:t>
            </a:r>
            <a:endParaRPr lang="en-US" sz="3600" b="0" strike="noStrike" spc="-1" dirty="0">
              <a:solidFill>
                <a:srgbClr val="000000"/>
              </a:solidFill>
              <a:latin typeface="Calibri" panose="020F0502020204030204" pitchFamily="34" charset="0"/>
              <a:cs typeface="Calibri" panose="020F0502020204030204" pitchFamily="34" charset="0"/>
            </a:endParaRPr>
          </a:p>
          <a:p>
            <a:pPr marL="984240" lvl="1" indent="-514080">
              <a:lnSpc>
                <a:spcPct val="90000"/>
              </a:lnSpc>
              <a:spcBef>
                <a:spcPts val="499"/>
              </a:spcBef>
              <a:buClr>
                <a:srgbClr val="000000"/>
              </a:buClr>
              <a:buFont typeface="Arial"/>
              <a:buChar char="•"/>
            </a:pPr>
            <a:r>
              <a:rPr lang="en-US" sz="3600" b="0" strike="noStrike" spc="-1" dirty="0">
                <a:solidFill>
                  <a:srgbClr val="000000"/>
                </a:solidFill>
                <a:latin typeface="Calibri" panose="020F0502020204030204" pitchFamily="34" charset="0"/>
                <a:ea typeface="Lato"/>
                <a:cs typeface="Calibri" panose="020F0502020204030204" pitchFamily="34" charset="0"/>
              </a:rPr>
              <a:t>Building cluster distance per EA</a:t>
            </a:r>
            <a:endParaRPr lang="en-US" sz="3600" b="0" strike="noStrike" spc="-1" dirty="0">
              <a:solidFill>
                <a:srgbClr val="000000"/>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48536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extShape 1"/>
          <p:cNvSpPr txBox="1"/>
          <p:nvPr/>
        </p:nvSpPr>
        <p:spPr>
          <a:xfrm>
            <a:off x="-180" y="-77418"/>
            <a:ext cx="12191760" cy="72612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a:ea typeface="Cambria"/>
              </a:rPr>
              <a:t>Scores of Difficulty (2/9)</a:t>
            </a:r>
          </a:p>
        </p:txBody>
      </p:sp>
      <p:sp>
        <p:nvSpPr>
          <p:cNvPr id="20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45D5C046-3FD9-47CC-886A-9B60223D99CF}" type="slidenum">
              <a:rPr lang="en-US" sz="1800" b="0" strike="noStrike" spc="-1">
                <a:solidFill>
                  <a:srgbClr val="FFFFFF"/>
                </a:solidFill>
                <a:latin typeface="Calibri"/>
              </a:rPr>
              <a:t>18</a:t>
            </a:fld>
            <a:endParaRPr lang="en-US" sz="1800" b="0" strike="noStrike" spc="-1">
              <a:latin typeface="Times New Roman"/>
            </a:endParaRPr>
          </a:p>
        </p:txBody>
      </p:sp>
      <p:sp>
        <p:nvSpPr>
          <p:cNvPr id="207" name="CustomShape 4"/>
          <p:cNvSpPr/>
          <p:nvPr/>
        </p:nvSpPr>
        <p:spPr>
          <a:xfrm>
            <a:off x="4873680" y="1104840"/>
            <a:ext cx="7101000" cy="4782600"/>
          </a:xfrm>
          <a:prstGeom prst="rect">
            <a:avLst/>
          </a:prstGeom>
          <a:noFill/>
          <a:ln>
            <a:noFill/>
          </a:ln>
        </p:spPr>
        <p:style>
          <a:lnRef idx="0">
            <a:scrgbClr r="0" g="0" b="0"/>
          </a:lnRef>
          <a:fillRef idx="0">
            <a:scrgbClr r="0" g="0" b="0"/>
          </a:fillRef>
          <a:effectRef idx="0">
            <a:scrgbClr r="0" g="0" b="0"/>
          </a:effectRef>
          <a:fontRef idx="minor"/>
        </p:style>
      </p:sp>
      <p:pic>
        <p:nvPicPr>
          <p:cNvPr id="208" name="Google Shape;321;p4"/>
          <p:cNvPicPr/>
          <p:nvPr/>
        </p:nvPicPr>
        <p:blipFill>
          <a:blip r:embed="rId2"/>
          <a:stretch/>
        </p:blipFill>
        <p:spPr>
          <a:xfrm>
            <a:off x="377371" y="729360"/>
            <a:ext cx="11597309" cy="5157720"/>
          </a:xfrm>
          <a:prstGeom prst="rect">
            <a:avLst/>
          </a:prstGeom>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TextShape 1"/>
          <p:cNvSpPr txBox="1"/>
          <p:nvPr/>
        </p:nvSpPr>
        <p:spPr>
          <a:xfrm>
            <a:off x="0" y="0"/>
            <a:ext cx="12191760" cy="72612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a:ea typeface="Cambria"/>
              </a:rPr>
              <a:t>Scores of Difficulty: Geometry Indicators (3/9)</a:t>
            </a:r>
          </a:p>
        </p:txBody>
      </p:sp>
      <p:sp>
        <p:nvSpPr>
          <p:cNvPr id="213"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F99D015F-29DB-461D-BCC7-E2F4664EDCA6}" type="slidenum">
              <a:rPr lang="en-US" sz="1800" b="0" strike="noStrike" spc="-1">
                <a:solidFill>
                  <a:srgbClr val="FFFFFF"/>
                </a:solidFill>
                <a:latin typeface="Calibri"/>
              </a:rPr>
              <a:t>19</a:t>
            </a:fld>
            <a:endParaRPr lang="en-US" sz="1800" b="0" strike="noStrike" spc="-1">
              <a:latin typeface="Times New Roman"/>
            </a:endParaRPr>
          </a:p>
        </p:txBody>
      </p:sp>
      <p:sp>
        <p:nvSpPr>
          <p:cNvPr id="214" name="CustomShape 3"/>
          <p:cNvSpPr/>
          <p:nvPr/>
        </p:nvSpPr>
        <p:spPr>
          <a:xfrm>
            <a:off x="4873680" y="1104840"/>
            <a:ext cx="7101000" cy="4782600"/>
          </a:xfrm>
          <a:prstGeom prst="rect">
            <a:avLst/>
          </a:prstGeom>
          <a:noFill/>
          <a:ln>
            <a:noFill/>
          </a:ln>
        </p:spPr>
        <p:style>
          <a:lnRef idx="0">
            <a:scrgbClr r="0" g="0" b="0"/>
          </a:lnRef>
          <a:fillRef idx="0">
            <a:scrgbClr r="0" g="0" b="0"/>
          </a:fillRef>
          <a:effectRef idx="0">
            <a:scrgbClr r="0" g="0" b="0"/>
          </a:effectRef>
          <a:fontRef idx="minor"/>
        </p:style>
      </p:sp>
      <p:sp>
        <p:nvSpPr>
          <p:cNvPr id="215" name="CustomShape 4"/>
          <p:cNvSpPr/>
          <p:nvPr/>
        </p:nvSpPr>
        <p:spPr>
          <a:xfrm>
            <a:off x="217080" y="644760"/>
            <a:ext cx="11757240" cy="746732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343080" indent="-342720" algn="just">
              <a:lnSpc>
                <a:spcPct val="107000"/>
              </a:lnSpc>
              <a:spcAft>
                <a:spcPts val="799"/>
              </a:spcAft>
              <a:buClr>
                <a:srgbClr val="000000"/>
              </a:buClr>
              <a:buFont typeface="Arial"/>
              <a:buChar char="•"/>
            </a:pPr>
            <a:r>
              <a:rPr lang="en-US" sz="2600" b="0" strike="noStrike" spc="-1" dirty="0">
                <a:solidFill>
                  <a:srgbClr val="000000"/>
                </a:solidFill>
                <a:latin typeface="Calibri" panose="020F0502020204030204" pitchFamily="34" charset="0"/>
                <a:cs typeface="Calibri" panose="020F0502020204030204" pitchFamily="34" charset="0"/>
              </a:rPr>
              <a:t>For Geometry indicators, the wider the surface area, the more difficulty it is to complete work within the given period. This, therefore, calls for support or intervention:</a:t>
            </a:r>
            <a:endParaRPr lang="en-US" sz="2600" b="0" strike="noStrike" spc="-1" dirty="0">
              <a:latin typeface="Calibri" panose="020F0502020204030204" pitchFamily="34" charset="0"/>
              <a:cs typeface="Calibri" panose="020F0502020204030204" pitchFamily="34" charset="0"/>
            </a:endParaRPr>
          </a:p>
          <a:p>
            <a:pPr marL="1371600" lvl="2" indent="-456840" algn="just">
              <a:lnSpc>
                <a:spcPct val="107000"/>
              </a:lnSpc>
              <a:spcAft>
                <a:spcPts val="799"/>
              </a:spcAft>
              <a:buClr>
                <a:srgbClr val="000000"/>
              </a:buClr>
              <a:buFont typeface="Courier New"/>
              <a:buChar char="o"/>
            </a:pPr>
            <a:r>
              <a:rPr lang="en-US" sz="2600" b="0" strike="noStrike" spc="-1" dirty="0">
                <a:solidFill>
                  <a:srgbClr val="000000"/>
                </a:solidFill>
                <a:latin typeface="Calibri" panose="020F0502020204030204" pitchFamily="34" charset="0"/>
                <a:cs typeface="Calibri" panose="020F0502020204030204" pitchFamily="34" charset="0"/>
              </a:rPr>
              <a:t>Area coverage: An EA with a larger surface area is likely to have a higher score of difficulty compared to one with a smaller surface area.</a:t>
            </a:r>
            <a:endParaRPr lang="en-US" sz="2600" b="0" strike="noStrike" spc="-1" dirty="0">
              <a:latin typeface="Calibri" panose="020F0502020204030204" pitchFamily="34" charset="0"/>
              <a:cs typeface="Calibri" panose="020F0502020204030204" pitchFamily="34" charset="0"/>
            </a:endParaRPr>
          </a:p>
          <a:p>
            <a:pPr marL="1371600" lvl="2" indent="-456840" algn="just">
              <a:lnSpc>
                <a:spcPct val="107000"/>
              </a:lnSpc>
              <a:spcAft>
                <a:spcPts val="799"/>
              </a:spcAft>
              <a:buClr>
                <a:srgbClr val="000000"/>
              </a:buClr>
              <a:buFont typeface="Courier New"/>
              <a:buChar char="o"/>
            </a:pPr>
            <a:r>
              <a:rPr lang="en-US" sz="2600" b="0" strike="noStrike" spc="-1" dirty="0">
                <a:solidFill>
                  <a:srgbClr val="000000"/>
                </a:solidFill>
                <a:latin typeface="Calibri" panose="020F0502020204030204" pitchFamily="34" charset="0"/>
                <a:cs typeface="Calibri" panose="020F0502020204030204" pitchFamily="34" charset="0"/>
              </a:rPr>
              <a:t>Convex hull: This is a measure of the complexity of the shape of an EA is how dispersed (spread) it is. That is, the pattern of distribution or how it stretches over a large surface.</a:t>
            </a:r>
          </a:p>
          <a:p>
            <a:pPr marL="1371600" lvl="2" indent="-456840" algn="just">
              <a:lnSpc>
                <a:spcPct val="107000"/>
              </a:lnSpc>
              <a:spcAft>
                <a:spcPts val="799"/>
              </a:spcAft>
              <a:buClr>
                <a:srgbClr val="000000"/>
              </a:buClr>
              <a:buFont typeface="Courier New"/>
              <a:buChar char="o"/>
            </a:pPr>
            <a:r>
              <a:rPr lang="en-US" sz="2600" b="0" strike="noStrike" spc="-1" dirty="0">
                <a:solidFill>
                  <a:srgbClr val="000000"/>
                </a:solidFill>
                <a:latin typeface="Calibri" panose="020F0502020204030204" pitchFamily="34" charset="0"/>
                <a:cs typeface="Calibri" panose="020F0502020204030204" pitchFamily="34" charset="0"/>
              </a:rPr>
              <a:t>Polsby Popper score: This is a measure of the complexity of the shape of an EA, i.e., a measure of the indentation of the EA. The more indented or sunken the surface of an EA is, the higher the score of difficulty relative to one with a less concave surface. </a:t>
            </a:r>
            <a:endParaRPr lang="en-US" sz="2600" b="0" strike="noStrike" spc="-1" dirty="0">
              <a:latin typeface="Calibri" panose="020F0502020204030204" pitchFamily="34" charset="0"/>
              <a:cs typeface="Calibri" panose="020F0502020204030204" pitchFamily="34" charset="0"/>
            </a:endParaRPr>
          </a:p>
          <a:p>
            <a:pPr algn="just">
              <a:lnSpc>
                <a:spcPct val="107000"/>
              </a:lnSpc>
              <a:spcAft>
                <a:spcPts val="799"/>
              </a:spcAft>
            </a:pPr>
            <a:r>
              <a:rPr lang="en-US" sz="3600" b="0" strike="noStrike" spc="-1" dirty="0">
                <a:solidFill>
                  <a:srgbClr val="000000"/>
                </a:solidFill>
                <a:latin typeface="Calibri" panose="020F0502020204030204" pitchFamily="34" charset="0"/>
                <a:cs typeface="Calibri" panose="020F0502020204030204" pitchFamily="34" charset="0"/>
              </a:rPr>
              <a:t>	</a:t>
            </a:r>
            <a:endParaRPr lang="en-US" sz="3600" b="0" strike="noStrike" spc="-1" dirty="0">
              <a:latin typeface="Calibri" panose="020F0502020204030204" pitchFamily="34" charset="0"/>
              <a:cs typeface="Calibri" panose="020F0502020204030204" pitchFamily="34" charset="0"/>
            </a:endParaRPr>
          </a:p>
          <a:p>
            <a:pPr marL="1371600" lvl="2" indent="-456840" algn="just">
              <a:lnSpc>
                <a:spcPct val="107000"/>
              </a:lnSpc>
              <a:spcAft>
                <a:spcPts val="799"/>
              </a:spcAft>
              <a:buClr>
                <a:srgbClr val="000000"/>
              </a:buClr>
              <a:buFont typeface="Courier New"/>
              <a:buChar char="o"/>
            </a:pPr>
            <a:endParaRPr lang="en-US" sz="3200" b="0" strike="noStrike" spc="-1" dirty="0">
              <a:latin typeface="Calibri" panose="020F0502020204030204" pitchFamily="34" charset="0"/>
              <a:cs typeface="Calibri" panose="020F0502020204030204" pitchFamily="34" charset="0"/>
            </a:endParaRPr>
          </a:p>
          <a:p>
            <a:pPr algn="just">
              <a:lnSpc>
                <a:spcPct val="107000"/>
              </a:lnSpc>
              <a:spcAft>
                <a:spcPts val="799"/>
              </a:spcAft>
            </a:pPr>
            <a:r>
              <a:rPr lang="en-US" sz="3200" b="0" strike="noStrike" spc="-1" dirty="0">
                <a:solidFill>
                  <a:srgbClr val="000000"/>
                </a:solidFill>
                <a:latin typeface="Calibri" panose="020F0502020204030204" pitchFamily="34" charset="0"/>
                <a:cs typeface="Calibri" panose="020F0502020204030204" pitchFamily="34" charset="0"/>
              </a:rPr>
              <a:t>	</a:t>
            </a:r>
            <a:endParaRPr lang="en-US" sz="3200" b="0" strike="noStrike" spc="-1" dirty="0">
              <a:latin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Shape 1"/>
          <p:cNvSpPr txBox="1"/>
          <p:nvPr/>
        </p:nvSpPr>
        <p:spPr>
          <a:xfrm>
            <a:off x="5587920" y="6265800"/>
            <a:ext cx="1015560" cy="364680"/>
          </a:xfrm>
          <a:prstGeom prst="rect">
            <a:avLst/>
          </a:prstGeom>
          <a:noFill/>
          <a:ln>
            <a:noFill/>
          </a:ln>
        </p:spPr>
        <p:txBody>
          <a:bodyPr anchor="ctr">
            <a:noAutofit/>
          </a:bodyPr>
          <a:lstStyle/>
          <a:p>
            <a:pPr algn="ctr">
              <a:lnSpc>
                <a:spcPct val="100000"/>
              </a:lnSpc>
            </a:pPr>
            <a:fld id="{16019D38-28B2-452F-A202-7BDA2FAB6E62}" type="slidenum">
              <a:rPr lang="en-US" sz="1800" b="0" strike="noStrike" spc="-1">
                <a:solidFill>
                  <a:srgbClr val="FFFFFF"/>
                </a:solidFill>
                <a:latin typeface="Calibri"/>
              </a:rPr>
              <a:t>2</a:t>
            </a:fld>
            <a:endParaRPr lang="en-US" sz="1800" b="0" strike="noStrike" spc="-1">
              <a:latin typeface="Times New Roman"/>
            </a:endParaRPr>
          </a:p>
        </p:txBody>
      </p:sp>
      <p:sp>
        <p:nvSpPr>
          <p:cNvPr id="186" name="TextShape 2"/>
          <p:cNvSpPr txBox="1"/>
          <p:nvPr/>
        </p:nvSpPr>
        <p:spPr>
          <a:xfrm>
            <a:off x="632388" y="569003"/>
            <a:ext cx="10930071" cy="5386731"/>
          </a:xfrm>
          <a:prstGeom prst="rect">
            <a:avLst/>
          </a:prstGeom>
          <a:noFill/>
          <a:ln>
            <a:noFill/>
          </a:ln>
        </p:spPr>
        <p:txBody>
          <a:bodyPr>
            <a:normAutofit fontScale="25000" lnSpcReduction="20000"/>
          </a:bodyPr>
          <a:lstStyle/>
          <a:p>
            <a:pPr marL="514440" indent="-514080">
              <a:lnSpc>
                <a:spcPct val="90000"/>
              </a:lnSpc>
              <a:spcBef>
                <a:spcPts val="1001"/>
              </a:spcBef>
              <a:buClr>
                <a:srgbClr val="000000"/>
              </a:buClr>
              <a:buFont typeface="Calibri Light"/>
              <a:buAutoNum type="arabicPeriod"/>
            </a:pPr>
            <a:r>
              <a:rPr lang="en-US" sz="9600" b="0" strike="noStrike" spc="-1" dirty="0">
                <a:solidFill>
                  <a:srgbClr val="000000"/>
                </a:solidFill>
                <a:latin typeface="Calibri" panose="020F0502020204030204" pitchFamily="34" charset="0"/>
                <a:cs typeface="Calibri" panose="020F0502020204030204" pitchFamily="34" charset="0"/>
              </a:rPr>
              <a:t>Introduction </a:t>
            </a:r>
          </a:p>
          <a:p>
            <a:pPr marL="514440" indent="-514080">
              <a:lnSpc>
                <a:spcPct val="90000"/>
              </a:lnSpc>
              <a:spcBef>
                <a:spcPts val="1001"/>
              </a:spcBef>
              <a:buClr>
                <a:srgbClr val="000000"/>
              </a:buClr>
              <a:buFont typeface="Calibri Light"/>
              <a:buAutoNum type="arabicPeriod"/>
            </a:pPr>
            <a:r>
              <a:rPr lang="en-US" sz="9600" b="0" strike="noStrike" spc="-1" dirty="0">
                <a:solidFill>
                  <a:srgbClr val="000000"/>
                </a:solidFill>
                <a:latin typeface="Calibri" panose="020F0502020204030204" pitchFamily="34" charset="0"/>
                <a:cs typeface="Calibri" panose="020F0502020204030204" pitchFamily="34" charset="0"/>
              </a:rPr>
              <a:t>Purpose and Learning Outcomes</a:t>
            </a:r>
          </a:p>
          <a:p>
            <a:pPr marL="514440" indent="-514080">
              <a:lnSpc>
                <a:spcPct val="90000"/>
              </a:lnSpc>
              <a:spcBef>
                <a:spcPts val="1001"/>
              </a:spcBef>
              <a:buClr>
                <a:srgbClr val="000000"/>
              </a:buClr>
              <a:buFont typeface="Calibri Light"/>
              <a:buAutoNum type="arabicPeriod"/>
            </a:pPr>
            <a:r>
              <a:rPr lang="en-US" sz="9600" b="0" strike="noStrike" spc="-1" dirty="0">
                <a:solidFill>
                  <a:srgbClr val="000000"/>
                </a:solidFill>
                <a:latin typeface="Calibri" panose="020F0502020204030204" pitchFamily="34" charset="0"/>
                <a:cs typeface="Calibri" panose="020F0502020204030204" pitchFamily="34" charset="0"/>
              </a:rPr>
              <a:t>Concepts and </a:t>
            </a:r>
            <a:r>
              <a:rPr lang="en-US" sz="9600" spc="-1" dirty="0">
                <a:solidFill>
                  <a:srgbClr val="000000"/>
                </a:solidFill>
                <a:latin typeface="Calibri" panose="020F0502020204030204" pitchFamily="34" charset="0"/>
                <a:cs typeface="Calibri" panose="020F0502020204030204" pitchFamily="34" charset="0"/>
              </a:rPr>
              <a:t>D</a:t>
            </a:r>
            <a:r>
              <a:rPr lang="en-US" sz="9600" b="0" strike="noStrike" spc="-1" dirty="0">
                <a:solidFill>
                  <a:srgbClr val="000000"/>
                </a:solidFill>
                <a:latin typeface="Calibri" panose="020F0502020204030204" pitchFamily="34" charset="0"/>
                <a:cs typeface="Calibri" panose="020F0502020204030204" pitchFamily="34" charset="0"/>
              </a:rPr>
              <a:t>efinitions</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Why Achieve Complete Coverage in the 2021 PHC</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Key Indicators</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How to Ensure Complete Coverage</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Listing of Houses/Structures before Enumeration</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Listing of Household Members</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Areas Likely to Miss out Households </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Other Key Activities</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Scores of Difficulty</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Case Study</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Summary of Findings</a:t>
            </a:r>
          </a:p>
          <a:p>
            <a:pPr marL="514440" indent="-514080">
              <a:lnSpc>
                <a:spcPct val="90000"/>
              </a:lnSpc>
              <a:spcBef>
                <a:spcPts val="1001"/>
              </a:spcBef>
              <a:buClr>
                <a:srgbClr val="000000"/>
              </a:buClr>
              <a:buFont typeface="Calibri Light"/>
              <a:buAutoNum type="arabicPeriod"/>
            </a:pPr>
            <a:r>
              <a:rPr lang="en-US" sz="9600" spc="-1" dirty="0">
                <a:solidFill>
                  <a:srgbClr val="000000"/>
                </a:solidFill>
                <a:latin typeface="Calibri" panose="020F0502020204030204" pitchFamily="34" charset="0"/>
                <a:cs typeface="Calibri" panose="020F0502020204030204" pitchFamily="34" charset="0"/>
              </a:rPr>
              <a:t>Revision</a:t>
            </a:r>
          </a:p>
          <a:p>
            <a:pPr>
              <a:lnSpc>
                <a:spcPct val="90000"/>
              </a:lnSpc>
              <a:spcBef>
                <a:spcPts val="1001"/>
              </a:spcBef>
            </a:pPr>
            <a:endParaRPr lang="en-US" sz="3600" b="0" strike="noStrike" spc="-1" dirty="0">
              <a:solidFill>
                <a:srgbClr val="000000"/>
              </a:solidFill>
              <a:latin typeface="Calibri"/>
            </a:endParaRPr>
          </a:p>
        </p:txBody>
      </p:sp>
      <p:sp>
        <p:nvSpPr>
          <p:cNvPr id="187" name="CustomShape 3"/>
          <p:cNvSpPr/>
          <p:nvPr/>
        </p:nvSpPr>
        <p:spPr>
          <a:xfrm>
            <a:off x="2426940" y="-137429"/>
            <a:ext cx="7337520" cy="7064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en-US" sz="4000" b="1" strike="noStrike" spc="-1" dirty="0">
                <a:solidFill>
                  <a:srgbClr val="242852"/>
                </a:solidFill>
                <a:latin typeface="Cambria" panose="02040503050406030204" pitchFamily="18" charset="0"/>
                <a:ea typeface="Cambria" panose="02040503050406030204" pitchFamily="18" charset="0"/>
              </a:rPr>
              <a:t> </a:t>
            </a:r>
            <a:r>
              <a:rPr lang="en-US" sz="4000" b="1" spc="-1" dirty="0">
                <a:solidFill>
                  <a:srgbClr val="242852"/>
                </a:solidFill>
                <a:latin typeface="Cambria" panose="02040503050406030204" pitchFamily="18" charset="0"/>
                <a:ea typeface="Cambria" panose="02040503050406030204" pitchFamily="18" charset="0"/>
              </a:rPr>
              <a:t>O</a:t>
            </a:r>
            <a:r>
              <a:rPr lang="en-US" sz="4000" b="1" strike="noStrike" spc="-1" dirty="0">
                <a:solidFill>
                  <a:srgbClr val="242852"/>
                </a:solidFill>
                <a:latin typeface="Cambria" panose="02040503050406030204" pitchFamily="18" charset="0"/>
                <a:ea typeface="Cambria" panose="02040503050406030204" pitchFamily="18" charset="0"/>
              </a:rPr>
              <a:t>utline of Presentation</a:t>
            </a:r>
            <a:endParaRPr lang="en-US" sz="4000" b="0" strike="noStrike" spc="-1" dirty="0">
              <a:latin typeface="Cambria" panose="02040503050406030204" pitchFamily="18" charset="0"/>
              <a:ea typeface="Cambria" panose="020405030504060302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a:ea typeface="Cambria"/>
              </a:rPr>
              <a:t>Scores of Difficulty: </a:t>
            </a:r>
            <a:r>
              <a:rPr lang="en-US" sz="4000" b="1" strike="noStrike" spc="-1" dirty="0">
                <a:solidFill>
                  <a:srgbClr val="382873"/>
                </a:solidFill>
                <a:latin typeface="Cambria"/>
                <a:ea typeface="Cambria"/>
              </a:rPr>
              <a:t>Accessibility Indicators (4/9)</a:t>
            </a:r>
            <a:endParaRPr lang="en-US" sz="4000" b="0" strike="noStrike" spc="-1" dirty="0">
              <a:solidFill>
                <a:srgbClr val="000000"/>
              </a:solidFill>
              <a:latin typeface="Calibri"/>
            </a:endParaRPr>
          </a:p>
        </p:txBody>
      </p:sp>
      <p:sp>
        <p:nvSpPr>
          <p:cNvPr id="221"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10750678-26C4-45D1-BE1C-20647C70CE7F}" type="slidenum">
              <a:rPr lang="en-US" sz="1800" b="0" strike="noStrike" spc="-1">
                <a:solidFill>
                  <a:srgbClr val="FFFFFF"/>
                </a:solidFill>
                <a:latin typeface="Calibri"/>
              </a:rPr>
              <a:t>20</a:t>
            </a:fld>
            <a:endParaRPr lang="en-US" sz="1800" b="0" strike="noStrike" spc="-1">
              <a:latin typeface="Times New Roman"/>
            </a:endParaRPr>
          </a:p>
        </p:txBody>
      </p:sp>
      <p:sp>
        <p:nvSpPr>
          <p:cNvPr id="222" name="CustomShape 3"/>
          <p:cNvSpPr/>
          <p:nvPr/>
        </p:nvSpPr>
        <p:spPr>
          <a:xfrm>
            <a:off x="154079" y="876240"/>
            <a:ext cx="5366503" cy="5220488"/>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533880" indent="-457200" algn="just">
              <a:lnSpc>
                <a:spcPct val="100000"/>
              </a:lnSpc>
              <a:spcBef>
                <a:spcPts val="799"/>
              </a:spcBef>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Road Density:</a:t>
            </a:r>
            <a:r>
              <a:rPr lang="en-US" sz="3200" strike="noStrike" spc="-1" dirty="0">
                <a:solidFill>
                  <a:srgbClr val="000000"/>
                </a:solidFill>
                <a:latin typeface="Calibri" panose="020F0502020204030204" pitchFamily="34" charset="0"/>
                <a:cs typeface="Calibri" panose="020F0502020204030204" pitchFamily="34" charset="0"/>
              </a:rPr>
              <a:t> EAs with a higher road density are marked as having </a:t>
            </a:r>
            <a:r>
              <a:rPr lang="en-US" sz="3200" strike="noStrike" spc="-1" dirty="0">
                <a:solidFill>
                  <a:srgbClr val="000000"/>
                </a:solidFill>
                <a:uFillTx/>
                <a:latin typeface="Calibri" panose="020F0502020204030204" pitchFamily="34" charset="0"/>
                <a:cs typeface="Calibri" panose="020F0502020204030204" pitchFamily="34" charset="0"/>
              </a:rPr>
              <a:t>lower score of difficulty</a:t>
            </a:r>
            <a:r>
              <a:rPr lang="en-US" sz="3200" strike="noStrike" spc="-1" dirty="0">
                <a:solidFill>
                  <a:srgbClr val="000000"/>
                </a:solidFill>
                <a:latin typeface="Calibri" panose="020F0502020204030204" pitchFamily="34" charset="0"/>
                <a:cs typeface="Calibri" panose="020F0502020204030204" pitchFamily="34" charset="0"/>
              </a:rPr>
              <a:t> as they are easier to travel around.</a:t>
            </a:r>
          </a:p>
          <a:p>
            <a:pPr marL="76680" algn="just">
              <a:lnSpc>
                <a:spcPct val="100000"/>
              </a:lnSpc>
              <a:spcBef>
                <a:spcPts val="799"/>
              </a:spcBef>
              <a:buClr>
                <a:srgbClr val="000000"/>
              </a:buClr>
            </a:pPr>
            <a:r>
              <a:rPr lang="en-US" sz="3200" strike="noStrike" spc="-1" dirty="0">
                <a:solidFill>
                  <a:srgbClr val="000000"/>
                </a:solidFill>
                <a:latin typeface="Calibri" panose="020F0502020204030204" pitchFamily="34" charset="0"/>
                <a:cs typeface="Calibri" panose="020F0502020204030204" pitchFamily="34" charset="0"/>
              </a:rPr>
              <a:t> </a:t>
            </a:r>
            <a:endParaRPr lang="en-US" sz="3200" strike="noStrike" spc="-1" dirty="0">
              <a:latin typeface="Calibri" panose="020F0502020204030204" pitchFamily="34" charset="0"/>
              <a:cs typeface="Calibri" panose="020F0502020204030204" pitchFamily="34" charset="0"/>
            </a:endParaRPr>
          </a:p>
          <a:p>
            <a:pPr marL="533880" indent="-457200" algn="just">
              <a:lnSpc>
                <a:spcPct val="100000"/>
              </a:lnSpc>
              <a:spcBef>
                <a:spcPts val="7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EAs with a lower road density are marked as having a </a:t>
            </a:r>
            <a:r>
              <a:rPr lang="en-US" sz="3200" strike="noStrike" spc="-1" dirty="0">
                <a:solidFill>
                  <a:srgbClr val="000000"/>
                </a:solidFill>
                <a:uFillTx/>
                <a:latin typeface="Calibri" panose="020F0502020204030204" pitchFamily="34" charset="0"/>
                <a:cs typeface="Calibri" panose="020F0502020204030204" pitchFamily="34" charset="0"/>
              </a:rPr>
              <a:t>higher score of difficulty. </a:t>
            </a:r>
            <a:endParaRPr lang="en-US" sz="3200" strike="noStrike" spc="-1" dirty="0">
              <a:latin typeface="Calibri" panose="020F0502020204030204" pitchFamily="34" charset="0"/>
              <a:cs typeface="Calibri" panose="020F0502020204030204" pitchFamily="34" charset="0"/>
            </a:endParaRPr>
          </a:p>
        </p:txBody>
      </p:sp>
      <p:pic>
        <p:nvPicPr>
          <p:cNvPr id="223" name="Google Shape;336;g6f3a19ab54_0_6"/>
          <p:cNvPicPr/>
          <p:nvPr/>
        </p:nvPicPr>
        <p:blipFill>
          <a:blip r:embed="rId2"/>
          <a:stretch/>
        </p:blipFill>
        <p:spPr>
          <a:xfrm>
            <a:off x="5950857" y="1178896"/>
            <a:ext cx="5970950" cy="4500208"/>
          </a:xfrm>
          <a:prstGeom prst="rect">
            <a:avLst/>
          </a:prstGeom>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a:ea typeface="Cambria"/>
              </a:rPr>
              <a:t>Scores of Difficulty: </a:t>
            </a:r>
            <a:r>
              <a:rPr lang="en-US" sz="4000" b="1" strike="noStrike" spc="-1" dirty="0">
                <a:solidFill>
                  <a:srgbClr val="382873"/>
                </a:solidFill>
                <a:latin typeface="Lato"/>
                <a:ea typeface="Lato"/>
              </a:rPr>
              <a:t>Accessibility</a:t>
            </a:r>
            <a:r>
              <a:rPr lang="en-US" sz="4000" b="1" strike="noStrike" spc="-1" dirty="0">
                <a:solidFill>
                  <a:srgbClr val="000000"/>
                </a:solidFill>
                <a:latin typeface="Lato"/>
                <a:ea typeface="Lato"/>
              </a:rPr>
              <a:t> </a:t>
            </a:r>
            <a:r>
              <a:rPr lang="en-US" sz="4000" b="1" strike="noStrike" spc="-1" dirty="0">
                <a:solidFill>
                  <a:srgbClr val="382873"/>
                </a:solidFill>
                <a:latin typeface="Lato"/>
                <a:ea typeface="Cambria"/>
              </a:rPr>
              <a:t>Indicators (5/9)</a:t>
            </a:r>
            <a:endParaRPr lang="en-US" sz="4000" b="0" strike="noStrike" spc="-1" dirty="0">
              <a:solidFill>
                <a:srgbClr val="000000"/>
              </a:solidFill>
              <a:latin typeface="Calibri"/>
            </a:endParaRPr>
          </a:p>
        </p:txBody>
      </p:sp>
      <p:sp>
        <p:nvSpPr>
          <p:cNvPr id="22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45D55682-CB12-44AE-8CD0-195B4623432D}" type="slidenum">
              <a:rPr lang="en-US" sz="1800" b="0" strike="noStrike" spc="-1">
                <a:solidFill>
                  <a:srgbClr val="FFFFFF"/>
                </a:solidFill>
                <a:latin typeface="Calibri"/>
              </a:rPr>
              <a:t>21</a:t>
            </a:fld>
            <a:endParaRPr lang="en-US" sz="1800" b="0" strike="noStrike" spc="-1">
              <a:latin typeface="Times New Roman"/>
            </a:endParaRPr>
          </a:p>
        </p:txBody>
      </p:sp>
      <p:pic>
        <p:nvPicPr>
          <p:cNvPr id="226" name="Google Shape;344;p9"/>
          <p:cNvPicPr/>
          <p:nvPr/>
        </p:nvPicPr>
        <p:blipFill>
          <a:blip r:embed="rId2"/>
          <a:srcRect l="4480" t="4058" r="4480" b="2928"/>
          <a:stretch/>
        </p:blipFill>
        <p:spPr>
          <a:xfrm>
            <a:off x="484091" y="1383296"/>
            <a:ext cx="3841166" cy="4607463"/>
          </a:xfrm>
          <a:prstGeom prst="rect">
            <a:avLst/>
          </a:prstGeom>
          <a:ln>
            <a:noFill/>
          </a:ln>
        </p:spPr>
      </p:pic>
      <p:pic>
        <p:nvPicPr>
          <p:cNvPr id="227" name="Google Shape;345;p9"/>
          <p:cNvPicPr/>
          <p:nvPr/>
        </p:nvPicPr>
        <p:blipFill>
          <a:blip r:embed="rId3"/>
          <a:stretch/>
        </p:blipFill>
        <p:spPr>
          <a:xfrm>
            <a:off x="6603480" y="719280"/>
            <a:ext cx="4687200" cy="4607463"/>
          </a:xfrm>
          <a:prstGeom prst="rect">
            <a:avLst/>
          </a:prstGeom>
          <a:ln>
            <a:noFill/>
          </a:ln>
        </p:spPr>
      </p:pic>
      <p:sp>
        <p:nvSpPr>
          <p:cNvPr id="2" name="TextBox 1">
            <a:extLst>
              <a:ext uri="{FF2B5EF4-FFF2-40B4-BE49-F238E27FC236}">
                <a16:creationId xmlns:a16="http://schemas.microsoft.com/office/drawing/2014/main" xmlns="" id="{DEEA220A-CED6-446C-818C-0B24A54B98D5}"/>
              </a:ext>
            </a:extLst>
          </p:cNvPr>
          <p:cNvSpPr txBox="1"/>
          <p:nvPr/>
        </p:nvSpPr>
        <p:spPr>
          <a:xfrm>
            <a:off x="7356708" y="5215026"/>
            <a:ext cx="4687200" cy="830997"/>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Part of Western Region showing the % of tree cover </a:t>
            </a:r>
          </a:p>
        </p:txBody>
      </p:sp>
      <p:sp>
        <p:nvSpPr>
          <p:cNvPr id="3" name="TextBox 2">
            <a:extLst>
              <a:ext uri="{FF2B5EF4-FFF2-40B4-BE49-F238E27FC236}">
                <a16:creationId xmlns:a16="http://schemas.microsoft.com/office/drawing/2014/main" xmlns="" id="{469BA264-55B6-4C38-A900-56C3EB1A5354}"/>
              </a:ext>
            </a:extLst>
          </p:cNvPr>
          <p:cNvSpPr txBox="1"/>
          <p:nvPr/>
        </p:nvSpPr>
        <p:spPr>
          <a:xfrm>
            <a:off x="4344771" y="875880"/>
            <a:ext cx="2451056" cy="584775"/>
          </a:xfrm>
          <a:prstGeom prst="rect">
            <a:avLst/>
          </a:prstGeom>
          <a:noFill/>
        </p:spPr>
        <p:txBody>
          <a:bodyPr wrap="none" rtlCol="0">
            <a:spAutoFit/>
          </a:bodyPr>
          <a:lstStyle/>
          <a:p>
            <a:r>
              <a:rPr lang="en-US" sz="1800" b="1" strike="noStrike" spc="-1" dirty="0">
                <a:solidFill>
                  <a:srgbClr val="382873"/>
                </a:solidFill>
                <a:latin typeface="Lato"/>
                <a:ea typeface="Cambria"/>
              </a:rPr>
              <a:t> </a:t>
            </a:r>
            <a:r>
              <a:rPr lang="en-US" sz="3200" b="1" strike="noStrike" spc="-1" dirty="0">
                <a:latin typeface="Calibri" panose="020F0502020204030204" pitchFamily="34" charset="0"/>
                <a:ea typeface="Cambria"/>
                <a:cs typeface="Calibri" panose="020F0502020204030204" pitchFamily="34" charset="0"/>
              </a:rPr>
              <a:t>% Tree Cover</a:t>
            </a:r>
            <a:endParaRPr lang="en-US"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additive="repl">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TextShape 1"/>
          <p:cNvSpPr txBox="1"/>
          <p:nvPr/>
        </p:nvSpPr>
        <p:spPr>
          <a:xfrm>
            <a:off x="240" y="61799"/>
            <a:ext cx="12191760" cy="453960"/>
          </a:xfrm>
          <a:prstGeom prst="rect">
            <a:avLst/>
          </a:prstGeom>
          <a:noFill/>
          <a:ln>
            <a:noFill/>
          </a:ln>
        </p:spPr>
        <p:txBody>
          <a:bodyPr anchor="ctr">
            <a:noAutofit/>
          </a:bodyPr>
          <a:lstStyle/>
          <a:p>
            <a:pPr algn="ctr"/>
            <a:endParaRPr lang="en-US" sz="3200" b="1" spc="-1" dirty="0">
              <a:solidFill>
                <a:srgbClr val="382873"/>
              </a:solidFill>
              <a:latin typeface="Cambria"/>
              <a:ea typeface="Cambria"/>
            </a:endParaRPr>
          </a:p>
          <a:p>
            <a:pPr algn="ctr"/>
            <a:r>
              <a:rPr lang="en-US" sz="4000" b="1" spc="-1" dirty="0">
                <a:solidFill>
                  <a:srgbClr val="382873"/>
                </a:solidFill>
                <a:latin typeface="Cambria" panose="02040503050406030204" pitchFamily="18" charset="0"/>
                <a:ea typeface="Cambria" panose="02040503050406030204" pitchFamily="18" charset="0"/>
              </a:rPr>
              <a:t>Scores of Difficulty: </a:t>
            </a:r>
            <a:r>
              <a:rPr lang="en-US" sz="4000" b="1" strike="noStrike" spc="-1" dirty="0">
                <a:solidFill>
                  <a:srgbClr val="382873"/>
                </a:solidFill>
                <a:latin typeface="Cambria" panose="02040503050406030204" pitchFamily="18" charset="0"/>
                <a:ea typeface="Cambria" panose="02040503050406030204" pitchFamily="18" charset="0"/>
              </a:rPr>
              <a:t>Accessibility Indicators (6/9)</a:t>
            </a:r>
            <a:r>
              <a:rPr sz="4000" dirty="0">
                <a:latin typeface="Cambria" panose="02040503050406030204" pitchFamily="18" charset="0"/>
                <a:ea typeface="Cambria" panose="02040503050406030204" pitchFamily="18" charset="0"/>
              </a:rPr>
              <a:t/>
            </a:r>
            <a:br>
              <a:rPr sz="4000" dirty="0">
                <a:latin typeface="Cambria" panose="02040503050406030204" pitchFamily="18" charset="0"/>
                <a:ea typeface="Cambria" panose="02040503050406030204" pitchFamily="18" charset="0"/>
              </a:rPr>
            </a:br>
            <a:endParaRPr lang="en-US" sz="4000" b="0" strike="noStrike" spc="-1" dirty="0">
              <a:solidFill>
                <a:srgbClr val="000000"/>
              </a:solidFill>
              <a:latin typeface="Cambria" panose="02040503050406030204" pitchFamily="18" charset="0"/>
              <a:ea typeface="Cambria" panose="02040503050406030204" pitchFamily="18" charset="0"/>
              <a:cs typeface="Calibri" panose="020F0502020204030204" pitchFamily="34" charset="0"/>
            </a:endParaRPr>
          </a:p>
        </p:txBody>
      </p:sp>
      <p:sp>
        <p:nvSpPr>
          <p:cNvPr id="229"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A432A559-6652-4D39-9B6D-6AAC505A2C3A}" type="slidenum">
              <a:rPr lang="en-US" sz="1800" b="0" strike="noStrike" spc="-1">
                <a:solidFill>
                  <a:srgbClr val="FFFFFF"/>
                </a:solidFill>
                <a:latin typeface="Calibri"/>
              </a:rPr>
              <a:t>22</a:t>
            </a:fld>
            <a:endParaRPr lang="en-US" sz="1800" b="0" strike="noStrike" spc="-1">
              <a:latin typeface="Times New Roman"/>
            </a:endParaRPr>
          </a:p>
        </p:txBody>
      </p:sp>
      <p:sp>
        <p:nvSpPr>
          <p:cNvPr id="230" name="TextShape 3"/>
          <p:cNvSpPr txBox="1"/>
          <p:nvPr/>
        </p:nvSpPr>
        <p:spPr>
          <a:xfrm>
            <a:off x="-43623" y="887040"/>
            <a:ext cx="12191760" cy="5289480"/>
          </a:xfrm>
          <a:prstGeom prst="rect">
            <a:avLst/>
          </a:prstGeom>
          <a:noFill/>
          <a:ln>
            <a:noFill/>
          </a:ln>
        </p:spPr>
        <p:txBody>
          <a:bodyPr>
            <a:normAutofit/>
          </a:bodyPr>
          <a:lstStyle/>
          <a:p>
            <a:pPr>
              <a:lnSpc>
                <a:spcPct val="90000"/>
              </a:lnSpc>
              <a:spcBef>
                <a:spcPts val="1001"/>
              </a:spcBef>
            </a:pPr>
            <a:endParaRPr lang="en-US" sz="2800" b="0" strike="noStrike" spc="-1">
              <a:solidFill>
                <a:srgbClr val="000000"/>
              </a:solidFill>
              <a:latin typeface="Calibri"/>
            </a:endParaRPr>
          </a:p>
          <a:p>
            <a:pPr>
              <a:lnSpc>
                <a:spcPct val="90000"/>
              </a:lnSpc>
              <a:spcBef>
                <a:spcPts val="1001"/>
              </a:spcBef>
            </a:pPr>
            <a:endParaRPr lang="en-US" sz="2800" b="0" strike="noStrike" spc="-1">
              <a:solidFill>
                <a:srgbClr val="000000"/>
              </a:solidFill>
              <a:latin typeface="Calibri"/>
            </a:endParaRPr>
          </a:p>
          <a:p>
            <a:pPr>
              <a:lnSpc>
                <a:spcPct val="90000"/>
              </a:lnSpc>
              <a:spcBef>
                <a:spcPts val="1001"/>
              </a:spcBef>
            </a:pPr>
            <a:endParaRPr lang="en-US" sz="2800" b="0" strike="noStrike" spc="-1">
              <a:solidFill>
                <a:srgbClr val="000000"/>
              </a:solidFill>
              <a:latin typeface="Calibri"/>
            </a:endParaRPr>
          </a:p>
          <a:p>
            <a:pPr>
              <a:lnSpc>
                <a:spcPct val="90000"/>
              </a:lnSpc>
              <a:spcBef>
                <a:spcPts val="1001"/>
              </a:spcBef>
            </a:pPr>
            <a:endParaRPr lang="en-US" sz="2800" b="0" strike="noStrike" spc="-1">
              <a:solidFill>
                <a:srgbClr val="000000"/>
              </a:solidFill>
              <a:latin typeface="Calibri"/>
            </a:endParaRPr>
          </a:p>
        </p:txBody>
      </p:sp>
      <p:pic>
        <p:nvPicPr>
          <p:cNvPr id="231" name="Google Shape;354;p27"/>
          <p:cNvPicPr/>
          <p:nvPr/>
        </p:nvPicPr>
        <p:blipFill>
          <a:blip r:embed="rId2"/>
          <a:srcRect l="582" t="858"/>
          <a:stretch/>
        </p:blipFill>
        <p:spPr>
          <a:xfrm>
            <a:off x="5820228" y="1242630"/>
            <a:ext cx="5665817" cy="4743450"/>
          </a:xfrm>
          <a:prstGeom prst="rect">
            <a:avLst/>
          </a:prstGeom>
          <a:ln w="9360">
            <a:solidFill>
              <a:schemeClr val="dk1"/>
            </a:solidFill>
            <a:round/>
          </a:ln>
        </p:spPr>
      </p:pic>
      <p:pic>
        <p:nvPicPr>
          <p:cNvPr id="232" name="Google Shape;355;p27"/>
          <p:cNvPicPr/>
          <p:nvPr/>
        </p:nvPicPr>
        <p:blipFill>
          <a:blip r:embed="rId3"/>
          <a:srcRect l="6360" r="11424" b="12145"/>
          <a:stretch/>
        </p:blipFill>
        <p:spPr>
          <a:xfrm>
            <a:off x="392246" y="3413160"/>
            <a:ext cx="4508434" cy="2557800"/>
          </a:xfrm>
          <a:prstGeom prst="rect">
            <a:avLst/>
          </a:prstGeom>
          <a:ln w="9360">
            <a:solidFill>
              <a:schemeClr val="dk1"/>
            </a:solidFill>
            <a:round/>
          </a:ln>
        </p:spPr>
      </p:pic>
      <p:pic>
        <p:nvPicPr>
          <p:cNvPr id="233" name="Google Shape;356;p27"/>
          <p:cNvPicPr/>
          <p:nvPr/>
        </p:nvPicPr>
        <p:blipFill>
          <a:blip r:embed="rId4"/>
          <a:srcRect b="4320"/>
          <a:stretch/>
        </p:blipFill>
        <p:spPr>
          <a:xfrm>
            <a:off x="392246" y="1242630"/>
            <a:ext cx="4335120" cy="2016360"/>
          </a:xfrm>
          <a:prstGeom prst="rect">
            <a:avLst/>
          </a:prstGeom>
          <a:ln w="9360">
            <a:solidFill>
              <a:schemeClr val="dk1"/>
            </a:solidFill>
            <a:round/>
          </a:ln>
        </p:spPr>
      </p:pic>
      <p:sp>
        <p:nvSpPr>
          <p:cNvPr id="3" name="TextBox 2">
            <a:extLst>
              <a:ext uri="{FF2B5EF4-FFF2-40B4-BE49-F238E27FC236}">
                <a16:creationId xmlns:a16="http://schemas.microsoft.com/office/drawing/2014/main" xmlns="" id="{2B69B463-D3E3-47D2-BDE7-C48B2C0FDD12}"/>
              </a:ext>
            </a:extLst>
          </p:cNvPr>
          <p:cNvSpPr txBox="1"/>
          <p:nvPr/>
        </p:nvSpPr>
        <p:spPr>
          <a:xfrm>
            <a:off x="3717305" y="613094"/>
            <a:ext cx="4408579" cy="523220"/>
          </a:xfrm>
          <a:prstGeom prst="rect">
            <a:avLst/>
          </a:prstGeom>
          <a:noFill/>
        </p:spPr>
        <p:txBody>
          <a:bodyPr wrap="none" rtlCol="0">
            <a:spAutoFit/>
          </a:bodyPr>
          <a:lstStyle/>
          <a:p>
            <a:r>
              <a:rPr lang="en-US" sz="2800" b="1" strike="noStrike" spc="-1" dirty="0">
                <a:latin typeface="Calibri" panose="020F0502020204030204" pitchFamily="34" charset="0"/>
                <a:ea typeface="Cambria"/>
                <a:cs typeface="Calibri" panose="020F0502020204030204" pitchFamily="34" charset="0"/>
              </a:rPr>
              <a:t>Accessibility Friction </a:t>
            </a:r>
            <a:r>
              <a:rPr lang="en-US" sz="2800" b="1" spc="-1" dirty="0">
                <a:latin typeface="Calibri" panose="020F0502020204030204" pitchFamily="34" charset="0"/>
                <a:ea typeface="Cambria"/>
                <a:cs typeface="Calibri" panose="020F0502020204030204" pitchFamily="34" charset="0"/>
              </a:rPr>
              <a:t>S</a:t>
            </a:r>
            <a:r>
              <a:rPr lang="en-US" sz="2800" b="1" strike="noStrike" spc="-1" dirty="0">
                <a:latin typeface="Calibri" panose="020F0502020204030204" pitchFamily="34" charset="0"/>
                <a:ea typeface="Cambria"/>
                <a:cs typeface="Calibri" panose="020F0502020204030204" pitchFamily="34" charset="0"/>
              </a:rPr>
              <a:t>urface</a:t>
            </a:r>
            <a:endParaRPr lang="en-US" sz="2800" dirty="0"/>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fill="hold" nodeType="click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additive="repl">
                                        <p:cTn id="7" dur="500"/>
                                        <p:tgtEl>
                                          <p:spTgt spid="2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nodeType="clickEffect">
                                  <p:stCondLst>
                                    <p:cond delay="0"/>
                                  </p:stCondLst>
                                  <p:childTnLst>
                                    <p:set>
                                      <p:cBhvr>
                                        <p:cTn id="11" dur="1" fill="hold">
                                          <p:stCondLst>
                                            <p:cond delay="0"/>
                                          </p:stCondLst>
                                        </p:cTn>
                                        <p:tgtEl>
                                          <p:spTgt spid="233"/>
                                        </p:tgtEl>
                                        <p:attrNameLst>
                                          <p:attrName>style.visibility</p:attrName>
                                        </p:attrNameLst>
                                      </p:cBhvr>
                                      <p:to>
                                        <p:strVal val="visible"/>
                                      </p:to>
                                    </p:set>
                                    <p:animEffect transition="in" filter="fade">
                                      <p:cBhvr additive="repl">
                                        <p:cTn id="12"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panose="02040503050406030204" pitchFamily="18" charset="0"/>
                <a:ea typeface="Cambria" panose="02040503050406030204" pitchFamily="18" charset="0"/>
              </a:rPr>
              <a:t>Scores of Difficulty: </a:t>
            </a:r>
            <a:r>
              <a:rPr lang="en-US" sz="4000" b="1" strike="noStrike" spc="-1" dirty="0">
                <a:solidFill>
                  <a:srgbClr val="382873"/>
                </a:solidFill>
                <a:latin typeface="Cambria" panose="02040503050406030204" pitchFamily="18" charset="0"/>
                <a:ea typeface="Cambria" panose="02040503050406030204" pitchFamily="18" charset="0"/>
              </a:rPr>
              <a:t>Building Footprints (7/9)</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3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103B1040-09E6-44CC-A764-769C605D49A0}" type="slidenum">
              <a:rPr lang="en-US" sz="1800" b="0" strike="noStrike" spc="-1">
                <a:solidFill>
                  <a:srgbClr val="FFFFFF"/>
                </a:solidFill>
                <a:latin typeface="Calibri"/>
              </a:rPr>
              <a:t>23</a:t>
            </a:fld>
            <a:endParaRPr lang="en-US" sz="1800" b="0" strike="noStrike" spc="-1">
              <a:latin typeface="Times New Roman"/>
            </a:endParaRPr>
          </a:p>
        </p:txBody>
      </p:sp>
      <p:sp>
        <p:nvSpPr>
          <p:cNvPr id="236" name="CustomShape 3"/>
          <p:cNvSpPr/>
          <p:nvPr/>
        </p:nvSpPr>
        <p:spPr>
          <a:xfrm>
            <a:off x="226080" y="876240"/>
            <a:ext cx="11773800" cy="501530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533880" indent="-457200" algn="just">
              <a:lnSpc>
                <a:spcPct val="100000"/>
              </a:lnSpc>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ea typeface="Lato"/>
                <a:cs typeface="Calibri" panose="020F0502020204030204" pitchFamily="34" charset="0"/>
              </a:rPr>
              <a:t>Building Area %: A percentage of building area compared to the surface area of an EA.</a:t>
            </a:r>
          </a:p>
          <a:p>
            <a:pPr marL="1448280" lvl="2" indent="-457200" algn="just">
              <a:buClr>
                <a:srgbClr val="000000"/>
              </a:buClr>
              <a:buFont typeface="Wingdings" panose="05000000000000000000" pitchFamily="2" charset="2"/>
              <a:buChar char="§"/>
            </a:pPr>
            <a:r>
              <a:rPr lang="en-US" sz="3200" b="0" strike="noStrike" spc="-1" dirty="0">
                <a:solidFill>
                  <a:srgbClr val="000000"/>
                </a:solidFill>
                <a:latin typeface="Calibri" panose="020F0502020204030204" pitchFamily="34" charset="0"/>
                <a:ea typeface="Lato"/>
                <a:cs typeface="Calibri" panose="020F0502020204030204" pitchFamily="34" charset="0"/>
              </a:rPr>
              <a:t>EAs with a higher percentage are marked as having a high score of difficulty.</a:t>
            </a:r>
            <a:r>
              <a:rPr lang="en-US" sz="3200" spc="-1" dirty="0">
                <a:solidFill>
                  <a:srgbClr val="000000"/>
                </a:solidFill>
                <a:latin typeface="Calibri" panose="020F0502020204030204" pitchFamily="34" charset="0"/>
                <a:ea typeface="Lato"/>
                <a:cs typeface="Calibri" panose="020F0502020204030204" pitchFamily="34" charset="0"/>
              </a:rPr>
              <a:t> That is,</a:t>
            </a:r>
            <a:r>
              <a:rPr lang="en-US" sz="3200" b="0" strike="noStrike" spc="-1" dirty="0">
                <a:solidFill>
                  <a:srgbClr val="000000"/>
                </a:solidFill>
                <a:latin typeface="Calibri" panose="020F0502020204030204" pitchFamily="34" charset="0"/>
                <a:ea typeface="Lato"/>
                <a:cs typeface="Calibri" panose="020F0502020204030204" pitchFamily="34" charset="0"/>
              </a:rPr>
              <a:t> there is a high </a:t>
            </a:r>
            <a:r>
              <a:rPr lang="en-US" sz="3200" spc="-1" dirty="0">
                <a:solidFill>
                  <a:srgbClr val="000000"/>
                </a:solidFill>
                <a:latin typeface="Calibri" panose="020F0502020204030204" pitchFamily="34" charset="0"/>
                <a:ea typeface="Lato"/>
                <a:cs typeface="Calibri" panose="020F0502020204030204" pitchFamily="34" charset="0"/>
              </a:rPr>
              <a:t>concentration</a:t>
            </a:r>
            <a:r>
              <a:rPr lang="en-US" sz="3200" b="0" strike="noStrike" spc="-1" dirty="0">
                <a:solidFill>
                  <a:srgbClr val="000000"/>
                </a:solidFill>
                <a:latin typeface="Calibri" panose="020F0502020204030204" pitchFamily="34" charset="0"/>
                <a:ea typeface="Lato"/>
                <a:cs typeface="Calibri" panose="020F0502020204030204" pitchFamily="34" charset="0"/>
              </a:rPr>
              <a:t> of buildings to enumerate.</a:t>
            </a:r>
          </a:p>
          <a:p>
            <a:pPr marL="76680" algn="just">
              <a:lnSpc>
                <a:spcPct val="100000"/>
              </a:lnSpc>
              <a:buClr>
                <a:srgbClr val="000000"/>
              </a:buClr>
            </a:pPr>
            <a:endParaRPr lang="en-US" sz="3200" b="0" strike="noStrike" spc="-1" dirty="0">
              <a:latin typeface="Calibri" panose="020F0502020204030204" pitchFamily="34" charset="0"/>
              <a:cs typeface="Calibri" panose="020F0502020204030204" pitchFamily="34" charset="0"/>
            </a:endParaRPr>
          </a:p>
          <a:p>
            <a:pPr marL="533880" indent="-457200" algn="just">
              <a:lnSpc>
                <a:spcPct val="100000"/>
              </a:lnSpc>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ea typeface="Lato"/>
                <a:cs typeface="Calibri" panose="020F0502020204030204" pitchFamily="34" charset="0"/>
              </a:rPr>
              <a:t>Cluster Distance: This measures the distance between clusters of buildings where a higher distance depicts a higher score of difficulty. </a:t>
            </a:r>
            <a:r>
              <a:rPr lang="en-US" sz="3200" spc="-1" dirty="0">
                <a:solidFill>
                  <a:srgbClr val="000000"/>
                </a:solidFill>
                <a:latin typeface="Calibri" panose="020F0502020204030204" pitchFamily="34" charset="0"/>
                <a:ea typeface="Lato"/>
                <a:cs typeface="Calibri" panose="020F0502020204030204" pitchFamily="34" charset="0"/>
              </a:rPr>
              <a:t>That is,</a:t>
            </a:r>
            <a:r>
              <a:rPr lang="en-US" sz="3200" b="0" strike="noStrike" spc="-1" dirty="0">
                <a:solidFill>
                  <a:srgbClr val="000000"/>
                </a:solidFill>
                <a:latin typeface="Calibri" panose="020F0502020204030204" pitchFamily="34" charset="0"/>
                <a:ea typeface="Lato"/>
                <a:cs typeface="Calibri" panose="020F0502020204030204" pitchFamily="34" charset="0"/>
              </a:rPr>
              <a:t> there is a longer distance to travel between buildings. </a:t>
            </a:r>
            <a:endParaRPr lang="en-US" sz="3200" b="0" strike="noStrike" spc="-1" dirty="0">
              <a:latin typeface="Calibri" panose="020F0502020204030204" pitchFamily="34" charset="0"/>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panose="02040503050406030204" pitchFamily="18" charset="0"/>
                <a:ea typeface="Cambria" panose="02040503050406030204" pitchFamily="18" charset="0"/>
              </a:rPr>
              <a:t>Scores of Difficulty: </a:t>
            </a:r>
            <a:r>
              <a:rPr lang="en-US" sz="4000" b="1" strike="noStrike" spc="-1" dirty="0">
                <a:solidFill>
                  <a:srgbClr val="382873"/>
                </a:solidFill>
                <a:latin typeface="Cambria" panose="02040503050406030204" pitchFamily="18" charset="0"/>
                <a:ea typeface="Cambria" panose="02040503050406030204" pitchFamily="18" charset="0"/>
              </a:rPr>
              <a:t>Building Footprints (8/9)</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238"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21497E28-9844-46B5-BC08-7A35EF9F71E5}" type="slidenum">
              <a:rPr lang="en-US" sz="1800" b="0" strike="noStrike" spc="-1">
                <a:solidFill>
                  <a:srgbClr val="FFFFFF"/>
                </a:solidFill>
                <a:latin typeface="Calibri"/>
              </a:rPr>
              <a:t>24</a:t>
            </a:fld>
            <a:endParaRPr lang="en-US" sz="1800" b="0" strike="noStrike" spc="-1">
              <a:latin typeface="Times New Roman"/>
            </a:endParaRPr>
          </a:p>
        </p:txBody>
      </p:sp>
      <p:pic>
        <p:nvPicPr>
          <p:cNvPr id="239" name="Google Shape;364;p28"/>
          <p:cNvPicPr/>
          <p:nvPr/>
        </p:nvPicPr>
        <p:blipFill>
          <a:blip r:embed="rId2"/>
          <a:srcRect l="13805" t="11230" r="35869" b="38463"/>
          <a:stretch/>
        </p:blipFill>
        <p:spPr>
          <a:xfrm>
            <a:off x="1763280" y="851040"/>
            <a:ext cx="9290880" cy="5155920"/>
          </a:xfrm>
          <a:prstGeom prst="rect">
            <a:avLst/>
          </a:prstGeom>
          <a:ln>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xit" fill="hold" nodeType="clickEffect">
                                  <p:stCondLst>
                                    <p:cond delay="0"/>
                                  </p:stCondLst>
                                  <p:childTnLst>
                                    <p:animEffect transition="out" filter="fade">
                                      <p:cBhvr additive="repl">
                                        <p:cTn id="6" dur="500"/>
                                        <p:tgtEl>
                                          <p:spTgt spid="239"/>
                                        </p:tgtEl>
                                      </p:cBhvr>
                                    </p:animEffect>
                                    <p:set>
                                      <p:cBhvr>
                                        <p:cTn id="7" dur="1" fill="hold">
                                          <p:stCondLst>
                                            <p:cond delay="500"/>
                                          </p:stCondLst>
                                        </p:cTn>
                                        <p:tgtEl>
                                          <p:spTgt spid="2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pc="-1" dirty="0">
                <a:solidFill>
                  <a:srgbClr val="382873"/>
                </a:solidFill>
                <a:latin typeface="Cambria" panose="02040503050406030204" pitchFamily="18" charset="0"/>
                <a:ea typeface="Cambria" panose="02040503050406030204" pitchFamily="18" charset="0"/>
              </a:rPr>
              <a:t>Scores of Difficulty: </a:t>
            </a:r>
            <a:r>
              <a:rPr lang="en-US" sz="4000" b="1" strike="noStrike" spc="-1" dirty="0">
                <a:solidFill>
                  <a:srgbClr val="382873"/>
                </a:solidFill>
                <a:latin typeface="Cambria"/>
                <a:ea typeface="Cambria"/>
              </a:rPr>
              <a:t>Building Footprints (9/9)</a:t>
            </a:r>
            <a:endParaRPr lang="en-US" sz="4000" b="0" strike="noStrike" spc="-1" dirty="0">
              <a:solidFill>
                <a:srgbClr val="000000"/>
              </a:solidFill>
              <a:latin typeface="Calibri"/>
            </a:endParaRPr>
          </a:p>
        </p:txBody>
      </p:sp>
      <p:sp>
        <p:nvSpPr>
          <p:cNvPr id="241"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58253BE9-B7CF-498D-8F8E-7343E0CCC531}" type="slidenum">
              <a:rPr lang="en-US" sz="1800" b="0" strike="noStrike" spc="-1">
                <a:solidFill>
                  <a:srgbClr val="FFFFFF"/>
                </a:solidFill>
                <a:latin typeface="Calibri"/>
              </a:rPr>
              <a:t>25</a:t>
            </a:fld>
            <a:endParaRPr lang="en-US" sz="1800" b="0" strike="noStrike" spc="-1">
              <a:latin typeface="Times New Roman"/>
            </a:endParaRPr>
          </a:p>
        </p:txBody>
      </p:sp>
      <p:pic>
        <p:nvPicPr>
          <p:cNvPr id="243" name="Google Shape;385;g6f3a19ab54_0_16"/>
          <p:cNvPicPr/>
          <p:nvPr/>
        </p:nvPicPr>
        <p:blipFill>
          <a:blip r:embed="rId3"/>
          <a:stretch/>
        </p:blipFill>
        <p:spPr>
          <a:xfrm>
            <a:off x="1016000" y="775440"/>
            <a:ext cx="6696869" cy="5132880"/>
          </a:xfrm>
          <a:prstGeom prst="rect">
            <a:avLst/>
          </a:prstGeom>
          <a:ln>
            <a:noFill/>
          </a:ln>
        </p:spPr>
      </p:pic>
      <p:pic>
        <p:nvPicPr>
          <p:cNvPr id="244" name="Google Shape;386;g6f3a19ab54_0_16"/>
          <p:cNvPicPr/>
          <p:nvPr/>
        </p:nvPicPr>
        <p:blipFill>
          <a:blip r:embed="rId4"/>
          <a:stretch/>
        </p:blipFill>
        <p:spPr>
          <a:xfrm>
            <a:off x="8848014" y="2502900"/>
            <a:ext cx="2676329" cy="2722243"/>
          </a:xfrm>
          <a:prstGeom prst="rect">
            <a:avLst/>
          </a:prstGeom>
          <a:ln>
            <a:noFill/>
          </a:ln>
        </p:spPr>
      </p:pic>
    </p:spTree>
    <p:extLst>
      <p:ext uri="{BB962C8B-B14F-4D97-AF65-F5344CB8AC3E}">
        <p14:creationId xmlns:p14="http://schemas.microsoft.com/office/powerpoint/2010/main" val="656463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cs typeface="Calibri" panose="020F0502020204030204" pitchFamily="34" charset="0"/>
              </a:rPr>
              <a:t>Case Study: Using Trial Census Two Data</a:t>
            </a:r>
            <a:endParaRPr lang="en-US" sz="4000" b="0" strike="noStrike" spc="-1" dirty="0">
              <a:solidFill>
                <a:srgbClr val="000000"/>
              </a:solidFill>
              <a:latin typeface="Cambria" panose="02040503050406030204" pitchFamily="18" charset="0"/>
              <a:ea typeface="Cambria" panose="02040503050406030204" pitchFamily="18" charset="0"/>
              <a:cs typeface="Calibri" panose="020F0502020204030204" pitchFamily="34" charset="0"/>
            </a:endParaRPr>
          </a:p>
        </p:txBody>
      </p:sp>
      <p:sp>
        <p:nvSpPr>
          <p:cNvPr id="276"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979C14E5-8134-4E40-91A2-AC6C30665BF9}" type="slidenum">
              <a:rPr lang="en-US" sz="1800" b="0" strike="noStrike" spc="-1">
                <a:solidFill>
                  <a:srgbClr val="FFFFFF"/>
                </a:solidFill>
                <a:latin typeface="Calibri"/>
              </a:rPr>
              <a:t>26</a:t>
            </a:fld>
            <a:endParaRPr lang="en-US" sz="1800" b="0" strike="noStrike" spc="-1">
              <a:latin typeface="Times New Roman"/>
            </a:endParaRPr>
          </a:p>
        </p:txBody>
      </p:sp>
      <p:sp>
        <p:nvSpPr>
          <p:cNvPr id="277" name="TextShape 3"/>
          <p:cNvSpPr txBox="1"/>
          <p:nvPr/>
        </p:nvSpPr>
        <p:spPr>
          <a:xfrm>
            <a:off x="307648" y="887040"/>
            <a:ext cx="11571005" cy="5289480"/>
          </a:xfrm>
          <a:prstGeom prst="rect">
            <a:avLst/>
          </a:prstGeom>
          <a:noFill/>
          <a:ln>
            <a:noFill/>
          </a:ln>
        </p:spPr>
        <p:txBody>
          <a:bodyPr>
            <a:normAutofit/>
          </a:bodyPr>
          <a:lstStyle/>
          <a:p>
            <a:pPr marL="457200" indent="-457200">
              <a:lnSpc>
                <a:spcPct val="90000"/>
              </a:lnSpc>
              <a:spcBef>
                <a:spcPts val="1001"/>
              </a:spcBef>
              <a:buFont typeface="Arial" panose="020B0604020202020204" pitchFamily="34" charset="0"/>
              <a:buChar char="•"/>
            </a:pPr>
            <a:r>
              <a:rPr lang="en-US" sz="3000" strike="noStrike" spc="-1" dirty="0">
                <a:solidFill>
                  <a:srgbClr val="000000"/>
                </a:solidFill>
                <a:latin typeface="Calibri" panose="020F0502020204030204" pitchFamily="34" charset="0"/>
                <a:cs typeface="Calibri" panose="020F0502020204030204" pitchFamily="34" charset="0"/>
              </a:rPr>
              <a:t>This presentation uses existing (empirical) data to stress on workload management to achieve complete coverage by </a:t>
            </a:r>
            <a:r>
              <a:rPr lang="en-US" sz="3000" strike="noStrike" spc="-1" dirty="0">
                <a:latin typeface="Calibri" panose="020F0502020204030204" pitchFamily="34" charset="0"/>
                <a:cs typeface="Calibri" panose="020F0502020204030204" pitchFamily="34" charset="0"/>
              </a:rPr>
              <a:t>being proactive.</a:t>
            </a:r>
            <a:endParaRPr lang="en-US" sz="3000" strike="noStrike" spc="-1" dirty="0">
              <a:solidFill>
                <a:srgbClr val="000000"/>
              </a:solidFill>
              <a:latin typeface="Calibri" panose="020F0502020204030204" pitchFamily="34" charset="0"/>
              <a:cs typeface="Calibri" panose="020F0502020204030204" pitchFamily="34" charset="0"/>
            </a:endParaRPr>
          </a:p>
          <a:p>
            <a:pPr marL="457200" indent="-457200">
              <a:lnSpc>
                <a:spcPct val="90000"/>
              </a:lnSpc>
              <a:spcBef>
                <a:spcPts val="1001"/>
              </a:spcBef>
              <a:buFont typeface="Arial" panose="020B0604020202020204" pitchFamily="34" charset="0"/>
              <a:buChar char="•"/>
            </a:pPr>
            <a:r>
              <a:rPr lang="en-US" sz="3000" strike="noStrike" spc="-1" dirty="0">
                <a:solidFill>
                  <a:srgbClr val="000000"/>
                </a:solidFill>
                <a:latin typeface="Calibri" panose="020F0502020204030204" pitchFamily="34" charset="0"/>
                <a:cs typeface="Calibri" panose="020F0502020204030204" pitchFamily="34" charset="0"/>
              </a:rPr>
              <a:t>Data source: Trial Census Phase Two </a:t>
            </a:r>
          </a:p>
          <a:p>
            <a:pPr marL="457200" indent="-457200">
              <a:lnSpc>
                <a:spcPct val="90000"/>
              </a:lnSpc>
              <a:spcBef>
                <a:spcPts val="1001"/>
              </a:spcBef>
              <a:buFont typeface="Arial" panose="020B0604020202020204" pitchFamily="34" charset="0"/>
              <a:buChar char="•"/>
            </a:pPr>
            <a:r>
              <a:rPr lang="en-US" sz="3000" strike="noStrike" spc="-1" dirty="0">
                <a:solidFill>
                  <a:srgbClr val="000000"/>
                </a:solidFill>
                <a:latin typeface="Calibri" panose="020F0502020204030204" pitchFamily="34" charset="0"/>
                <a:cs typeface="Calibri" panose="020F0502020204030204" pitchFamily="34" charset="0"/>
              </a:rPr>
              <a:t>Methodology</a:t>
            </a:r>
          </a:p>
          <a:p>
            <a:pPr marL="457560" lvl="1">
              <a:lnSpc>
                <a:spcPct val="90000"/>
              </a:lnSpc>
              <a:spcBef>
                <a:spcPts val="1001"/>
              </a:spcBef>
              <a:buClr>
                <a:srgbClr val="000000"/>
              </a:buClr>
            </a:pPr>
            <a:r>
              <a:rPr lang="en-US" sz="3000" strike="noStrike" spc="-1" dirty="0">
                <a:solidFill>
                  <a:srgbClr val="000000"/>
                </a:solidFill>
                <a:latin typeface="Calibri" panose="020F0502020204030204" pitchFamily="34" charset="0"/>
                <a:cs typeface="Calibri" panose="020F0502020204030204" pitchFamily="34" charset="0"/>
              </a:rPr>
              <a:t>- Study area: </a:t>
            </a:r>
            <a:r>
              <a:rPr lang="en-US" sz="3000" strike="noStrike" spc="-1" dirty="0" err="1">
                <a:solidFill>
                  <a:srgbClr val="000000"/>
                </a:solidFill>
                <a:latin typeface="Calibri" panose="020F0502020204030204" pitchFamily="34" charset="0"/>
                <a:cs typeface="Calibri" panose="020F0502020204030204" pitchFamily="34" charset="0"/>
              </a:rPr>
              <a:t>Aowin</a:t>
            </a:r>
            <a:r>
              <a:rPr lang="en-US" sz="3000" strike="noStrike" spc="-1" dirty="0">
                <a:solidFill>
                  <a:srgbClr val="000000"/>
                </a:solidFill>
                <a:latin typeface="Calibri" panose="020F0502020204030204" pitchFamily="34" charset="0"/>
                <a:cs typeface="Calibri" panose="020F0502020204030204" pitchFamily="34" charset="0"/>
              </a:rPr>
              <a:t> District in the Western North Region </a:t>
            </a:r>
          </a:p>
          <a:p>
            <a:pPr marL="457560" lvl="1">
              <a:lnSpc>
                <a:spcPct val="90000"/>
              </a:lnSpc>
              <a:spcBef>
                <a:spcPts val="1001"/>
              </a:spcBef>
              <a:buClr>
                <a:srgbClr val="000000"/>
              </a:buClr>
            </a:pPr>
            <a:r>
              <a:rPr lang="en-US" sz="3000" strike="noStrike" spc="-1" dirty="0">
                <a:solidFill>
                  <a:srgbClr val="000000"/>
                </a:solidFill>
                <a:latin typeface="Calibri" panose="020F0502020204030204" pitchFamily="34" charset="0"/>
                <a:cs typeface="Calibri" panose="020F0502020204030204" pitchFamily="34" charset="0"/>
              </a:rPr>
              <a:t>- Sample size:</a:t>
            </a:r>
          </a:p>
          <a:p>
            <a:pPr>
              <a:lnSpc>
                <a:spcPct val="90000"/>
              </a:lnSpc>
              <a:spcBef>
                <a:spcPts val="1001"/>
              </a:spcBef>
            </a:pPr>
            <a:r>
              <a:rPr lang="en-US" sz="3000" strike="noStrike" spc="-1" dirty="0">
                <a:solidFill>
                  <a:srgbClr val="000000"/>
                </a:solidFill>
                <a:latin typeface="Calibri" panose="020F0502020204030204" pitchFamily="34" charset="0"/>
                <a:cs typeface="Calibri" panose="020F0502020204030204" pitchFamily="34" charset="0"/>
              </a:rPr>
              <a:t>     444 (highest number of HHs=407 &amp; lowest number of HHs=37)</a:t>
            </a:r>
          </a:p>
          <a:p>
            <a:pPr marL="457560" lvl="1">
              <a:lnSpc>
                <a:spcPct val="90000"/>
              </a:lnSpc>
              <a:spcBef>
                <a:spcPts val="1001"/>
              </a:spcBef>
              <a:buClr>
                <a:srgbClr val="000000"/>
              </a:buClr>
            </a:pPr>
            <a:r>
              <a:rPr lang="en-US" sz="3000" strike="noStrike" spc="-1" dirty="0">
                <a:solidFill>
                  <a:srgbClr val="000000"/>
                </a:solidFill>
                <a:latin typeface="Calibri" panose="020F0502020204030204" pitchFamily="34" charset="0"/>
                <a:cs typeface="Calibri" panose="020F0502020204030204" pitchFamily="34" charset="0"/>
              </a:rPr>
              <a:t>- Unit of analysis: Households covered per day </a:t>
            </a:r>
          </a:p>
          <a:p>
            <a:pPr marL="457560" lvl="1">
              <a:lnSpc>
                <a:spcPct val="90000"/>
              </a:lnSpc>
              <a:spcBef>
                <a:spcPts val="1001"/>
              </a:spcBef>
              <a:buClr>
                <a:srgbClr val="000000"/>
              </a:buClr>
            </a:pPr>
            <a:r>
              <a:rPr lang="en-US" sz="3000" strike="noStrike" spc="-1" dirty="0">
                <a:solidFill>
                  <a:srgbClr val="000000"/>
                </a:solidFill>
                <a:latin typeface="Calibri" panose="020F0502020204030204" pitchFamily="34" charset="0"/>
                <a:cs typeface="Calibri" panose="020F0502020204030204" pitchFamily="34" charset="0"/>
              </a:rPr>
              <a:t>- Data analysis technique: Descriptive (Frequencies &amp; Percentages)</a:t>
            </a:r>
          </a:p>
          <a:p>
            <a:pPr>
              <a:lnSpc>
                <a:spcPct val="90000"/>
              </a:lnSpc>
              <a:spcBef>
                <a:spcPts val="1001"/>
              </a:spcBef>
            </a:pPr>
            <a:endParaRPr lang="en-US" sz="2400" b="0" strike="noStrike" spc="-1" dirty="0">
              <a:solidFill>
                <a:srgbClr val="000000"/>
              </a:solidFill>
              <a:latin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CustomShape 1"/>
          <p:cNvSpPr/>
          <p:nvPr/>
        </p:nvSpPr>
        <p:spPr>
          <a:xfrm>
            <a:off x="5820348" y="765000"/>
            <a:ext cx="4951440" cy="5903640"/>
          </a:xfrm>
          <a:prstGeom prst="rect">
            <a:avLst/>
          </a:prstGeom>
          <a:solidFill>
            <a:srgbClr val="FF0000">
              <a:alpha val="50000"/>
            </a:srgbClr>
          </a:solidFill>
          <a:ln w="9360">
            <a:noFill/>
          </a:ln>
        </p:spPr>
        <p:style>
          <a:lnRef idx="0">
            <a:scrgbClr r="0" g="0" b="0"/>
          </a:lnRef>
          <a:fillRef idx="0">
            <a:scrgbClr r="0" g="0" b="0"/>
          </a:fillRef>
          <a:effectRef idx="0">
            <a:scrgbClr r="0" g="0" b="0"/>
          </a:effectRef>
          <a:fontRef idx="minor"/>
        </p:style>
      </p:sp>
      <p:sp>
        <p:nvSpPr>
          <p:cNvPr id="279" name="CustomShape 2"/>
          <p:cNvSpPr/>
          <p:nvPr/>
        </p:nvSpPr>
        <p:spPr>
          <a:xfrm>
            <a:off x="888120" y="757080"/>
            <a:ext cx="4902480" cy="5903640"/>
          </a:xfrm>
          <a:prstGeom prst="rect">
            <a:avLst/>
          </a:prstGeom>
          <a:solidFill>
            <a:srgbClr val="99CC00">
              <a:alpha val="52000"/>
            </a:srgbClr>
          </a:solidFill>
          <a:ln w="9360">
            <a:noFill/>
          </a:ln>
        </p:spPr>
        <p:style>
          <a:lnRef idx="0">
            <a:scrgbClr r="0" g="0" b="0"/>
          </a:lnRef>
          <a:fillRef idx="0">
            <a:scrgbClr r="0" g="0" b="0"/>
          </a:fillRef>
          <a:effectRef idx="0">
            <a:scrgbClr r="0" g="0" b="0"/>
          </a:effectRef>
          <a:fontRef idx="minor"/>
        </p:style>
      </p:sp>
      <p:sp>
        <p:nvSpPr>
          <p:cNvPr id="280" name="CustomShape 3"/>
          <p:cNvSpPr/>
          <p:nvPr/>
        </p:nvSpPr>
        <p:spPr>
          <a:xfrm>
            <a:off x="0" y="-184680"/>
            <a:ext cx="184320" cy="369000"/>
          </a:xfrm>
          <a:prstGeom prst="rect">
            <a:avLst/>
          </a:prstGeom>
          <a:noFill/>
          <a:ln w="9360">
            <a:noFill/>
          </a:ln>
        </p:spPr>
        <p:style>
          <a:lnRef idx="0">
            <a:scrgbClr r="0" g="0" b="0"/>
          </a:lnRef>
          <a:fillRef idx="0">
            <a:scrgbClr r="0" g="0" b="0"/>
          </a:fillRef>
          <a:effectRef idx="0">
            <a:scrgbClr r="0" g="0" b="0"/>
          </a:effectRef>
          <a:fontRef idx="minor"/>
        </p:style>
      </p:sp>
      <p:sp>
        <p:nvSpPr>
          <p:cNvPr id="281" name="CustomShape 4"/>
          <p:cNvSpPr/>
          <p:nvPr/>
        </p:nvSpPr>
        <p:spPr>
          <a:xfrm>
            <a:off x="888120" y="88560"/>
            <a:ext cx="10185840" cy="644877"/>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90000"/>
              </a:lnSpc>
            </a:pPr>
            <a:r>
              <a:rPr lang="en-US" sz="4000" b="1" spc="-1" dirty="0">
                <a:solidFill>
                  <a:srgbClr val="382873"/>
                </a:solidFill>
                <a:latin typeface="Cambria" panose="02040503050406030204" pitchFamily="18" charset="0"/>
                <a:ea typeface="Cambria" panose="02040503050406030204" pitchFamily="18" charset="0"/>
                <a:cs typeface="Calibri" panose="020F0502020204030204" pitchFamily="34" charset="0"/>
              </a:rPr>
              <a:t>Findings – 1 </a:t>
            </a:r>
          </a:p>
        </p:txBody>
      </p:sp>
      <p:sp>
        <p:nvSpPr>
          <p:cNvPr id="282" name="CustomShape 5"/>
          <p:cNvSpPr/>
          <p:nvPr/>
        </p:nvSpPr>
        <p:spPr>
          <a:xfrm>
            <a:off x="8092080" y="529920"/>
            <a:ext cx="371808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Empirical Thresholds</a:t>
            </a:r>
            <a:endParaRPr lang="en-US" sz="2000" b="0" strike="noStrike" spc="-1">
              <a:latin typeface="Arial"/>
            </a:endParaRPr>
          </a:p>
        </p:txBody>
      </p:sp>
      <p:sp>
        <p:nvSpPr>
          <p:cNvPr id="283" name="CustomShape 6"/>
          <p:cNvSpPr/>
          <p:nvPr/>
        </p:nvSpPr>
        <p:spPr>
          <a:xfrm>
            <a:off x="313200" y="557280"/>
            <a:ext cx="426672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Theoretical Thresholds</a:t>
            </a:r>
            <a:endParaRPr lang="en-US" sz="2000" b="0" strike="noStrike" spc="-1">
              <a:latin typeface="Arial"/>
            </a:endParaRPr>
          </a:p>
        </p:txBody>
      </p:sp>
      <p:sp>
        <p:nvSpPr>
          <p:cNvPr id="284" name="TextShape 7"/>
          <p:cNvSpPr txBox="1"/>
          <p:nvPr/>
        </p:nvSpPr>
        <p:spPr>
          <a:xfrm>
            <a:off x="221760" y="6447600"/>
            <a:ext cx="3511080" cy="364680"/>
          </a:xfrm>
          <a:prstGeom prst="rect">
            <a:avLst/>
          </a:prstGeom>
          <a:noFill/>
          <a:ln>
            <a:noFill/>
          </a:ln>
        </p:spPr>
        <p:txBody>
          <a:bodyPr lIns="90000" tIns="45000" rIns="90000" bIns="45000">
            <a:noAutofit/>
          </a:bodyPr>
          <a:lstStyle/>
          <a:p>
            <a:pPr>
              <a:lnSpc>
                <a:spcPct val="100000"/>
              </a:lnSpc>
            </a:pPr>
            <a:r>
              <a:rPr lang="en-US" sz="1600" b="1" strike="noStrike" spc="-1">
                <a:solidFill>
                  <a:srgbClr val="78697B"/>
                </a:solidFill>
                <a:latin typeface="Calibri"/>
              </a:rPr>
              <a:t>HIGHEST NUMBER OF HHs</a:t>
            </a:r>
            <a:endParaRPr lang="en-US" sz="1600" b="0" strike="noStrike" spc="-1">
              <a:latin typeface="Times New Roman"/>
            </a:endParaRPr>
          </a:p>
        </p:txBody>
      </p:sp>
      <p:sp>
        <p:nvSpPr>
          <p:cNvPr id="285" name="Line 8"/>
          <p:cNvSpPr/>
          <p:nvPr/>
        </p:nvSpPr>
        <p:spPr>
          <a:xfrm>
            <a:off x="888120" y="1076040"/>
            <a:ext cx="12960" cy="4945320"/>
          </a:xfrm>
          <a:prstGeom prst="line">
            <a:avLst/>
          </a:prstGeom>
          <a:ln/>
        </p:spPr>
        <p:style>
          <a:lnRef idx="1">
            <a:schemeClr val="accent1"/>
          </a:lnRef>
          <a:fillRef idx="0">
            <a:schemeClr val="accent1"/>
          </a:fillRef>
          <a:effectRef idx="0">
            <a:schemeClr val="accent1"/>
          </a:effectRef>
          <a:fontRef idx="minor"/>
        </p:style>
      </p:sp>
      <p:sp>
        <p:nvSpPr>
          <p:cNvPr id="286" name="Line 9"/>
          <p:cNvSpPr/>
          <p:nvPr/>
        </p:nvSpPr>
        <p:spPr>
          <a:xfrm flipH="1">
            <a:off x="10697400" y="1157040"/>
            <a:ext cx="51480" cy="4910400"/>
          </a:xfrm>
          <a:prstGeom prst="line">
            <a:avLst/>
          </a:prstGeom>
          <a:ln/>
        </p:spPr>
        <p:style>
          <a:lnRef idx="1">
            <a:schemeClr val="accent1"/>
          </a:lnRef>
          <a:fillRef idx="0">
            <a:schemeClr val="accent1"/>
          </a:fillRef>
          <a:effectRef idx="0">
            <a:schemeClr val="accent1"/>
          </a:effectRef>
          <a:fontRef idx="minor"/>
        </p:style>
      </p:sp>
      <p:sp>
        <p:nvSpPr>
          <p:cNvPr id="287" name="Line 10"/>
          <p:cNvSpPr/>
          <p:nvPr/>
        </p:nvSpPr>
        <p:spPr>
          <a:xfrm>
            <a:off x="711000" y="6021360"/>
            <a:ext cx="406440" cy="0"/>
          </a:xfrm>
          <a:prstGeom prst="line">
            <a:avLst/>
          </a:prstGeom>
          <a:ln/>
        </p:spPr>
        <p:style>
          <a:lnRef idx="1">
            <a:schemeClr val="accent1"/>
          </a:lnRef>
          <a:fillRef idx="0">
            <a:schemeClr val="accent1"/>
          </a:fillRef>
          <a:effectRef idx="0">
            <a:schemeClr val="accent1"/>
          </a:effectRef>
          <a:fontRef idx="minor"/>
        </p:style>
      </p:sp>
      <p:sp>
        <p:nvSpPr>
          <p:cNvPr id="288" name="Line 11"/>
          <p:cNvSpPr/>
          <p:nvPr/>
        </p:nvSpPr>
        <p:spPr>
          <a:xfrm>
            <a:off x="10485000" y="6067440"/>
            <a:ext cx="406440" cy="0"/>
          </a:xfrm>
          <a:prstGeom prst="line">
            <a:avLst/>
          </a:prstGeom>
          <a:ln/>
        </p:spPr>
        <p:style>
          <a:lnRef idx="1">
            <a:schemeClr val="accent1"/>
          </a:lnRef>
          <a:fillRef idx="0">
            <a:schemeClr val="accent1"/>
          </a:fillRef>
          <a:effectRef idx="0">
            <a:schemeClr val="accent1"/>
          </a:effectRef>
          <a:fontRef idx="minor"/>
        </p:style>
      </p:sp>
      <p:sp>
        <p:nvSpPr>
          <p:cNvPr id="289" name="Line 12"/>
          <p:cNvSpPr/>
          <p:nvPr/>
        </p:nvSpPr>
        <p:spPr>
          <a:xfrm>
            <a:off x="684720" y="5579640"/>
            <a:ext cx="406440" cy="0"/>
          </a:xfrm>
          <a:prstGeom prst="line">
            <a:avLst/>
          </a:prstGeom>
          <a:ln/>
        </p:spPr>
        <p:style>
          <a:lnRef idx="1">
            <a:schemeClr val="accent1"/>
          </a:lnRef>
          <a:fillRef idx="0">
            <a:schemeClr val="accent1"/>
          </a:fillRef>
          <a:effectRef idx="0">
            <a:schemeClr val="accent1"/>
          </a:effectRef>
          <a:fontRef idx="minor"/>
        </p:style>
      </p:sp>
      <p:sp>
        <p:nvSpPr>
          <p:cNvPr id="290" name="Line 13"/>
          <p:cNvSpPr/>
          <p:nvPr/>
        </p:nvSpPr>
        <p:spPr>
          <a:xfrm>
            <a:off x="667440" y="5256720"/>
            <a:ext cx="406440" cy="0"/>
          </a:xfrm>
          <a:prstGeom prst="line">
            <a:avLst/>
          </a:prstGeom>
          <a:ln/>
        </p:spPr>
        <p:style>
          <a:lnRef idx="1">
            <a:schemeClr val="accent1"/>
          </a:lnRef>
          <a:fillRef idx="0">
            <a:schemeClr val="accent1"/>
          </a:fillRef>
          <a:effectRef idx="0">
            <a:schemeClr val="accent1"/>
          </a:effectRef>
          <a:fontRef idx="minor"/>
        </p:style>
      </p:sp>
      <p:sp>
        <p:nvSpPr>
          <p:cNvPr id="291" name="Line 14"/>
          <p:cNvSpPr/>
          <p:nvPr/>
        </p:nvSpPr>
        <p:spPr>
          <a:xfrm>
            <a:off x="670320" y="4874400"/>
            <a:ext cx="406440" cy="0"/>
          </a:xfrm>
          <a:prstGeom prst="line">
            <a:avLst/>
          </a:prstGeom>
          <a:ln/>
        </p:spPr>
        <p:style>
          <a:lnRef idx="1">
            <a:schemeClr val="accent1"/>
          </a:lnRef>
          <a:fillRef idx="0">
            <a:schemeClr val="accent1"/>
          </a:fillRef>
          <a:effectRef idx="0">
            <a:schemeClr val="accent1"/>
          </a:effectRef>
          <a:fontRef idx="minor"/>
        </p:style>
      </p:sp>
      <p:sp>
        <p:nvSpPr>
          <p:cNvPr id="292" name="Line 15"/>
          <p:cNvSpPr/>
          <p:nvPr/>
        </p:nvSpPr>
        <p:spPr>
          <a:xfrm>
            <a:off x="670320" y="4527000"/>
            <a:ext cx="406440" cy="0"/>
          </a:xfrm>
          <a:prstGeom prst="line">
            <a:avLst/>
          </a:prstGeom>
          <a:ln/>
        </p:spPr>
        <p:style>
          <a:lnRef idx="1">
            <a:schemeClr val="accent1"/>
          </a:lnRef>
          <a:fillRef idx="0">
            <a:schemeClr val="accent1"/>
          </a:fillRef>
          <a:effectRef idx="0">
            <a:schemeClr val="accent1"/>
          </a:effectRef>
          <a:fontRef idx="minor"/>
        </p:style>
      </p:sp>
      <p:sp>
        <p:nvSpPr>
          <p:cNvPr id="293" name="Line 16"/>
          <p:cNvSpPr/>
          <p:nvPr/>
        </p:nvSpPr>
        <p:spPr>
          <a:xfrm>
            <a:off x="660240" y="4169520"/>
            <a:ext cx="406440" cy="0"/>
          </a:xfrm>
          <a:prstGeom prst="line">
            <a:avLst/>
          </a:prstGeom>
          <a:ln/>
        </p:spPr>
        <p:style>
          <a:lnRef idx="1">
            <a:schemeClr val="accent1"/>
          </a:lnRef>
          <a:fillRef idx="0">
            <a:schemeClr val="accent1"/>
          </a:fillRef>
          <a:effectRef idx="0">
            <a:schemeClr val="accent1"/>
          </a:effectRef>
          <a:fontRef idx="minor"/>
        </p:style>
      </p:sp>
      <p:sp>
        <p:nvSpPr>
          <p:cNvPr id="294" name="Line 17"/>
          <p:cNvSpPr/>
          <p:nvPr/>
        </p:nvSpPr>
        <p:spPr>
          <a:xfrm>
            <a:off x="660240" y="3847320"/>
            <a:ext cx="406440" cy="0"/>
          </a:xfrm>
          <a:prstGeom prst="line">
            <a:avLst/>
          </a:prstGeom>
          <a:ln/>
        </p:spPr>
        <p:style>
          <a:lnRef idx="1">
            <a:schemeClr val="accent1"/>
          </a:lnRef>
          <a:fillRef idx="0">
            <a:schemeClr val="accent1"/>
          </a:fillRef>
          <a:effectRef idx="0">
            <a:schemeClr val="accent1"/>
          </a:effectRef>
          <a:fontRef idx="minor"/>
        </p:style>
      </p:sp>
      <p:sp>
        <p:nvSpPr>
          <p:cNvPr id="295" name="Line 18"/>
          <p:cNvSpPr/>
          <p:nvPr/>
        </p:nvSpPr>
        <p:spPr>
          <a:xfrm>
            <a:off x="635400" y="3458880"/>
            <a:ext cx="406440" cy="0"/>
          </a:xfrm>
          <a:prstGeom prst="line">
            <a:avLst/>
          </a:prstGeom>
          <a:ln/>
        </p:spPr>
        <p:style>
          <a:lnRef idx="1">
            <a:schemeClr val="accent1"/>
          </a:lnRef>
          <a:fillRef idx="0">
            <a:schemeClr val="accent1"/>
          </a:fillRef>
          <a:effectRef idx="0">
            <a:schemeClr val="accent1"/>
          </a:effectRef>
          <a:fontRef idx="minor"/>
        </p:style>
      </p:sp>
      <p:sp>
        <p:nvSpPr>
          <p:cNvPr id="296" name="Line 19"/>
          <p:cNvSpPr/>
          <p:nvPr/>
        </p:nvSpPr>
        <p:spPr>
          <a:xfrm>
            <a:off x="635400" y="3119760"/>
            <a:ext cx="406440" cy="0"/>
          </a:xfrm>
          <a:prstGeom prst="line">
            <a:avLst/>
          </a:prstGeom>
          <a:ln/>
        </p:spPr>
        <p:style>
          <a:lnRef idx="1">
            <a:schemeClr val="accent1"/>
          </a:lnRef>
          <a:fillRef idx="0">
            <a:schemeClr val="accent1"/>
          </a:fillRef>
          <a:effectRef idx="0">
            <a:schemeClr val="accent1"/>
          </a:effectRef>
          <a:fontRef idx="minor"/>
        </p:style>
      </p:sp>
      <p:sp>
        <p:nvSpPr>
          <p:cNvPr id="297" name="Line 20"/>
          <p:cNvSpPr/>
          <p:nvPr/>
        </p:nvSpPr>
        <p:spPr>
          <a:xfrm>
            <a:off x="660240" y="2721600"/>
            <a:ext cx="406440" cy="0"/>
          </a:xfrm>
          <a:prstGeom prst="line">
            <a:avLst/>
          </a:prstGeom>
          <a:ln/>
        </p:spPr>
        <p:style>
          <a:lnRef idx="1">
            <a:schemeClr val="accent1"/>
          </a:lnRef>
          <a:fillRef idx="0">
            <a:schemeClr val="accent1"/>
          </a:fillRef>
          <a:effectRef idx="0">
            <a:schemeClr val="accent1"/>
          </a:effectRef>
          <a:fontRef idx="minor"/>
        </p:style>
      </p:sp>
      <p:sp>
        <p:nvSpPr>
          <p:cNvPr id="298" name="Line 21"/>
          <p:cNvSpPr/>
          <p:nvPr/>
        </p:nvSpPr>
        <p:spPr>
          <a:xfrm>
            <a:off x="635400" y="2346840"/>
            <a:ext cx="406440" cy="0"/>
          </a:xfrm>
          <a:prstGeom prst="line">
            <a:avLst/>
          </a:prstGeom>
          <a:ln/>
        </p:spPr>
        <p:style>
          <a:lnRef idx="1">
            <a:schemeClr val="accent1"/>
          </a:lnRef>
          <a:fillRef idx="0">
            <a:schemeClr val="accent1"/>
          </a:fillRef>
          <a:effectRef idx="0">
            <a:schemeClr val="accent1"/>
          </a:effectRef>
          <a:fontRef idx="minor"/>
        </p:style>
      </p:sp>
      <p:sp>
        <p:nvSpPr>
          <p:cNvPr id="299" name="Line 22"/>
          <p:cNvSpPr/>
          <p:nvPr/>
        </p:nvSpPr>
        <p:spPr>
          <a:xfrm>
            <a:off x="635400" y="1953720"/>
            <a:ext cx="406440" cy="0"/>
          </a:xfrm>
          <a:prstGeom prst="line">
            <a:avLst/>
          </a:prstGeom>
          <a:ln/>
        </p:spPr>
        <p:style>
          <a:lnRef idx="1">
            <a:schemeClr val="accent1"/>
          </a:lnRef>
          <a:fillRef idx="0">
            <a:schemeClr val="accent1"/>
          </a:fillRef>
          <a:effectRef idx="0">
            <a:schemeClr val="accent1"/>
          </a:effectRef>
          <a:fontRef idx="minor"/>
        </p:style>
      </p:sp>
      <p:sp>
        <p:nvSpPr>
          <p:cNvPr id="300" name="Line 23"/>
          <p:cNvSpPr/>
          <p:nvPr/>
        </p:nvSpPr>
        <p:spPr>
          <a:xfrm>
            <a:off x="667440" y="1573920"/>
            <a:ext cx="406440" cy="0"/>
          </a:xfrm>
          <a:prstGeom prst="line">
            <a:avLst/>
          </a:prstGeom>
          <a:ln/>
        </p:spPr>
        <p:style>
          <a:lnRef idx="1">
            <a:schemeClr val="accent1"/>
          </a:lnRef>
          <a:fillRef idx="0">
            <a:schemeClr val="accent1"/>
          </a:fillRef>
          <a:effectRef idx="0">
            <a:schemeClr val="accent1"/>
          </a:effectRef>
          <a:fontRef idx="minor"/>
        </p:style>
      </p:sp>
      <p:sp>
        <p:nvSpPr>
          <p:cNvPr id="301" name="Line 24"/>
          <p:cNvSpPr/>
          <p:nvPr/>
        </p:nvSpPr>
        <p:spPr>
          <a:xfrm>
            <a:off x="667440" y="1157040"/>
            <a:ext cx="406440" cy="0"/>
          </a:xfrm>
          <a:prstGeom prst="line">
            <a:avLst/>
          </a:prstGeom>
          <a:ln/>
        </p:spPr>
        <p:style>
          <a:lnRef idx="1">
            <a:schemeClr val="accent1"/>
          </a:lnRef>
          <a:fillRef idx="0">
            <a:schemeClr val="accent1"/>
          </a:fillRef>
          <a:effectRef idx="0">
            <a:schemeClr val="accent1"/>
          </a:effectRef>
          <a:fontRef idx="minor"/>
        </p:style>
      </p:sp>
      <p:sp>
        <p:nvSpPr>
          <p:cNvPr id="302" name="CustomShape 25"/>
          <p:cNvSpPr/>
          <p:nvPr/>
        </p:nvSpPr>
        <p:spPr>
          <a:xfrm>
            <a:off x="1117440" y="5930280"/>
            <a:ext cx="162540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7% </a:t>
            </a:r>
            <a:endParaRPr lang="en-US" sz="1600" b="0" strike="noStrike" spc="-1">
              <a:latin typeface="Arial"/>
            </a:endParaRPr>
          </a:p>
        </p:txBody>
      </p:sp>
      <p:sp>
        <p:nvSpPr>
          <p:cNvPr id="303" name="CustomShape 26"/>
          <p:cNvSpPr/>
          <p:nvPr/>
        </p:nvSpPr>
        <p:spPr>
          <a:xfrm>
            <a:off x="101520" y="5087880"/>
            <a:ext cx="568440" cy="2091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3</a:t>
            </a:r>
            <a:endParaRPr lang="en-US" sz="1800" b="0" strike="noStrike" spc="-1">
              <a:latin typeface="Arial"/>
            </a:endParaRPr>
          </a:p>
        </p:txBody>
      </p:sp>
      <p:sp>
        <p:nvSpPr>
          <p:cNvPr id="304" name="CustomShape 27"/>
          <p:cNvSpPr/>
          <p:nvPr/>
        </p:nvSpPr>
        <p:spPr>
          <a:xfrm>
            <a:off x="101520" y="5502960"/>
            <a:ext cx="51768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2</a:t>
            </a:r>
            <a:endParaRPr lang="en-US" sz="1800" b="0" strike="noStrike" spc="-1">
              <a:latin typeface="Arial"/>
            </a:endParaRPr>
          </a:p>
        </p:txBody>
      </p:sp>
      <p:sp>
        <p:nvSpPr>
          <p:cNvPr id="305" name="CustomShape 28"/>
          <p:cNvSpPr/>
          <p:nvPr/>
        </p:nvSpPr>
        <p:spPr>
          <a:xfrm>
            <a:off x="101520" y="5909400"/>
            <a:ext cx="56844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1</a:t>
            </a:r>
            <a:endParaRPr lang="en-US" sz="1800" b="0" strike="noStrike" spc="-1">
              <a:latin typeface="Arial"/>
            </a:endParaRPr>
          </a:p>
        </p:txBody>
      </p:sp>
      <p:sp>
        <p:nvSpPr>
          <p:cNvPr id="306" name="CustomShape 29"/>
          <p:cNvSpPr/>
          <p:nvPr/>
        </p:nvSpPr>
        <p:spPr>
          <a:xfrm>
            <a:off x="969480" y="10760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100%</a:t>
            </a:r>
            <a:endParaRPr lang="en-US" sz="1600" b="0" strike="noStrike" spc="-1">
              <a:latin typeface="Arial"/>
            </a:endParaRPr>
          </a:p>
        </p:txBody>
      </p:sp>
      <p:sp>
        <p:nvSpPr>
          <p:cNvPr id="307" name="CustomShape 30"/>
          <p:cNvSpPr/>
          <p:nvPr/>
        </p:nvSpPr>
        <p:spPr>
          <a:xfrm>
            <a:off x="101520" y="107604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14</a:t>
            </a:r>
            <a:endParaRPr lang="en-US" sz="1600" b="0" strike="noStrike" spc="-1">
              <a:latin typeface="Arial"/>
            </a:endParaRPr>
          </a:p>
        </p:txBody>
      </p:sp>
      <p:sp>
        <p:nvSpPr>
          <p:cNvPr id="308" name="CustomShape 31"/>
          <p:cNvSpPr/>
          <p:nvPr/>
        </p:nvSpPr>
        <p:spPr>
          <a:xfrm>
            <a:off x="101520" y="14778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13</a:t>
            </a:r>
            <a:endParaRPr lang="en-US" sz="1600" b="0" strike="noStrike" spc="-1">
              <a:latin typeface="Arial"/>
            </a:endParaRPr>
          </a:p>
        </p:txBody>
      </p:sp>
      <p:sp>
        <p:nvSpPr>
          <p:cNvPr id="309" name="CustomShape 32"/>
          <p:cNvSpPr/>
          <p:nvPr/>
        </p:nvSpPr>
        <p:spPr>
          <a:xfrm>
            <a:off x="101520" y="18576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12</a:t>
            </a:r>
            <a:endParaRPr lang="en-US" sz="1600" b="0" strike="noStrike" spc="-1">
              <a:latin typeface="Arial"/>
            </a:endParaRPr>
          </a:p>
        </p:txBody>
      </p:sp>
      <p:sp>
        <p:nvSpPr>
          <p:cNvPr id="310" name="CustomShape 33"/>
          <p:cNvSpPr/>
          <p:nvPr/>
        </p:nvSpPr>
        <p:spPr>
          <a:xfrm>
            <a:off x="51840" y="225072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11</a:t>
            </a:r>
            <a:endParaRPr lang="en-US" sz="1600" b="0" strike="noStrike" spc="-1">
              <a:latin typeface="Arial"/>
            </a:endParaRPr>
          </a:p>
        </p:txBody>
      </p:sp>
      <p:sp>
        <p:nvSpPr>
          <p:cNvPr id="311" name="CustomShape 34"/>
          <p:cNvSpPr/>
          <p:nvPr/>
        </p:nvSpPr>
        <p:spPr>
          <a:xfrm>
            <a:off x="37440" y="262548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a:t>
            </a:r>
            <a:endParaRPr lang="en-US" sz="1600" b="0" strike="noStrike" spc="-1">
              <a:latin typeface="Arial"/>
            </a:endParaRPr>
          </a:p>
        </p:txBody>
      </p:sp>
      <p:sp>
        <p:nvSpPr>
          <p:cNvPr id="312" name="CustomShape 35"/>
          <p:cNvSpPr/>
          <p:nvPr/>
        </p:nvSpPr>
        <p:spPr>
          <a:xfrm>
            <a:off x="97200" y="30384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9</a:t>
            </a:r>
            <a:endParaRPr lang="en-US" sz="1800" b="0" strike="noStrike" spc="-1">
              <a:latin typeface="Arial"/>
            </a:endParaRPr>
          </a:p>
        </p:txBody>
      </p:sp>
      <p:sp>
        <p:nvSpPr>
          <p:cNvPr id="313" name="CustomShape 36"/>
          <p:cNvSpPr/>
          <p:nvPr/>
        </p:nvSpPr>
        <p:spPr>
          <a:xfrm>
            <a:off x="90360" y="3388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8</a:t>
            </a:r>
            <a:endParaRPr lang="en-US" sz="1800" b="0" strike="noStrike" spc="-1">
              <a:latin typeface="Arial"/>
            </a:endParaRPr>
          </a:p>
        </p:txBody>
      </p:sp>
      <p:sp>
        <p:nvSpPr>
          <p:cNvPr id="314" name="CustomShape 37"/>
          <p:cNvSpPr/>
          <p:nvPr/>
        </p:nvSpPr>
        <p:spPr>
          <a:xfrm>
            <a:off x="90360" y="3766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7</a:t>
            </a:r>
            <a:endParaRPr lang="en-US" sz="1800" b="0" strike="noStrike" spc="-1">
              <a:latin typeface="Arial"/>
            </a:endParaRPr>
          </a:p>
        </p:txBody>
      </p:sp>
      <p:sp>
        <p:nvSpPr>
          <p:cNvPr id="315" name="CustomShape 38"/>
          <p:cNvSpPr/>
          <p:nvPr/>
        </p:nvSpPr>
        <p:spPr>
          <a:xfrm>
            <a:off x="90360" y="408816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6</a:t>
            </a:r>
            <a:endParaRPr lang="en-US" sz="1800" b="0" strike="noStrike" spc="-1">
              <a:latin typeface="Arial"/>
            </a:endParaRPr>
          </a:p>
        </p:txBody>
      </p:sp>
      <p:sp>
        <p:nvSpPr>
          <p:cNvPr id="316" name="CustomShape 39"/>
          <p:cNvSpPr/>
          <p:nvPr/>
        </p:nvSpPr>
        <p:spPr>
          <a:xfrm>
            <a:off x="72360" y="44460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5</a:t>
            </a:r>
            <a:endParaRPr lang="en-US" sz="1800" b="0" strike="noStrike" spc="-1">
              <a:latin typeface="Arial"/>
            </a:endParaRPr>
          </a:p>
        </p:txBody>
      </p:sp>
      <p:sp>
        <p:nvSpPr>
          <p:cNvPr id="317" name="CustomShape 40"/>
          <p:cNvSpPr/>
          <p:nvPr/>
        </p:nvSpPr>
        <p:spPr>
          <a:xfrm>
            <a:off x="73800" y="479304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4</a:t>
            </a:r>
            <a:endParaRPr lang="en-US" sz="1800" b="0" strike="noStrike" spc="-1">
              <a:latin typeface="Arial"/>
            </a:endParaRPr>
          </a:p>
        </p:txBody>
      </p:sp>
      <p:sp>
        <p:nvSpPr>
          <p:cNvPr id="318" name="Line 41"/>
          <p:cNvSpPr/>
          <p:nvPr/>
        </p:nvSpPr>
        <p:spPr>
          <a:xfrm>
            <a:off x="10539720" y="5662440"/>
            <a:ext cx="406440" cy="0"/>
          </a:xfrm>
          <a:prstGeom prst="line">
            <a:avLst/>
          </a:prstGeom>
          <a:ln/>
        </p:spPr>
        <p:style>
          <a:lnRef idx="1">
            <a:schemeClr val="accent1"/>
          </a:lnRef>
          <a:fillRef idx="0">
            <a:schemeClr val="accent1"/>
          </a:fillRef>
          <a:effectRef idx="0">
            <a:schemeClr val="accent1"/>
          </a:effectRef>
          <a:fontRef idx="minor"/>
        </p:style>
      </p:sp>
      <p:sp>
        <p:nvSpPr>
          <p:cNvPr id="319" name="Line 42"/>
          <p:cNvSpPr/>
          <p:nvPr/>
        </p:nvSpPr>
        <p:spPr>
          <a:xfrm>
            <a:off x="10545480" y="5288040"/>
            <a:ext cx="406440" cy="0"/>
          </a:xfrm>
          <a:prstGeom prst="line">
            <a:avLst/>
          </a:prstGeom>
          <a:ln/>
        </p:spPr>
        <p:style>
          <a:lnRef idx="1">
            <a:schemeClr val="accent1"/>
          </a:lnRef>
          <a:fillRef idx="0">
            <a:schemeClr val="accent1"/>
          </a:fillRef>
          <a:effectRef idx="0">
            <a:schemeClr val="accent1"/>
          </a:effectRef>
          <a:fontRef idx="minor"/>
        </p:style>
      </p:sp>
      <p:sp>
        <p:nvSpPr>
          <p:cNvPr id="320" name="Line 43"/>
          <p:cNvSpPr/>
          <p:nvPr/>
        </p:nvSpPr>
        <p:spPr>
          <a:xfrm>
            <a:off x="10485000" y="4970880"/>
            <a:ext cx="406440" cy="0"/>
          </a:xfrm>
          <a:prstGeom prst="line">
            <a:avLst/>
          </a:prstGeom>
          <a:ln/>
        </p:spPr>
        <p:style>
          <a:lnRef idx="1">
            <a:schemeClr val="accent1"/>
          </a:lnRef>
          <a:fillRef idx="0">
            <a:schemeClr val="accent1"/>
          </a:fillRef>
          <a:effectRef idx="0">
            <a:schemeClr val="accent1"/>
          </a:effectRef>
          <a:fontRef idx="minor"/>
        </p:style>
      </p:sp>
      <p:sp>
        <p:nvSpPr>
          <p:cNvPr id="321" name="Line 44"/>
          <p:cNvSpPr/>
          <p:nvPr/>
        </p:nvSpPr>
        <p:spPr>
          <a:xfrm>
            <a:off x="10460520" y="4584600"/>
            <a:ext cx="406440" cy="0"/>
          </a:xfrm>
          <a:prstGeom prst="line">
            <a:avLst/>
          </a:prstGeom>
          <a:ln/>
        </p:spPr>
        <p:style>
          <a:lnRef idx="1">
            <a:schemeClr val="accent1"/>
          </a:lnRef>
          <a:fillRef idx="0">
            <a:schemeClr val="accent1"/>
          </a:fillRef>
          <a:effectRef idx="0">
            <a:schemeClr val="accent1"/>
          </a:effectRef>
          <a:fontRef idx="minor"/>
        </p:style>
      </p:sp>
      <p:sp>
        <p:nvSpPr>
          <p:cNvPr id="322" name="Line 45"/>
          <p:cNvSpPr/>
          <p:nvPr/>
        </p:nvSpPr>
        <p:spPr>
          <a:xfrm>
            <a:off x="10494000" y="4213440"/>
            <a:ext cx="406440" cy="0"/>
          </a:xfrm>
          <a:prstGeom prst="line">
            <a:avLst/>
          </a:prstGeom>
          <a:ln/>
        </p:spPr>
        <p:style>
          <a:lnRef idx="1">
            <a:schemeClr val="accent1"/>
          </a:lnRef>
          <a:fillRef idx="0">
            <a:schemeClr val="accent1"/>
          </a:fillRef>
          <a:effectRef idx="0">
            <a:schemeClr val="accent1"/>
          </a:effectRef>
          <a:fontRef idx="minor"/>
        </p:style>
      </p:sp>
      <p:sp>
        <p:nvSpPr>
          <p:cNvPr id="323" name="Line 46"/>
          <p:cNvSpPr/>
          <p:nvPr/>
        </p:nvSpPr>
        <p:spPr>
          <a:xfrm>
            <a:off x="10494000" y="3847320"/>
            <a:ext cx="406440" cy="0"/>
          </a:xfrm>
          <a:prstGeom prst="line">
            <a:avLst/>
          </a:prstGeom>
          <a:ln/>
        </p:spPr>
        <p:style>
          <a:lnRef idx="1">
            <a:schemeClr val="accent1"/>
          </a:lnRef>
          <a:fillRef idx="0">
            <a:schemeClr val="accent1"/>
          </a:fillRef>
          <a:effectRef idx="0">
            <a:schemeClr val="accent1"/>
          </a:effectRef>
          <a:fontRef idx="minor"/>
        </p:style>
      </p:sp>
      <p:sp>
        <p:nvSpPr>
          <p:cNvPr id="324" name="Line 47"/>
          <p:cNvSpPr/>
          <p:nvPr/>
        </p:nvSpPr>
        <p:spPr>
          <a:xfrm>
            <a:off x="10545480" y="3469320"/>
            <a:ext cx="406440" cy="0"/>
          </a:xfrm>
          <a:prstGeom prst="line">
            <a:avLst/>
          </a:prstGeom>
          <a:ln/>
        </p:spPr>
        <p:style>
          <a:lnRef idx="1">
            <a:schemeClr val="accent1"/>
          </a:lnRef>
          <a:fillRef idx="0">
            <a:schemeClr val="accent1"/>
          </a:fillRef>
          <a:effectRef idx="0">
            <a:schemeClr val="accent1"/>
          </a:effectRef>
          <a:fontRef idx="minor"/>
        </p:style>
      </p:sp>
      <p:sp>
        <p:nvSpPr>
          <p:cNvPr id="325" name="Line 48"/>
          <p:cNvSpPr/>
          <p:nvPr/>
        </p:nvSpPr>
        <p:spPr>
          <a:xfrm>
            <a:off x="10539720" y="3119760"/>
            <a:ext cx="406440" cy="0"/>
          </a:xfrm>
          <a:prstGeom prst="line">
            <a:avLst/>
          </a:prstGeom>
          <a:ln/>
        </p:spPr>
        <p:style>
          <a:lnRef idx="1">
            <a:schemeClr val="accent1"/>
          </a:lnRef>
          <a:fillRef idx="0">
            <a:schemeClr val="accent1"/>
          </a:fillRef>
          <a:effectRef idx="0">
            <a:schemeClr val="accent1"/>
          </a:effectRef>
          <a:fontRef idx="minor"/>
        </p:style>
      </p:sp>
      <p:sp>
        <p:nvSpPr>
          <p:cNvPr id="326" name="Line 49"/>
          <p:cNvSpPr/>
          <p:nvPr/>
        </p:nvSpPr>
        <p:spPr>
          <a:xfrm>
            <a:off x="10494000" y="2806920"/>
            <a:ext cx="406440" cy="0"/>
          </a:xfrm>
          <a:prstGeom prst="line">
            <a:avLst/>
          </a:prstGeom>
          <a:ln/>
        </p:spPr>
        <p:style>
          <a:lnRef idx="1">
            <a:schemeClr val="accent1"/>
          </a:lnRef>
          <a:fillRef idx="0">
            <a:schemeClr val="accent1"/>
          </a:fillRef>
          <a:effectRef idx="0">
            <a:schemeClr val="accent1"/>
          </a:effectRef>
          <a:fontRef idx="minor"/>
        </p:style>
      </p:sp>
      <p:sp>
        <p:nvSpPr>
          <p:cNvPr id="327" name="Line 50"/>
          <p:cNvSpPr/>
          <p:nvPr/>
        </p:nvSpPr>
        <p:spPr>
          <a:xfrm>
            <a:off x="10518480" y="2346840"/>
            <a:ext cx="406440" cy="0"/>
          </a:xfrm>
          <a:prstGeom prst="line">
            <a:avLst/>
          </a:prstGeom>
          <a:ln/>
        </p:spPr>
        <p:style>
          <a:lnRef idx="1">
            <a:schemeClr val="accent1"/>
          </a:lnRef>
          <a:fillRef idx="0">
            <a:schemeClr val="accent1"/>
          </a:fillRef>
          <a:effectRef idx="0">
            <a:schemeClr val="accent1"/>
          </a:effectRef>
          <a:fontRef idx="minor"/>
        </p:style>
      </p:sp>
      <p:sp>
        <p:nvSpPr>
          <p:cNvPr id="328" name="Line 51"/>
          <p:cNvSpPr/>
          <p:nvPr/>
        </p:nvSpPr>
        <p:spPr>
          <a:xfrm>
            <a:off x="10570680" y="1953720"/>
            <a:ext cx="406440" cy="0"/>
          </a:xfrm>
          <a:prstGeom prst="line">
            <a:avLst/>
          </a:prstGeom>
          <a:ln/>
        </p:spPr>
        <p:style>
          <a:lnRef idx="1">
            <a:schemeClr val="accent1"/>
          </a:lnRef>
          <a:fillRef idx="0">
            <a:schemeClr val="accent1"/>
          </a:fillRef>
          <a:effectRef idx="0">
            <a:schemeClr val="accent1"/>
          </a:effectRef>
          <a:fontRef idx="minor"/>
        </p:style>
      </p:sp>
      <p:sp>
        <p:nvSpPr>
          <p:cNvPr id="329" name="Line 52"/>
          <p:cNvSpPr/>
          <p:nvPr/>
        </p:nvSpPr>
        <p:spPr>
          <a:xfrm>
            <a:off x="10539720" y="1528560"/>
            <a:ext cx="406440" cy="0"/>
          </a:xfrm>
          <a:prstGeom prst="line">
            <a:avLst/>
          </a:prstGeom>
          <a:ln/>
        </p:spPr>
        <p:style>
          <a:lnRef idx="1">
            <a:schemeClr val="accent1"/>
          </a:lnRef>
          <a:fillRef idx="0">
            <a:schemeClr val="accent1"/>
          </a:fillRef>
          <a:effectRef idx="0">
            <a:schemeClr val="accent1"/>
          </a:effectRef>
          <a:fontRef idx="minor"/>
        </p:style>
      </p:sp>
      <p:sp>
        <p:nvSpPr>
          <p:cNvPr id="330" name="Line 53"/>
          <p:cNvSpPr/>
          <p:nvPr/>
        </p:nvSpPr>
        <p:spPr>
          <a:xfrm>
            <a:off x="10494000" y="1173960"/>
            <a:ext cx="406440" cy="0"/>
          </a:xfrm>
          <a:prstGeom prst="line">
            <a:avLst/>
          </a:prstGeom>
          <a:ln/>
        </p:spPr>
        <p:style>
          <a:lnRef idx="1">
            <a:schemeClr val="accent1"/>
          </a:lnRef>
          <a:fillRef idx="0">
            <a:schemeClr val="accent1"/>
          </a:fillRef>
          <a:effectRef idx="0">
            <a:schemeClr val="accent1"/>
          </a:effectRef>
          <a:fontRef idx="minor"/>
        </p:style>
      </p:sp>
      <p:sp>
        <p:nvSpPr>
          <p:cNvPr id="331" name="CustomShape 54"/>
          <p:cNvSpPr/>
          <p:nvPr/>
        </p:nvSpPr>
        <p:spPr>
          <a:xfrm>
            <a:off x="-34920" y="6278760"/>
            <a:ext cx="107676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600" b="1" strike="noStrike" spc="-1">
                <a:solidFill>
                  <a:srgbClr val="000000"/>
                </a:solidFill>
                <a:latin typeface="Calibri"/>
              </a:rPr>
              <a:t>Day</a:t>
            </a:r>
            <a:endParaRPr lang="en-US" sz="1600" b="0" strike="noStrike" spc="-1">
              <a:latin typeface="Arial"/>
            </a:endParaRPr>
          </a:p>
        </p:txBody>
      </p:sp>
      <p:sp>
        <p:nvSpPr>
          <p:cNvPr id="332" name="CustomShape 55"/>
          <p:cNvSpPr/>
          <p:nvPr/>
        </p:nvSpPr>
        <p:spPr>
          <a:xfrm>
            <a:off x="10774080" y="1061280"/>
            <a:ext cx="1319040" cy="177120"/>
          </a:xfrm>
          <a:prstGeom prst="rect">
            <a:avLst/>
          </a:prstGeom>
          <a:noFill/>
          <a:ln w="381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100%</a:t>
            </a:r>
            <a:endParaRPr lang="en-US" sz="1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fill="hold" nodeType="clickEffect">
                                  <p:stCondLst>
                                    <p:cond delay="0"/>
                                  </p:stCondLst>
                                  <p:childTnLst>
                                    <p:set>
                                      <p:cBhvr>
                                        <p:cTn id="6" dur="1" fill="hold">
                                          <p:stCondLst>
                                            <p:cond delay="0"/>
                                          </p:stCondLst>
                                        </p:cTn>
                                        <p:tgtEl>
                                          <p:spTgt spid="331"/>
                                        </p:tgtEl>
                                        <p:attrNameLst>
                                          <p:attrName>style.visibility</p:attrName>
                                        </p:attrNameLst>
                                      </p:cBhvr>
                                      <p:to>
                                        <p:strVal val="visible"/>
                                      </p:to>
                                    </p:set>
                                    <p:animEffect transition="in" filter="fade">
                                      <p:cBhvr additive="repl">
                                        <p:cTn id="7" dur="250"/>
                                        <p:tgtEl>
                                          <p:spTgt spid="331"/>
                                        </p:tgtEl>
                                      </p:cBhvr>
                                    </p:animEffect>
                                  </p:childTnLst>
                                </p:cTn>
                              </p:par>
                              <p:par>
                                <p:cTn id="8" presetID="10" presetClass="entr" fill="hold" nodeType="withEffect">
                                  <p:stCondLst>
                                    <p:cond delay="0"/>
                                  </p:stCondLst>
                                  <p:childTnLst>
                                    <p:set>
                                      <p:cBhvr>
                                        <p:cTn id="9" dur="1" fill="hold">
                                          <p:stCondLst>
                                            <p:cond delay="0"/>
                                          </p:stCondLst>
                                        </p:cTn>
                                        <p:tgtEl>
                                          <p:spTgt spid="305"/>
                                        </p:tgtEl>
                                        <p:attrNameLst>
                                          <p:attrName>style.visibility</p:attrName>
                                        </p:attrNameLst>
                                      </p:cBhvr>
                                      <p:to>
                                        <p:strVal val="visible"/>
                                      </p:to>
                                    </p:set>
                                    <p:animEffect transition="in" filter="fade">
                                      <p:cBhvr additive="repl">
                                        <p:cTn id="10" dur="250"/>
                                        <p:tgtEl>
                                          <p:spTgt spid="305"/>
                                        </p:tgtEl>
                                      </p:cBhvr>
                                    </p:animEffect>
                                  </p:childTnLst>
                                </p:cTn>
                              </p:par>
                              <p:par>
                                <p:cTn id="11" presetID="10" presetClass="entr" fill="hold" nodeType="withEffect">
                                  <p:stCondLst>
                                    <p:cond delay="0"/>
                                  </p:stCondLst>
                                  <p:childTnLst>
                                    <p:set>
                                      <p:cBhvr>
                                        <p:cTn id="12" dur="1" fill="hold">
                                          <p:stCondLst>
                                            <p:cond delay="0"/>
                                          </p:stCondLst>
                                        </p:cTn>
                                        <p:tgtEl>
                                          <p:spTgt spid="304"/>
                                        </p:tgtEl>
                                        <p:attrNameLst>
                                          <p:attrName>style.visibility</p:attrName>
                                        </p:attrNameLst>
                                      </p:cBhvr>
                                      <p:to>
                                        <p:strVal val="visible"/>
                                      </p:to>
                                    </p:set>
                                    <p:animEffect transition="in" filter="fade">
                                      <p:cBhvr additive="repl">
                                        <p:cTn id="13" dur="250"/>
                                        <p:tgtEl>
                                          <p:spTgt spid="304"/>
                                        </p:tgtEl>
                                      </p:cBhvr>
                                    </p:animEffect>
                                  </p:childTnLst>
                                </p:cTn>
                              </p:par>
                              <p:par>
                                <p:cTn id="14" presetID="10" presetClass="entr" fill="hold" nodeType="withEffect">
                                  <p:stCondLst>
                                    <p:cond delay="0"/>
                                  </p:stCondLst>
                                  <p:childTnLst>
                                    <p:set>
                                      <p:cBhvr>
                                        <p:cTn id="15" dur="1" fill="hold">
                                          <p:stCondLst>
                                            <p:cond delay="0"/>
                                          </p:stCondLst>
                                        </p:cTn>
                                        <p:tgtEl>
                                          <p:spTgt spid="303"/>
                                        </p:tgtEl>
                                        <p:attrNameLst>
                                          <p:attrName>style.visibility</p:attrName>
                                        </p:attrNameLst>
                                      </p:cBhvr>
                                      <p:to>
                                        <p:strVal val="visible"/>
                                      </p:to>
                                    </p:set>
                                    <p:animEffect transition="in" filter="fade">
                                      <p:cBhvr additive="repl">
                                        <p:cTn id="16" dur="250"/>
                                        <p:tgtEl>
                                          <p:spTgt spid="303"/>
                                        </p:tgtEl>
                                      </p:cBhvr>
                                    </p:animEffect>
                                  </p:childTnLst>
                                </p:cTn>
                              </p:par>
                              <p:par>
                                <p:cTn id="17" presetID="10" presetClass="entr" fill="hold" nodeType="withEffect">
                                  <p:stCondLst>
                                    <p:cond delay="0"/>
                                  </p:stCondLst>
                                  <p:childTnLst>
                                    <p:set>
                                      <p:cBhvr>
                                        <p:cTn id="18" dur="1" fill="hold">
                                          <p:stCondLst>
                                            <p:cond delay="0"/>
                                          </p:stCondLst>
                                        </p:cTn>
                                        <p:tgtEl>
                                          <p:spTgt spid="317"/>
                                        </p:tgtEl>
                                        <p:attrNameLst>
                                          <p:attrName>style.visibility</p:attrName>
                                        </p:attrNameLst>
                                      </p:cBhvr>
                                      <p:to>
                                        <p:strVal val="visible"/>
                                      </p:to>
                                    </p:set>
                                    <p:animEffect transition="in" filter="fade">
                                      <p:cBhvr additive="repl">
                                        <p:cTn id="19" dur="250"/>
                                        <p:tgtEl>
                                          <p:spTgt spid="317"/>
                                        </p:tgtEl>
                                      </p:cBhvr>
                                    </p:animEffect>
                                  </p:childTnLst>
                                </p:cTn>
                              </p:par>
                              <p:par>
                                <p:cTn id="20" presetID="10" presetClass="entr" fill="hold" nodeType="withEffect">
                                  <p:stCondLst>
                                    <p:cond delay="0"/>
                                  </p:stCondLst>
                                  <p:childTnLst>
                                    <p:set>
                                      <p:cBhvr>
                                        <p:cTn id="21" dur="1" fill="hold">
                                          <p:stCondLst>
                                            <p:cond delay="0"/>
                                          </p:stCondLst>
                                        </p:cTn>
                                        <p:tgtEl>
                                          <p:spTgt spid="316"/>
                                        </p:tgtEl>
                                        <p:attrNameLst>
                                          <p:attrName>style.visibility</p:attrName>
                                        </p:attrNameLst>
                                      </p:cBhvr>
                                      <p:to>
                                        <p:strVal val="visible"/>
                                      </p:to>
                                    </p:set>
                                    <p:animEffect transition="in" filter="fade">
                                      <p:cBhvr additive="repl">
                                        <p:cTn id="22" dur="250"/>
                                        <p:tgtEl>
                                          <p:spTgt spid="316"/>
                                        </p:tgtEl>
                                      </p:cBhvr>
                                    </p:animEffect>
                                  </p:childTnLst>
                                </p:cTn>
                              </p:par>
                              <p:par>
                                <p:cTn id="23" presetID="10" presetClass="entr" fill="hold" nodeType="withEffect">
                                  <p:stCondLst>
                                    <p:cond delay="0"/>
                                  </p:stCondLst>
                                  <p:childTnLst>
                                    <p:set>
                                      <p:cBhvr>
                                        <p:cTn id="24" dur="1" fill="hold">
                                          <p:stCondLst>
                                            <p:cond delay="0"/>
                                          </p:stCondLst>
                                        </p:cTn>
                                        <p:tgtEl>
                                          <p:spTgt spid="315"/>
                                        </p:tgtEl>
                                        <p:attrNameLst>
                                          <p:attrName>style.visibility</p:attrName>
                                        </p:attrNameLst>
                                      </p:cBhvr>
                                      <p:to>
                                        <p:strVal val="visible"/>
                                      </p:to>
                                    </p:set>
                                    <p:animEffect transition="in" filter="fade">
                                      <p:cBhvr additive="repl">
                                        <p:cTn id="25" dur="250"/>
                                        <p:tgtEl>
                                          <p:spTgt spid="315"/>
                                        </p:tgtEl>
                                      </p:cBhvr>
                                    </p:animEffect>
                                  </p:childTnLst>
                                </p:cTn>
                              </p:par>
                              <p:par>
                                <p:cTn id="26" presetID="10" presetClass="entr" fill="hold" nodeType="withEffect">
                                  <p:stCondLst>
                                    <p:cond delay="0"/>
                                  </p:stCondLst>
                                  <p:childTnLst>
                                    <p:set>
                                      <p:cBhvr>
                                        <p:cTn id="27" dur="1" fill="hold">
                                          <p:stCondLst>
                                            <p:cond delay="0"/>
                                          </p:stCondLst>
                                        </p:cTn>
                                        <p:tgtEl>
                                          <p:spTgt spid="314"/>
                                        </p:tgtEl>
                                        <p:attrNameLst>
                                          <p:attrName>style.visibility</p:attrName>
                                        </p:attrNameLst>
                                      </p:cBhvr>
                                      <p:to>
                                        <p:strVal val="visible"/>
                                      </p:to>
                                    </p:set>
                                    <p:animEffect transition="in" filter="fade">
                                      <p:cBhvr additive="repl">
                                        <p:cTn id="28" dur="250"/>
                                        <p:tgtEl>
                                          <p:spTgt spid="314"/>
                                        </p:tgtEl>
                                      </p:cBhvr>
                                    </p:animEffect>
                                  </p:childTnLst>
                                </p:cTn>
                              </p:par>
                              <p:par>
                                <p:cTn id="29" presetID="10" presetClass="entr" fill="hold" nodeType="withEffect">
                                  <p:stCondLst>
                                    <p:cond delay="0"/>
                                  </p:stCondLst>
                                  <p:childTnLst>
                                    <p:set>
                                      <p:cBhvr>
                                        <p:cTn id="30" dur="1" fill="hold">
                                          <p:stCondLst>
                                            <p:cond delay="0"/>
                                          </p:stCondLst>
                                        </p:cTn>
                                        <p:tgtEl>
                                          <p:spTgt spid="313"/>
                                        </p:tgtEl>
                                        <p:attrNameLst>
                                          <p:attrName>style.visibility</p:attrName>
                                        </p:attrNameLst>
                                      </p:cBhvr>
                                      <p:to>
                                        <p:strVal val="visible"/>
                                      </p:to>
                                    </p:set>
                                    <p:animEffect transition="in" filter="fade">
                                      <p:cBhvr additive="repl">
                                        <p:cTn id="31" dur="250"/>
                                        <p:tgtEl>
                                          <p:spTgt spid="313"/>
                                        </p:tgtEl>
                                      </p:cBhvr>
                                    </p:animEffect>
                                  </p:childTnLst>
                                </p:cTn>
                              </p:par>
                              <p:par>
                                <p:cTn id="32" presetID="10" presetClass="entr" fill="hold" nodeType="withEffect">
                                  <p:stCondLst>
                                    <p:cond delay="0"/>
                                  </p:stCondLst>
                                  <p:childTnLst>
                                    <p:set>
                                      <p:cBhvr>
                                        <p:cTn id="33" dur="1" fill="hold">
                                          <p:stCondLst>
                                            <p:cond delay="0"/>
                                          </p:stCondLst>
                                        </p:cTn>
                                        <p:tgtEl>
                                          <p:spTgt spid="312"/>
                                        </p:tgtEl>
                                        <p:attrNameLst>
                                          <p:attrName>style.visibility</p:attrName>
                                        </p:attrNameLst>
                                      </p:cBhvr>
                                      <p:to>
                                        <p:strVal val="visible"/>
                                      </p:to>
                                    </p:set>
                                    <p:animEffect transition="in" filter="fade">
                                      <p:cBhvr additive="repl">
                                        <p:cTn id="34" dur="250"/>
                                        <p:tgtEl>
                                          <p:spTgt spid="312"/>
                                        </p:tgtEl>
                                      </p:cBhvr>
                                    </p:animEffect>
                                  </p:childTnLst>
                                </p:cTn>
                              </p:par>
                              <p:par>
                                <p:cTn id="35" presetID="10" presetClass="entr" fill="hold" nodeType="withEffect">
                                  <p:stCondLst>
                                    <p:cond delay="0"/>
                                  </p:stCondLst>
                                  <p:childTnLst>
                                    <p:set>
                                      <p:cBhvr>
                                        <p:cTn id="36" dur="1" fill="hold">
                                          <p:stCondLst>
                                            <p:cond delay="0"/>
                                          </p:stCondLst>
                                        </p:cTn>
                                        <p:tgtEl>
                                          <p:spTgt spid="311"/>
                                        </p:tgtEl>
                                        <p:attrNameLst>
                                          <p:attrName>style.visibility</p:attrName>
                                        </p:attrNameLst>
                                      </p:cBhvr>
                                      <p:to>
                                        <p:strVal val="visible"/>
                                      </p:to>
                                    </p:set>
                                    <p:animEffect transition="in" filter="fade">
                                      <p:cBhvr additive="repl">
                                        <p:cTn id="37" dur="250"/>
                                        <p:tgtEl>
                                          <p:spTgt spid="311"/>
                                        </p:tgtEl>
                                      </p:cBhvr>
                                    </p:animEffect>
                                  </p:childTnLst>
                                </p:cTn>
                              </p:par>
                              <p:par>
                                <p:cTn id="38" presetID="10" presetClass="entr" fill="hold" nodeType="withEffect">
                                  <p:stCondLst>
                                    <p:cond delay="0"/>
                                  </p:stCondLst>
                                  <p:childTnLst>
                                    <p:set>
                                      <p:cBhvr>
                                        <p:cTn id="39" dur="1" fill="hold">
                                          <p:stCondLst>
                                            <p:cond delay="0"/>
                                          </p:stCondLst>
                                        </p:cTn>
                                        <p:tgtEl>
                                          <p:spTgt spid="310"/>
                                        </p:tgtEl>
                                        <p:attrNameLst>
                                          <p:attrName>style.visibility</p:attrName>
                                        </p:attrNameLst>
                                      </p:cBhvr>
                                      <p:to>
                                        <p:strVal val="visible"/>
                                      </p:to>
                                    </p:set>
                                    <p:animEffect transition="in" filter="fade">
                                      <p:cBhvr additive="repl">
                                        <p:cTn id="40" dur="250"/>
                                        <p:tgtEl>
                                          <p:spTgt spid="310"/>
                                        </p:tgtEl>
                                      </p:cBhvr>
                                    </p:animEffect>
                                  </p:childTnLst>
                                </p:cTn>
                              </p:par>
                              <p:par>
                                <p:cTn id="41" presetID="10" presetClass="entr" fill="hold" nodeType="withEffect">
                                  <p:stCondLst>
                                    <p:cond delay="0"/>
                                  </p:stCondLst>
                                  <p:childTnLst>
                                    <p:set>
                                      <p:cBhvr>
                                        <p:cTn id="42" dur="1" fill="hold">
                                          <p:stCondLst>
                                            <p:cond delay="0"/>
                                          </p:stCondLst>
                                        </p:cTn>
                                        <p:tgtEl>
                                          <p:spTgt spid="309"/>
                                        </p:tgtEl>
                                        <p:attrNameLst>
                                          <p:attrName>style.visibility</p:attrName>
                                        </p:attrNameLst>
                                      </p:cBhvr>
                                      <p:to>
                                        <p:strVal val="visible"/>
                                      </p:to>
                                    </p:set>
                                    <p:animEffect transition="in" filter="fade">
                                      <p:cBhvr additive="repl">
                                        <p:cTn id="43" dur="250"/>
                                        <p:tgtEl>
                                          <p:spTgt spid="309"/>
                                        </p:tgtEl>
                                      </p:cBhvr>
                                    </p:animEffect>
                                  </p:childTnLst>
                                </p:cTn>
                              </p:par>
                              <p:par>
                                <p:cTn id="44" presetID="10" presetClass="entr" fill="hold" nodeType="withEffect">
                                  <p:stCondLst>
                                    <p:cond delay="0"/>
                                  </p:stCondLst>
                                  <p:childTnLst>
                                    <p:set>
                                      <p:cBhvr>
                                        <p:cTn id="45" dur="1" fill="hold">
                                          <p:stCondLst>
                                            <p:cond delay="0"/>
                                          </p:stCondLst>
                                        </p:cTn>
                                        <p:tgtEl>
                                          <p:spTgt spid="308"/>
                                        </p:tgtEl>
                                        <p:attrNameLst>
                                          <p:attrName>style.visibility</p:attrName>
                                        </p:attrNameLst>
                                      </p:cBhvr>
                                      <p:to>
                                        <p:strVal val="visible"/>
                                      </p:to>
                                    </p:set>
                                    <p:animEffect transition="in" filter="fade">
                                      <p:cBhvr additive="repl">
                                        <p:cTn id="46" dur="250"/>
                                        <p:tgtEl>
                                          <p:spTgt spid="308"/>
                                        </p:tgtEl>
                                      </p:cBhvr>
                                    </p:animEffect>
                                  </p:childTnLst>
                                </p:cTn>
                              </p:par>
                              <p:par>
                                <p:cTn id="47" presetID="10" presetClass="entr" fill="hold" nodeType="withEffect">
                                  <p:stCondLst>
                                    <p:cond delay="0"/>
                                  </p:stCondLst>
                                  <p:childTnLst>
                                    <p:set>
                                      <p:cBhvr>
                                        <p:cTn id="48" dur="1" fill="hold">
                                          <p:stCondLst>
                                            <p:cond delay="0"/>
                                          </p:stCondLst>
                                        </p:cTn>
                                        <p:tgtEl>
                                          <p:spTgt spid="307"/>
                                        </p:tgtEl>
                                        <p:attrNameLst>
                                          <p:attrName>style.visibility</p:attrName>
                                        </p:attrNameLst>
                                      </p:cBhvr>
                                      <p:to>
                                        <p:strVal val="visible"/>
                                      </p:to>
                                    </p:set>
                                    <p:animEffect transition="in" filter="fade">
                                      <p:cBhvr additive="repl">
                                        <p:cTn id="49" dur="250"/>
                                        <p:tgtEl>
                                          <p:spTgt spid="30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fill="hold" nodeType="clickEffect">
                                  <p:stCondLst>
                                    <p:cond delay="0"/>
                                  </p:stCondLst>
                                  <p:childTnLst>
                                    <p:set>
                                      <p:cBhvr>
                                        <p:cTn id="53" dur="1" fill="hold">
                                          <p:stCondLst>
                                            <p:cond delay="0"/>
                                          </p:stCondLst>
                                        </p:cTn>
                                        <p:tgtEl>
                                          <p:spTgt spid="302"/>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fill="hold" nodeType="clickEffect">
                                  <p:stCondLst>
                                    <p:cond delay="0"/>
                                  </p:stCondLst>
                                  <p:childTnLst>
                                    <p:set>
                                      <p:cBhvr>
                                        <p:cTn id="57" dur="1" fill="hold">
                                          <p:stCondLst>
                                            <p:cond delay="0"/>
                                          </p:stCondLst>
                                        </p:cTn>
                                        <p:tgtEl>
                                          <p:spTgt spid="306"/>
                                        </p:tgtEl>
                                        <p:attrNameLst>
                                          <p:attrName>style.visibility</p:attrName>
                                        </p:attrNameLst>
                                      </p:cBhvr>
                                      <p:to>
                                        <p:strVal val="visible"/>
                                      </p:to>
                                    </p:set>
                                    <p:animEffect transition="in" filter="fade">
                                      <p:cBhvr additive="repl">
                                        <p:cTn id="58" dur="500"/>
                                        <p:tgtEl>
                                          <p:spTgt spid="30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fill="hold" nodeType="clickEffect">
                                  <p:stCondLst>
                                    <p:cond delay="0"/>
                                  </p:stCondLst>
                                  <p:childTnLst>
                                    <p:set>
                                      <p:cBhvr>
                                        <p:cTn id="62" dur="1" fill="hold">
                                          <p:stCondLst>
                                            <p:cond delay="0"/>
                                          </p:stCondLst>
                                        </p:cTn>
                                        <p:tgtEl>
                                          <p:spTgt spid="332"/>
                                        </p:tgtEl>
                                        <p:attrNameLst>
                                          <p:attrName>style.visibility</p:attrName>
                                        </p:attrNameLst>
                                      </p:cBhvr>
                                      <p:to>
                                        <p:strVal val="visible"/>
                                      </p:to>
                                    </p:set>
                                    <p:animEffect transition="in" filter="fade">
                                      <p:cBhvr additive="repl">
                                        <p:cTn id="63" dur="5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CustomShape 1"/>
          <p:cNvSpPr/>
          <p:nvPr/>
        </p:nvSpPr>
        <p:spPr>
          <a:xfrm>
            <a:off x="5791320" y="788040"/>
            <a:ext cx="4951440" cy="5210280"/>
          </a:xfrm>
          <a:prstGeom prst="rect">
            <a:avLst/>
          </a:prstGeom>
          <a:solidFill>
            <a:srgbClr val="FF0000">
              <a:alpha val="50000"/>
            </a:srgbClr>
          </a:solidFill>
          <a:ln w="9360">
            <a:noFill/>
          </a:ln>
        </p:spPr>
        <p:style>
          <a:lnRef idx="0">
            <a:scrgbClr r="0" g="0" b="0"/>
          </a:lnRef>
          <a:fillRef idx="0">
            <a:scrgbClr r="0" g="0" b="0"/>
          </a:fillRef>
          <a:effectRef idx="0">
            <a:scrgbClr r="0" g="0" b="0"/>
          </a:effectRef>
          <a:fontRef idx="minor"/>
        </p:style>
      </p:sp>
      <p:sp>
        <p:nvSpPr>
          <p:cNvPr id="334" name="CustomShape 2"/>
          <p:cNvSpPr/>
          <p:nvPr/>
        </p:nvSpPr>
        <p:spPr>
          <a:xfrm>
            <a:off x="914400" y="757080"/>
            <a:ext cx="4876560" cy="5210280"/>
          </a:xfrm>
          <a:prstGeom prst="rect">
            <a:avLst/>
          </a:prstGeom>
          <a:solidFill>
            <a:srgbClr val="99CC00">
              <a:alpha val="52000"/>
            </a:srgbClr>
          </a:solidFill>
          <a:ln w="9360">
            <a:noFill/>
          </a:ln>
        </p:spPr>
        <p:style>
          <a:lnRef idx="0">
            <a:scrgbClr r="0" g="0" b="0"/>
          </a:lnRef>
          <a:fillRef idx="0">
            <a:scrgbClr r="0" g="0" b="0"/>
          </a:fillRef>
          <a:effectRef idx="0">
            <a:scrgbClr r="0" g="0" b="0"/>
          </a:effectRef>
          <a:fontRef idx="minor"/>
        </p:style>
      </p:sp>
      <p:sp>
        <p:nvSpPr>
          <p:cNvPr id="335" name="CustomShape 3"/>
          <p:cNvSpPr/>
          <p:nvPr/>
        </p:nvSpPr>
        <p:spPr>
          <a:xfrm>
            <a:off x="0" y="-184680"/>
            <a:ext cx="184320" cy="369000"/>
          </a:xfrm>
          <a:prstGeom prst="rect">
            <a:avLst/>
          </a:prstGeom>
          <a:noFill/>
          <a:ln w="9360">
            <a:noFill/>
          </a:ln>
        </p:spPr>
        <p:style>
          <a:lnRef idx="0">
            <a:scrgbClr r="0" g="0" b="0"/>
          </a:lnRef>
          <a:fillRef idx="0">
            <a:scrgbClr r="0" g="0" b="0"/>
          </a:fillRef>
          <a:effectRef idx="0">
            <a:scrgbClr r="0" g="0" b="0"/>
          </a:effectRef>
          <a:fontRef idx="minor"/>
        </p:style>
      </p:sp>
      <p:sp>
        <p:nvSpPr>
          <p:cNvPr id="336" name="CustomShape 4"/>
          <p:cNvSpPr/>
          <p:nvPr/>
        </p:nvSpPr>
        <p:spPr>
          <a:xfrm>
            <a:off x="28789" y="-114468"/>
            <a:ext cx="11970360" cy="706432"/>
          </a:xfrm>
          <a:prstGeom prst="rect">
            <a:avLst/>
          </a:prstGeom>
          <a:noFill/>
          <a:ln w="936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457200" algn="ctr">
              <a:lnSpc>
                <a:spcPct val="100000"/>
              </a:lnSpc>
            </a:pPr>
            <a:r>
              <a:rPr lang="en-US" sz="4000" b="1" spc="-1" dirty="0">
                <a:solidFill>
                  <a:srgbClr val="382873"/>
                </a:solidFill>
                <a:latin typeface="Cambria" panose="02040503050406030204" pitchFamily="18" charset="0"/>
                <a:ea typeface="Cambria" panose="02040503050406030204" pitchFamily="18" charset="0"/>
                <a:cs typeface="Calibri" panose="020F0502020204030204" pitchFamily="34" charset="0"/>
              </a:rPr>
              <a:t>Findings – 2 (Highest number of HHs (407 HHs)) </a:t>
            </a:r>
          </a:p>
        </p:txBody>
      </p:sp>
      <p:sp>
        <p:nvSpPr>
          <p:cNvPr id="337" name="CustomShape 5"/>
          <p:cNvSpPr/>
          <p:nvPr/>
        </p:nvSpPr>
        <p:spPr>
          <a:xfrm>
            <a:off x="8092080" y="529920"/>
            <a:ext cx="371808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Empirical Thresholds</a:t>
            </a:r>
            <a:endParaRPr lang="en-US" sz="2000" b="0" strike="noStrike" spc="-1">
              <a:latin typeface="Arial"/>
            </a:endParaRPr>
          </a:p>
        </p:txBody>
      </p:sp>
      <p:sp>
        <p:nvSpPr>
          <p:cNvPr id="338" name="CustomShape 6"/>
          <p:cNvSpPr/>
          <p:nvPr/>
        </p:nvSpPr>
        <p:spPr>
          <a:xfrm>
            <a:off x="313200" y="557280"/>
            <a:ext cx="426672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Theoretical Thresholds</a:t>
            </a:r>
            <a:endParaRPr lang="en-US" sz="2000" b="0" strike="noStrike" spc="-1">
              <a:latin typeface="Arial"/>
            </a:endParaRPr>
          </a:p>
        </p:txBody>
      </p:sp>
      <p:sp>
        <p:nvSpPr>
          <p:cNvPr id="339" name="CustomShape 7"/>
          <p:cNvSpPr/>
          <p:nvPr/>
        </p:nvSpPr>
        <p:spPr>
          <a:xfrm>
            <a:off x="3609360" y="1004760"/>
            <a:ext cx="6566760" cy="2336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Rectification of errors &amp; clearance</a:t>
            </a:r>
            <a:endParaRPr lang="en-US" sz="1600" b="0" strike="noStrike" spc="-1">
              <a:latin typeface="Arial"/>
            </a:endParaRPr>
          </a:p>
        </p:txBody>
      </p:sp>
      <p:grpSp>
        <p:nvGrpSpPr>
          <p:cNvPr id="340" name="Group 8"/>
          <p:cNvGrpSpPr/>
          <p:nvPr/>
        </p:nvGrpSpPr>
        <p:grpSpPr>
          <a:xfrm>
            <a:off x="3427200" y="2442600"/>
            <a:ext cx="8889120" cy="3593880"/>
            <a:chOff x="3427200" y="2442600"/>
            <a:chExt cx="8889120" cy="3931920"/>
          </a:xfrm>
        </p:grpSpPr>
        <p:sp>
          <p:nvSpPr>
            <p:cNvPr id="341" name="CustomShape 9"/>
            <p:cNvSpPr/>
            <p:nvPr/>
          </p:nvSpPr>
          <p:spPr>
            <a:xfrm>
              <a:off x="3427200" y="2442600"/>
              <a:ext cx="151920" cy="3931920"/>
            </a:xfrm>
            <a:prstGeom prst="upDownArrow">
              <a:avLst>
                <a:gd name="adj1" fmla="val 50000"/>
                <a:gd name="adj2" fmla="val 60889"/>
              </a:avLst>
            </a:prstGeom>
            <a:solidFill>
              <a:srgbClr val="0000FF"/>
            </a:solidFill>
            <a:ln w="9360">
              <a:solidFill>
                <a:schemeClr val="tx1"/>
              </a:solidFill>
              <a:miter/>
            </a:ln>
          </p:spPr>
          <p:style>
            <a:lnRef idx="0">
              <a:scrgbClr r="0" g="0" b="0"/>
            </a:lnRef>
            <a:fillRef idx="0">
              <a:scrgbClr r="0" g="0" b="0"/>
            </a:fillRef>
            <a:effectRef idx="0">
              <a:scrgbClr r="0" g="0" b="0"/>
            </a:effectRef>
            <a:fontRef idx="minor"/>
          </p:style>
        </p:sp>
        <p:sp>
          <p:nvSpPr>
            <p:cNvPr id="342" name="CustomShape 10"/>
            <p:cNvSpPr/>
            <p:nvPr/>
          </p:nvSpPr>
          <p:spPr>
            <a:xfrm>
              <a:off x="9951120" y="5322309"/>
              <a:ext cx="2365200" cy="6379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601"/>
                </a:spcBef>
              </a:pPr>
              <a:r>
                <a:rPr lang="en-US" sz="1200" b="1" strike="noStrike" spc="-1" dirty="0">
                  <a:solidFill>
                    <a:srgbClr val="000000"/>
                  </a:solidFill>
                  <a:latin typeface="Comic Sans MS"/>
                </a:rPr>
                <a:t>Flow of information, instructions, monitoring, supervision, etc</a:t>
              </a:r>
              <a:endParaRPr lang="en-US" sz="1200" b="0" strike="noStrike" spc="-1" dirty="0">
                <a:latin typeface="Arial"/>
              </a:endParaRPr>
            </a:p>
          </p:txBody>
        </p:sp>
      </p:grpSp>
      <p:grpSp>
        <p:nvGrpSpPr>
          <p:cNvPr id="343" name="Group 11"/>
          <p:cNvGrpSpPr/>
          <p:nvPr/>
        </p:nvGrpSpPr>
        <p:grpSpPr>
          <a:xfrm>
            <a:off x="2873880" y="789120"/>
            <a:ext cx="735480" cy="5940720"/>
            <a:chOff x="2873880" y="789120"/>
            <a:chExt cx="735480" cy="5940720"/>
          </a:xfrm>
        </p:grpSpPr>
        <p:sp>
          <p:nvSpPr>
            <p:cNvPr id="344" name="CustomShape 12"/>
            <p:cNvSpPr/>
            <p:nvPr/>
          </p:nvSpPr>
          <p:spPr>
            <a:xfrm>
              <a:off x="2873880" y="789120"/>
              <a:ext cx="735480" cy="5940720"/>
            </a:xfrm>
            <a:prstGeom prst="upArrow">
              <a:avLst>
                <a:gd name="adj1" fmla="val 50000"/>
                <a:gd name="adj2" fmla="val 270956"/>
              </a:avLst>
            </a:prstGeom>
            <a:solidFill>
              <a:schemeClr val="accent2">
                <a:alpha val="55000"/>
              </a:schemeClr>
            </a:solidFill>
            <a:ln w="9360">
              <a:noFill/>
            </a:ln>
          </p:spPr>
          <p:style>
            <a:lnRef idx="0">
              <a:scrgbClr r="0" g="0" b="0"/>
            </a:lnRef>
            <a:fillRef idx="0">
              <a:scrgbClr r="0" g="0" b="0"/>
            </a:fillRef>
            <a:effectRef idx="0">
              <a:scrgbClr r="0" g="0" b="0"/>
            </a:effectRef>
            <a:fontRef idx="minor"/>
          </p:style>
        </p:sp>
        <p:sp>
          <p:nvSpPr>
            <p:cNvPr id="345" name="CustomShape 13"/>
            <p:cNvSpPr/>
            <p:nvPr/>
          </p:nvSpPr>
          <p:spPr>
            <a:xfrm rot="16200000">
              <a:off x="2131560" y="4281840"/>
              <a:ext cx="2238480" cy="3646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901"/>
                </a:spcBef>
              </a:pPr>
              <a:r>
                <a:rPr lang="en-US" sz="1800" b="1" strike="noStrike" spc="-1">
                  <a:solidFill>
                    <a:srgbClr val="000000"/>
                  </a:solidFill>
                  <a:latin typeface="Calibri"/>
                </a:rPr>
                <a:t>         INTERVENTIONS</a:t>
              </a:r>
              <a:endParaRPr lang="en-US" sz="1800" b="0" strike="noStrike" spc="-1">
                <a:latin typeface="Arial"/>
              </a:endParaRPr>
            </a:p>
          </p:txBody>
        </p:sp>
      </p:grpSp>
      <p:sp>
        <p:nvSpPr>
          <p:cNvPr id="346" name="TextShape 14"/>
          <p:cNvSpPr txBox="1"/>
          <p:nvPr/>
        </p:nvSpPr>
        <p:spPr>
          <a:xfrm>
            <a:off x="0" y="6454800"/>
            <a:ext cx="3511080" cy="364680"/>
          </a:xfrm>
          <a:prstGeom prst="rect">
            <a:avLst/>
          </a:prstGeom>
          <a:noFill/>
          <a:ln>
            <a:noFill/>
          </a:ln>
        </p:spPr>
        <p:txBody>
          <a:bodyPr lIns="90000" tIns="45000" rIns="90000" bIns="45000">
            <a:noAutofit/>
          </a:bodyPr>
          <a:lstStyle/>
          <a:p>
            <a:pPr>
              <a:lnSpc>
                <a:spcPct val="100000"/>
              </a:lnSpc>
            </a:pPr>
            <a:r>
              <a:rPr lang="en-US" sz="1600" b="1" strike="noStrike" spc="-1">
                <a:solidFill>
                  <a:srgbClr val="000000"/>
                </a:solidFill>
                <a:latin typeface="Calibri"/>
              </a:rPr>
              <a:t>HIGHEST NUMBER OF HHs</a:t>
            </a:r>
            <a:endParaRPr lang="en-US" sz="1600" b="0" strike="noStrike" spc="-1">
              <a:latin typeface="Times New Roman"/>
            </a:endParaRPr>
          </a:p>
        </p:txBody>
      </p:sp>
      <p:sp>
        <p:nvSpPr>
          <p:cNvPr id="347" name="Line 15"/>
          <p:cNvSpPr/>
          <p:nvPr/>
        </p:nvSpPr>
        <p:spPr>
          <a:xfrm>
            <a:off x="888120" y="1076040"/>
            <a:ext cx="12960" cy="4945320"/>
          </a:xfrm>
          <a:prstGeom prst="line">
            <a:avLst/>
          </a:prstGeom>
          <a:ln/>
        </p:spPr>
        <p:style>
          <a:lnRef idx="1">
            <a:schemeClr val="accent1"/>
          </a:lnRef>
          <a:fillRef idx="0">
            <a:schemeClr val="accent1"/>
          </a:fillRef>
          <a:effectRef idx="0">
            <a:schemeClr val="accent1"/>
          </a:effectRef>
          <a:fontRef idx="minor"/>
        </p:style>
      </p:sp>
      <p:sp>
        <p:nvSpPr>
          <p:cNvPr id="348" name="Line 16"/>
          <p:cNvSpPr/>
          <p:nvPr/>
        </p:nvSpPr>
        <p:spPr>
          <a:xfrm flipH="1">
            <a:off x="10697400" y="1157040"/>
            <a:ext cx="51480" cy="4910400"/>
          </a:xfrm>
          <a:prstGeom prst="line">
            <a:avLst/>
          </a:prstGeom>
          <a:ln/>
        </p:spPr>
        <p:style>
          <a:lnRef idx="1">
            <a:schemeClr val="accent1"/>
          </a:lnRef>
          <a:fillRef idx="0">
            <a:schemeClr val="accent1"/>
          </a:fillRef>
          <a:effectRef idx="0">
            <a:schemeClr val="accent1"/>
          </a:effectRef>
          <a:fontRef idx="minor"/>
        </p:style>
      </p:sp>
      <p:sp>
        <p:nvSpPr>
          <p:cNvPr id="349" name="Line 17"/>
          <p:cNvSpPr/>
          <p:nvPr/>
        </p:nvSpPr>
        <p:spPr>
          <a:xfrm>
            <a:off x="711000" y="6021360"/>
            <a:ext cx="406440" cy="0"/>
          </a:xfrm>
          <a:prstGeom prst="line">
            <a:avLst/>
          </a:prstGeom>
          <a:ln/>
        </p:spPr>
        <p:style>
          <a:lnRef idx="1">
            <a:schemeClr val="accent1"/>
          </a:lnRef>
          <a:fillRef idx="0">
            <a:schemeClr val="accent1"/>
          </a:fillRef>
          <a:effectRef idx="0">
            <a:schemeClr val="accent1"/>
          </a:effectRef>
          <a:fontRef idx="minor"/>
        </p:style>
      </p:sp>
      <p:sp>
        <p:nvSpPr>
          <p:cNvPr id="350" name="Line 18"/>
          <p:cNvSpPr/>
          <p:nvPr/>
        </p:nvSpPr>
        <p:spPr>
          <a:xfrm>
            <a:off x="10485000" y="6067440"/>
            <a:ext cx="406440" cy="0"/>
          </a:xfrm>
          <a:prstGeom prst="line">
            <a:avLst/>
          </a:prstGeom>
          <a:ln/>
        </p:spPr>
        <p:style>
          <a:lnRef idx="1">
            <a:schemeClr val="accent1"/>
          </a:lnRef>
          <a:fillRef idx="0">
            <a:schemeClr val="accent1"/>
          </a:fillRef>
          <a:effectRef idx="0">
            <a:schemeClr val="accent1"/>
          </a:effectRef>
          <a:fontRef idx="minor"/>
        </p:style>
      </p:sp>
      <p:sp>
        <p:nvSpPr>
          <p:cNvPr id="351" name="Line 19"/>
          <p:cNvSpPr/>
          <p:nvPr/>
        </p:nvSpPr>
        <p:spPr>
          <a:xfrm>
            <a:off x="684720" y="5579640"/>
            <a:ext cx="406440" cy="0"/>
          </a:xfrm>
          <a:prstGeom prst="line">
            <a:avLst/>
          </a:prstGeom>
          <a:ln/>
        </p:spPr>
        <p:style>
          <a:lnRef idx="1">
            <a:schemeClr val="accent1"/>
          </a:lnRef>
          <a:fillRef idx="0">
            <a:schemeClr val="accent1"/>
          </a:fillRef>
          <a:effectRef idx="0">
            <a:schemeClr val="accent1"/>
          </a:effectRef>
          <a:fontRef idx="minor"/>
        </p:style>
      </p:sp>
      <p:sp>
        <p:nvSpPr>
          <p:cNvPr id="352" name="Line 20"/>
          <p:cNvSpPr/>
          <p:nvPr/>
        </p:nvSpPr>
        <p:spPr>
          <a:xfrm>
            <a:off x="667440" y="5256720"/>
            <a:ext cx="406440" cy="0"/>
          </a:xfrm>
          <a:prstGeom prst="line">
            <a:avLst/>
          </a:prstGeom>
          <a:ln/>
        </p:spPr>
        <p:style>
          <a:lnRef idx="1">
            <a:schemeClr val="accent1"/>
          </a:lnRef>
          <a:fillRef idx="0">
            <a:schemeClr val="accent1"/>
          </a:fillRef>
          <a:effectRef idx="0">
            <a:schemeClr val="accent1"/>
          </a:effectRef>
          <a:fontRef idx="minor"/>
        </p:style>
      </p:sp>
      <p:sp>
        <p:nvSpPr>
          <p:cNvPr id="353" name="Line 21"/>
          <p:cNvSpPr/>
          <p:nvPr/>
        </p:nvSpPr>
        <p:spPr>
          <a:xfrm>
            <a:off x="670320" y="4874400"/>
            <a:ext cx="406440" cy="0"/>
          </a:xfrm>
          <a:prstGeom prst="line">
            <a:avLst/>
          </a:prstGeom>
          <a:ln/>
        </p:spPr>
        <p:style>
          <a:lnRef idx="1">
            <a:schemeClr val="accent1"/>
          </a:lnRef>
          <a:fillRef idx="0">
            <a:schemeClr val="accent1"/>
          </a:fillRef>
          <a:effectRef idx="0">
            <a:schemeClr val="accent1"/>
          </a:effectRef>
          <a:fontRef idx="minor"/>
        </p:style>
      </p:sp>
      <p:sp>
        <p:nvSpPr>
          <p:cNvPr id="354" name="Line 22"/>
          <p:cNvSpPr/>
          <p:nvPr/>
        </p:nvSpPr>
        <p:spPr>
          <a:xfrm>
            <a:off x="670320" y="4527000"/>
            <a:ext cx="406440" cy="0"/>
          </a:xfrm>
          <a:prstGeom prst="line">
            <a:avLst/>
          </a:prstGeom>
          <a:ln/>
        </p:spPr>
        <p:style>
          <a:lnRef idx="1">
            <a:schemeClr val="accent1"/>
          </a:lnRef>
          <a:fillRef idx="0">
            <a:schemeClr val="accent1"/>
          </a:fillRef>
          <a:effectRef idx="0">
            <a:schemeClr val="accent1"/>
          </a:effectRef>
          <a:fontRef idx="minor"/>
        </p:style>
      </p:sp>
      <p:sp>
        <p:nvSpPr>
          <p:cNvPr id="355" name="Line 23"/>
          <p:cNvSpPr/>
          <p:nvPr/>
        </p:nvSpPr>
        <p:spPr>
          <a:xfrm>
            <a:off x="660240" y="4169520"/>
            <a:ext cx="406440" cy="0"/>
          </a:xfrm>
          <a:prstGeom prst="line">
            <a:avLst/>
          </a:prstGeom>
          <a:ln/>
        </p:spPr>
        <p:style>
          <a:lnRef idx="1">
            <a:schemeClr val="accent1"/>
          </a:lnRef>
          <a:fillRef idx="0">
            <a:schemeClr val="accent1"/>
          </a:fillRef>
          <a:effectRef idx="0">
            <a:schemeClr val="accent1"/>
          </a:effectRef>
          <a:fontRef idx="minor"/>
        </p:style>
      </p:sp>
      <p:sp>
        <p:nvSpPr>
          <p:cNvPr id="356" name="Line 24"/>
          <p:cNvSpPr/>
          <p:nvPr/>
        </p:nvSpPr>
        <p:spPr>
          <a:xfrm>
            <a:off x="660240" y="3847320"/>
            <a:ext cx="406440" cy="0"/>
          </a:xfrm>
          <a:prstGeom prst="line">
            <a:avLst/>
          </a:prstGeom>
          <a:ln/>
        </p:spPr>
        <p:style>
          <a:lnRef idx="1">
            <a:schemeClr val="accent1"/>
          </a:lnRef>
          <a:fillRef idx="0">
            <a:schemeClr val="accent1"/>
          </a:fillRef>
          <a:effectRef idx="0">
            <a:schemeClr val="accent1"/>
          </a:effectRef>
          <a:fontRef idx="minor"/>
        </p:style>
      </p:sp>
      <p:sp>
        <p:nvSpPr>
          <p:cNvPr id="357" name="Line 25"/>
          <p:cNvSpPr/>
          <p:nvPr/>
        </p:nvSpPr>
        <p:spPr>
          <a:xfrm>
            <a:off x="635400" y="3458880"/>
            <a:ext cx="406440" cy="0"/>
          </a:xfrm>
          <a:prstGeom prst="line">
            <a:avLst/>
          </a:prstGeom>
          <a:ln/>
        </p:spPr>
        <p:style>
          <a:lnRef idx="1">
            <a:schemeClr val="accent1"/>
          </a:lnRef>
          <a:fillRef idx="0">
            <a:schemeClr val="accent1"/>
          </a:fillRef>
          <a:effectRef idx="0">
            <a:schemeClr val="accent1"/>
          </a:effectRef>
          <a:fontRef idx="minor"/>
        </p:style>
      </p:sp>
      <p:sp>
        <p:nvSpPr>
          <p:cNvPr id="358" name="Line 26"/>
          <p:cNvSpPr/>
          <p:nvPr/>
        </p:nvSpPr>
        <p:spPr>
          <a:xfrm>
            <a:off x="635400" y="3119760"/>
            <a:ext cx="406440" cy="0"/>
          </a:xfrm>
          <a:prstGeom prst="line">
            <a:avLst/>
          </a:prstGeom>
          <a:ln/>
        </p:spPr>
        <p:style>
          <a:lnRef idx="1">
            <a:schemeClr val="accent1"/>
          </a:lnRef>
          <a:fillRef idx="0">
            <a:schemeClr val="accent1"/>
          </a:fillRef>
          <a:effectRef idx="0">
            <a:schemeClr val="accent1"/>
          </a:effectRef>
          <a:fontRef idx="minor"/>
        </p:style>
      </p:sp>
      <p:sp>
        <p:nvSpPr>
          <p:cNvPr id="359" name="Line 27"/>
          <p:cNvSpPr/>
          <p:nvPr/>
        </p:nvSpPr>
        <p:spPr>
          <a:xfrm>
            <a:off x="660240" y="2721600"/>
            <a:ext cx="406440" cy="0"/>
          </a:xfrm>
          <a:prstGeom prst="line">
            <a:avLst/>
          </a:prstGeom>
          <a:ln/>
        </p:spPr>
        <p:style>
          <a:lnRef idx="1">
            <a:schemeClr val="accent1"/>
          </a:lnRef>
          <a:fillRef idx="0">
            <a:schemeClr val="accent1"/>
          </a:fillRef>
          <a:effectRef idx="0">
            <a:schemeClr val="accent1"/>
          </a:effectRef>
          <a:fontRef idx="minor"/>
        </p:style>
      </p:sp>
      <p:sp>
        <p:nvSpPr>
          <p:cNvPr id="360" name="Line 28"/>
          <p:cNvSpPr/>
          <p:nvPr/>
        </p:nvSpPr>
        <p:spPr>
          <a:xfrm>
            <a:off x="635400" y="2346840"/>
            <a:ext cx="406440" cy="0"/>
          </a:xfrm>
          <a:prstGeom prst="line">
            <a:avLst/>
          </a:prstGeom>
          <a:ln/>
        </p:spPr>
        <p:style>
          <a:lnRef idx="1">
            <a:schemeClr val="accent1"/>
          </a:lnRef>
          <a:fillRef idx="0">
            <a:schemeClr val="accent1"/>
          </a:fillRef>
          <a:effectRef idx="0">
            <a:schemeClr val="accent1"/>
          </a:effectRef>
          <a:fontRef idx="minor"/>
        </p:style>
      </p:sp>
      <p:sp>
        <p:nvSpPr>
          <p:cNvPr id="361" name="Line 29"/>
          <p:cNvSpPr/>
          <p:nvPr/>
        </p:nvSpPr>
        <p:spPr>
          <a:xfrm>
            <a:off x="635400" y="1953720"/>
            <a:ext cx="406440" cy="0"/>
          </a:xfrm>
          <a:prstGeom prst="line">
            <a:avLst/>
          </a:prstGeom>
          <a:ln/>
        </p:spPr>
        <p:style>
          <a:lnRef idx="1">
            <a:schemeClr val="accent1"/>
          </a:lnRef>
          <a:fillRef idx="0">
            <a:schemeClr val="accent1"/>
          </a:fillRef>
          <a:effectRef idx="0">
            <a:schemeClr val="accent1"/>
          </a:effectRef>
          <a:fontRef idx="minor"/>
        </p:style>
      </p:sp>
      <p:sp>
        <p:nvSpPr>
          <p:cNvPr id="362" name="Line 30"/>
          <p:cNvSpPr/>
          <p:nvPr/>
        </p:nvSpPr>
        <p:spPr>
          <a:xfrm>
            <a:off x="667440" y="1573920"/>
            <a:ext cx="406440" cy="0"/>
          </a:xfrm>
          <a:prstGeom prst="line">
            <a:avLst/>
          </a:prstGeom>
          <a:ln/>
        </p:spPr>
        <p:style>
          <a:lnRef idx="1">
            <a:schemeClr val="accent1"/>
          </a:lnRef>
          <a:fillRef idx="0">
            <a:schemeClr val="accent1"/>
          </a:fillRef>
          <a:effectRef idx="0">
            <a:schemeClr val="accent1"/>
          </a:effectRef>
          <a:fontRef idx="minor"/>
        </p:style>
      </p:sp>
      <p:sp>
        <p:nvSpPr>
          <p:cNvPr id="363" name="Line 31"/>
          <p:cNvSpPr/>
          <p:nvPr/>
        </p:nvSpPr>
        <p:spPr>
          <a:xfrm>
            <a:off x="667440" y="1157040"/>
            <a:ext cx="406440" cy="0"/>
          </a:xfrm>
          <a:prstGeom prst="line">
            <a:avLst/>
          </a:prstGeom>
          <a:ln/>
        </p:spPr>
        <p:style>
          <a:lnRef idx="1">
            <a:schemeClr val="accent1"/>
          </a:lnRef>
          <a:fillRef idx="0">
            <a:schemeClr val="accent1"/>
          </a:fillRef>
          <a:effectRef idx="0">
            <a:schemeClr val="accent1"/>
          </a:effectRef>
          <a:fontRef idx="minor"/>
        </p:style>
      </p:sp>
      <p:sp>
        <p:nvSpPr>
          <p:cNvPr id="364" name="CustomShape 32"/>
          <p:cNvSpPr/>
          <p:nvPr/>
        </p:nvSpPr>
        <p:spPr>
          <a:xfrm>
            <a:off x="3626640" y="1850400"/>
            <a:ext cx="6549480" cy="25128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dirty="0">
                <a:solidFill>
                  <a:srgbClr val="000000"/>
                </a:solidFill>
                <a:latin typeface="Calibri"/>
              </a:rPr>
              <a:t>Split workload between other enumerators that had completed work</a:t>
            </a:r>
            <a:endParaRPr lang="en-US" sz="1600" b="0" strike="noStrike" spc="-1" dirty="0">
              <a:latin typeface="Arial"/>
            </a:endParaRPr>
          </a:p>
        </p:txBody>
      </p:sp>
      <p:sp>
        <p:nvSpPr>
          <p:cNvPr id="365" name="CustomShape 33"/>
          <p:cNvSpPr/>
          <p:nvPr/>
        </p:nvSpPr>
        <p:spPr>
          <a:xfrm>
            <a:off x="914400" y="5938560"/>
            <a:ext cx="1982160" cy="12852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7% (28HHs)</a:t>
            </a:r>
            <a:endParaRPr lang="en-US" sz="1600" b="0" strike="noStrike" spc="-1">
              <a:latin typeface="Arial"/>
            </a:endParaRPr>
          </a:p>
        </p:txBody>
      </p:sp>
      <p:sp>
        <p:nvSpPr>
          <p:cNvPr id="366" name="CustomShape 34"/>
          <p:cNvSpPr/>
          <p:nvPr/>
        </p:nvSpPr>
        <p:spPr>
          <a:xfrm>
            <a:off x="101520" y="5087880"/>
            <a:ext cx="568440" cy="2091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3</a:t>
            </a:r>
            <a:endParaRPr lang="en-US" sz="1800" b="0" strike="noStrike" spc="-1">
              <a:latin typeface="Arial"/>
            </a:endParaRPr>
          </a:p>
        </p:txBody>
      </p:sp>
      <p:sp>
        <p:nvSpPr>
          <p:cNvPr id="367" name="CustomShape 35"/>
          <p:cNvSpPr/>
          <p:nvPr/>
        </p:nvSpPr>
        <p:spPr>
          <a:xfrm>
            <a:off x="101520" y="5502960"/>
            <a:ext cx="51768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2</a:t>
            </a:r>
            <a:endParaRPr lang="en-US" sz="1800" b="0" strike="noStrike" spc="-1">
              <a:latin typeface="Arial"/>
            </a:endParaRPr>
          </a:p>
        </p:txBody>
      </p:sp>
      <p:sp>
        <p:nvSpPr>
          <p:cNvPr id="368" name="CustomShape 36"/>
          <p:cNvSpPr/>
          <p:nvPr/>
        </p:nvSpPr>
        <p:spPr>
          <a:xfrm>
            <a:off x="101520" y="5909400"/>
            <a:ext cx="56844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1</a:t>
            </a:r>
            <a:endParaRPr lang="en-US" sz="1800" b="0" strike="noStrike" spc="-1">
              <a:latin typeface="Arial"/>
            </a:endParaRPr>
          </a:p>
        </p:txBody>
      </p:sp>
      <p:sp>
        <p:nvSpPr>
          <p:cNvPr id="369" name="CustomShape 37"/>
          <p:cNvSpPr/>
          <p:nvPr/>
        </p:nvSpPr>
        <p:spPr>
          <a:xfrm>
            <a:off x="3585960" y="5502960"/>
            <a:ext cx="6590160" cy="15912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370" name="CustomShape 38"/>
          <p:cNvSpPr/>
          <p:nvPr/>
        </p:nvSpPr>
        <p:spPr>
          <a:xfrm>
            <a:off x="969480" y="10760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100%(407HHs)</a:t>
            </a:r>
            <a:endParaRPr lang="en-US" sz="1600" b="0" strike="noStrike" spc="-1">
              <a:latin typeface="Arial"/>
            </a:endParaRPr>
          </a:p>
        </p:txBody>
      </p:sp>
      <p:sp>
        <p:nvSpPr>
          <p:cNvPr id="371" name="CustomShape 39"/>
          <p:cNvSpPr/>
          <p:nvPr/>
        </p:nvSpPr>
        <p:spPr>
          <a:xfrm>
            <a:off x="101520" y="107604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14</a:t>
            </a:r>
            <a:endParaRPr lang="en-US" sz="1600" b="0" strike="noStrike" spc="-1">
              <a:latin typeface="Arial"/>
            </a:endParaRPr>
          </a:p>
        </p:txBody>
      </p:sp>
      <p:sp>
        <p:nvSpPr>
          <p:cNvPr id="372" name="CustomShape 40"/>
          <p:cNvSpPr/>
          <p:nvPr/>
        </p:nvSpPr>
        <p:spPr>
          <a:xfrm>
            <a:off x="101520" y="14778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13</a:t>
            </a:r>
            <a:endParaRPr lang="en-US" sz="1600" b="0" strike="noStrike" spc="-1">
              <a:latin typeface="Arial"/>
            </a:endParaRPr>
          </a:p>
        </p:txBody>
      </p:sp>
      <p:sp>
        <p:nvSpPr>
          <p:cNvPr id="373" name="CustomShape 41"/>
          <p:cNvSpPr/>
          <p:nvPr/>
        </p:nvSpPr>
        <p:spPr>
          <a:xfrm>
            <a:off x="101520" y="18576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12</a:t>
            </a:r>
            <a:endParaRPr lang="en-US" sz="1600" b="0" strike="noStrike" spc="-1">
              <a:latin typeface="Arial"/>
            </a:endParaRPr>
          </a:p>
        </p:txBody>
      </p:sp>
      <p:sp>
        <p:nvSpPr>
          <p:cNvPr id="374" name="CustomShape 42"/>
          <p:cNvSpPr/>
          <p:nvPr/>
        </p:nvSpPr>
        <p:spPr>
          <a:xfrm>
            <a:off x="51840" y="225072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11</a:t>
            </a:r>
            <a:endParaRPr lang="en-US" sz="1600" b="0" strike="noStrike" spc="-1">
              <a:latin typeface="Arial"/>
            </a:endParaRPr>
          </a:p>
        </p:txBody>
      </p:sp>
      <p:sp>
        <p:nvSpPr>
          <p:cNvPr id="375" name="CustomShape 43"/>
          <p:cNvSpPr/>
          <p:nvPr/>
        </p:nvSpPr>
        <p:spPr>
          <a:xfrm>
            <a:off x="37440" y="262548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a:t>
            </a:r>
            <a:endParaRPr lang="en-US" sz="1600" b="0" strike="noStrike" spc="-1">
              <a:latin typeface="Arial"/>
            </a:endParaRPr>
          </a:p>
        </p:txBody>
      </p:sp>
      <p:sp>
        <p:nvSpPr>
          <p:cNvPr id="376" name="CustomShape 44"/>
          <p:cNvSpPr/>
          <p:nvPr/>
        </p:nvSpPr>
        <p:spPr>
          <a:xfrm>
            <a:off x="97200" y="30384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9</a:t>
            </a:r>
            <a:endParaRPr lang="en-US" sz="1800" b="0" strike="noStrike" spc="-1">
              <a:latin typeface="Arial"/>
            </a:endParaRPr>
          </a:p>
        </p:txBody>
      </p:sp>
      <p:sp>
        <p:nvSpPr>
          <p:cNvPr id="377" name="CustomShape 45"/>
          <p:cNvSpPr/>
          <p:nvPr/>
        </p:nvSpPr>
        <p:spPr>
          <a:xfrm>
            <a:off x="90360" y="3388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8</a:t>
            </a:r>
            <a:endParaRPr lang="en-US" sz="1800" b="0" strike="noStrike" spc="-1">
              <a:latin typeface="Arial"/>
            </a:endParaRPr>
          </a:p>
        </p:txBody>
      </p:sp>
      <p:sp>
        <p:nvSpPr>
          <p:cNvPr id="378" name="CustomShape 46"/>
          <p:cNvSpPr/>
          <p:nvPr/>
        </p:nvSpPr>
        <p:spPr>
          <a:xfrm>
            <a:off x="90360" y="3766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7</a:t>
            </a:r>
            <a:endParaRPr lang="en-US" sz="1800" b="0" strike="noStrike" spc="-1">
              <a:latin typeface="Arial"/>
            </a:endParaRPr>
          </a:p>
        </p:txBody>
      </p:sp>
      <p:sp>
        <p:nvSpPr>
          <p:cNvPr id="379" name="CustomShape 47"/>
          <p:cNvSpPr/>
          <p:nvPr/>
        </p:nvSpPr>
        <p:spPr>
          <a:xfrm>
            <a:off x="90360" y="408816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6</a:t>
            </a:r>
            <a:endParaRPr lang="en-US" sz="1800" b="0" strike="noStrike" spc="-1">
              <a:latin typeface="Arial"/>
            </a:endParaRPr>
          </a:p>
        </p:txBody>
      </p:sp>
      <p:sp>
        <p:nvSpPr>
          <p:cNvPr id="380" name="CustomShape 48"/>
          <p:cNvSpPr/>
          <p:nvPr/>
        </p:nvSpPr>
        <p:spPr>
          <a:xfrm>
            <a:off x="72360" y="44460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5</a:t>
            </a:r>
            <a:endParaRPr lang="en-US" sz="1800" b="0" strike="noStrike" spc="-1">
              <a:latin typeface="Arial"/>
            </a:endParaRPr>
          </a:p>
        </p:txBody>
      </p:sp>
      <p:sp>
        <p:nvSpPr>
          <p:cNvPr id="381" name="CustomShape 49"/>
          <p:cNvSpPr/>
          <p:nvPr/>
        </p:nvSpPr>
        <p:spPr>
          <a:xfrm>
            <a:off x="73800" y="479304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4</a:t>
            </a:r>
            <a:endParaRPr lang="en-US" sz="1800" b="0" strike="noStrike" spc="-1">
              <a:latin typeface="Arial"/>
            </a:endParaRPr>
          </a:p>
        </p:txBody>
      </p:sp>
      <p:sp>
        <p:nvSpPr>
          <p:cNvPr id="382" name="CustomShape 50"/>
          <p:cNvSpPr/>
          <p:nvPr/>
        </p:nvSpPr>
        <p:spPr>
          <a:xfrm>
            <a:off x="3585960" y="4402800"/>
            <a:ext cx="6590160" cy="1814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383" name="CustomShape 51"/>
          <p:cNvSpPr/>
          <p:nvPr/>
        </p:nvSpPr>
        <p:spPr>
          <a:xfrm>
            <a:off x="3608640" y="4087080"/>
            <a:ext cx="6567480" cy="20340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Notified Supervisor to sync data after syncing with Enumerator</a:t>
            </a:r>
            <a:endParaRPr lang="en-US" sz="1600" b="0" strike="noStrike" spc="-1">
              <a:latin typeface="Arial"/>
            </a:endParaRPr>
          </a:p>
        </p:txBody>
      </p:sp>
      <p:sp>
        <p:nvSpPr>
          <p:cNvPr id="384" name="CustomShape 52"/>
          <p:cNvSpPr/>
          <p:nvPr/>
        </p:nvSpPr>
        <p:spPr>
          <a:xfrm>
            <a:off x="3626640" y="3346920"/>
            <a:ext cx="6567480" cy="22392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DQMT followed up to ensure that Enumerators are not cutting corners</a:t>
            </a:r>
            <a:endParaRPr lang="en-US" sz="1600" b="0" strike="noStrike" spc="-1">
              <a:latin typeface="Arial"/>
            </a:endParaRPr>
          </a:p>
        </p:txBody>
      </p:sp>
      <p:sp>
        <p:nvSpPr>
          <p:cNvPr id="385" name="CustomShape 53"/>
          <p:cNvSpPr/>
          <p:nvPr/>
        </p:nvSpPr>
        <p:spPr>
          <a:xfrm>
            <a:off x="3626640" y="3013920"/>
            <a:ext cx="6549480" cy="1814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386" name="CustomShape 54"/>
          <p:cNvSpPr/>
          <p:nvPr/>
        </p:nvSpPr>
        <p:spPr>
          <a:xfrm>
            <a:off x="3616920" y="2625480"/>
            <a:ext cx="6559560" cy="18108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Field visit to verify that the correct work is being done </a:t>
            </a:r>
            <a:endParaRPr lang="en-US" sz="1600" b="0" strike="noStrike" spc="-1">
              <a:latin typeface="Arial"/>
            </a:endParaRPr>
          </a:p>
        </p:txBody>
      </p:sp>
      <p:sp>
        <p:nvSpPr>
          <p:cNvPr id="387" name="CustomShape 55"/>
          <p:cNvSpPr/>
          <p:nvPr/>
        </p:nvSpPr>
        <p:spPr>
          <a:xfrm>
            <a:off x="3608640" y="2217600"/>
            <a:ext cx="6567480" cy="22536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DQMT followed up to ensure that Enumerators are not cutting corners</a:t>
            </a:r>
            <a:endParaRPr lang="en-US" sz="1600" b="0" strike="noStrike" spc="-1">
              <a:latin typeface="Arial"/>
            </a:endParaRPr>
          </a:p>
        </p:txBody>
      </p:sp>
      <p:sp>
        <p:nvSpPr>
          <p:cNvPr id="388" name="CustomShape 56"/>
          <p:cNvSpPr/>
          <p:nvPr/>
        </p:nvSpPr>
        <p:spPr>
          <a:xfrm>
            <a:off x="3616920" y="1528560"/>
            <a:ext cx="6559560" cy="1814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389" name="CustomShape 57"/>
          <p:cNvSpPr/>
          <p:nvPr/>
        </p:nvSpPr>
        <p:spPr>
          <a:xfrm flipH="1">
            <a:off x="9346320" y="6102720"/>
            <a:ext cx="158040" cy="588960"/>
          </a:xfrm>
          <a:prstGeom prst="upDownArrow">
            <a:avLst>
              <a:gd name="adj1" fmla="val 50000"/>
              <a:gd name="adj2" fmla="val 60889"/>
            </a:avLst>
          </a:prstGeom>
          <a:solidFill>
            <a:srgbClr val="0000FF"/>
          </a:solidFill>
          <a:ln w="9360">
            <a:solidFill>
              <a:schemeClr val="tx1"/>
            </a:solidFill>
            <a:miter/>
          </a:ln>
        </p:spPr>
        <p:style>
          <a:lnRef idx="0">
            <a:scrgbClr r="0" g="0" b="0"/>
          </a:lnRef>
          <a:fillRef idx="0">
            <a:scrgbClr r="0" g="0" b="0"/>
          </a:fillRef>
          <a:effectRef idx="0">
            <a:scrgbClr r="0" g="0" b="0"/>
          </a:effectRef>
          <a:fontRef idx="minor"/>
        </p:style>
      </p:sp>
      <p:sp>
        <p:nvSpPr>
          <p:cNvPr id="390" name="CustomShape 58"/>
          <p:cNvSpPr/>
          <p:nvPr/>
        </p:nvSpPr>
        <p:spPr>
          <a:xfrm>
            <a:off x="963720" y="3391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56%(228HHs)</a:t>
            </a:r>
            <a:endParaRPr lang="en-US" sz="1600" b="0" strike="noStrike" spc="-1">
              <a:latin typeface="Arial"/>
            </a:endParaRPr>
          </a:p>
        </p:txBody>
      </p:sp>
      <p:sp>
        <p:nvSpPr>
          <p:cNvPr id="391" name="Line 59"/>
          <p:cNvSpPr/>
          <p:nvPr/>
        </p:nvSpPr>
        <p:spPr>
          <a:xfrm>
            <a:off x="10539720" y="5662440"/>
            <a:ext cx="406440" cy="0"/>
          </a:xfrm>
          <a:prstGeom prst="line">
            <a:avLst/>
          </a:prstGeom>
          <a:ln/>
        </p:spPr>
        <p:style>
          <a:lnRef idx="1">
            <a:schemeClr val="accent1"/>
          </a:lnRef>
          <a:fillRef idx="0">
            <a:schemeClr val="accent1"/>
          </a:fillRef>
          <a:effectRef idx="0">
            <a:schemeClr val="accent1"/>
          </a:effectRef>
          <a:fontRef idx="minor"/>
        </p:style>
      </p:sp>
      <p:sp>
        <p:nvSpPr>
          <p:cNvPr id="392" name="Line 60"/>
          <p:cNvSpPr/>
          <p:nvPr/>
        </p:nvSpPr>
        <p:spPr>
          <a:xfrm>
            <a:off x="10545480" y="5288040"/>
            <a:ext cx="406440" cy="0"/>
          </a:xfrm>
          <a:prstGeom prst="line">
            <a:avLst/>
          </a:prstGeom>
          <a:ln/>
        </p:spPr>
        <p:style>
          <a:lnRef idx="1">
            <a:schemeClr val="accent1"/>
          </a:lnRef>
          <a:fillRef idx="0">
            <a:schemeClr val="accent1"/>
          </a:fillRef>
          <a:effectRef idx="0">
            <a:schemeClr val="accent1"/>
          </a:effectRef>
          <a:fontRef idx="minor"/>
        </p:style>
      </p:sp>
      <p:sp>
        <p:nvSpPr>
          <p:cNvPr id="393" name="Line 61"/>
          <p:cNvSpPr/>
          <p:nvPr/>
        </p:nvSpPr>
        <p:spPr>
          <a:xfrm>
            <a:off x="10485000" y="4970880"/>
            <a:ext cx="406440" cy="0"/>
          </a:xfrm>
          <a:prstGeom prst="line">
            <a:avLst/>
          </a:prstGeom>
          <a:ln/>
        </p:spPr>
        <p:style>
          <a:lnRef idx="1">
            <a:schemeClr val="accent1"/>
          </a:lnRef>
          <a:fillRef idx="0">
            <a:schemeClr val="accent1"/>
          </a:fillRef>
          <a:effectRef idx="0">
            <a:schemeClr val="accent1"/>
          </a:effectRef>
          <a:fontRef idx="minor"/>
        </p:style>
      </p:sp>
      <p:sp>
        <p:nvSpPr>
          <p:cNvPr id="394" name="Line 62"/>
          <p:cNvSpPr/>
          <p:nvPr/>
        </p:nvSpPr>
        <p:spPr>
          <a:xfrm>
            <a:off x="10460520" y="4584600"/>
            <a:ext cx="406440" cy="0"/>
          </a:xfrm>
          <a:prstGeom prst="line">
            <a:avLst/>
          </a:prstGeom>
          <a:ln/>
        </p:spPr>
        <p:style>
          <a:lnRef idx="1">
            <a:schemeClr val="accent1"/>
          </a:lnRef>
          <a:fillRef idx="0">
            <a:schemeClr val="accent1"/>
          </a:fillRef>
          <a:effectRef idx="0">
            <a:schemeClr val="accent1"/>
          </a:effectRef>
          <a:fontRef idx="minor"/>
        </p:style>
      </p:sp>
      <p:sp>
        <p:nvSpPr>
          <p:cNvPr id="395" name="Line 63"/>
          <p:cNvSpPr/>
          <p:nvPr/>
        </p:nvSpPr>
        <p:spPr>
          <a:xfrm>
            <a:off x="10494000" y="4213440"/>
            <a:ext cx="406440" cy="0"/>
          </a:xfrm>
          <a:prstGeom prst="line">
            <a:avLst/>
          </a:prstGeom>
          <a:ln/>
        </p:spPr>
        <p:style>
          <a:lnRef idx="1">
            <a:schemeClr val="accent1"/>
          </a:lnRef>
          <a:fillRef idx="0">
            <a:schemeClr val="accent1"/>
          </a:fillRef>
          <a:effectRef idx="0">
            <a:schemeClr val="accent1"/>
          </a:effectRef>
          <a:fontRef idx="minor"/>
        </p:style>
      </p:sp>
      <p:sp>
        <p:nvSpPr>
          <p:cNvPr id="396" name="Line 64"/>
          <p:cNvSpPr/>
          <p:nvPr/>
        </p:nvSpPr>
        <p:spPr>
          <a:xfrm>
            <a:off x="10494000" y="3847320"/>
            <a:ext cx="406440" cy="0"/>
          </a:xfrm>
          <a:prstGeom prst="line">
            <a:avLst/>
          </a:prstGeom>
          <a:ln/>
        </p:spPr>
        <p:style>
          <a:lnRef idx="1">
            <a:schemeClr val="accent1"/>
          </a:lnRef>
          <a:fillRef idx="0">
            <a:schemeClr val="accent1"/>
          </a:fillRef>
          <a:effectRef idx="0">
            <a:schemeClr val="accent1"/>
          </a:effectRef>
          <a:fontRef idx="minor"/>
        </p:style>
      </p:sp>
      <p:sp>
        <p:nvSpPr>
          <p:cNvPr id="397" name="Line 65"/>
          <p:cNvSpPr/>
          <p:nvPr/>
        </p:nvSpPr>
        <p:spPr>
          <a:xfrm>
            <a:off x="10545480" y="3469320"/>
            <a:ext cx="406440" cy="0"/>
          </a:xfrm>
          <a:prstGeom prst="line">
            <a:avLst/>
          </a:prstGeom>
          <a:ln/>
        </p:spPr>
        <p:style>
          <a:lnRef idx="1">
            <a:schemeClr val="accent1"/>
          </a:lnRef>
          <a:fillRef idx="0">
            <a:schemeClr val="accent1"/>
          </a:fillRef>
          <a:effectRef idx="0">
            <a:schemeClr val="accent1"/>
          </a:effectRef>
          <a:fontRef idx="minor"/>
        </p:style>
      </p:sp>
      <p:sp>
        <p:nvSpPr>
          <p:cNvPr id="398" name="Line 66"/>
          <p:cNvSpPr/>
          <p:nvPr/>
        </p:nvSpPr>
        <p:spPr>
          <a:xfrm>
            <a:off x="10539720" y="3119760"/>
            <a:ext cx="406440" cy="0"/>
          </a:xfrm>
          <a:prstGeom prst="line">
            <a:avLst/>
          </a:prstGeom>
          <a:ln/>
        </p:spPr>
        <p:style>
          <a:lnRef idx="1">
            <a:schemeClr val="accent1"/>
          </a:lnRef>
          <a:fillRef idx="0">
            <a:schemeClr val="accent1"/>
          </a:fillRef>
          <a:effectRef idx="0">
            <a:schemeClr val="accent1"/>
          </a:effectRef>
          <a:fontRef idx="minor"/>
        </p:style>
      </p:sp>
      <p:sp>
        <p:nvSpPr>
          <p:cNvPr id="399" name="Line 67"/>
          <p:cNvSpPr/>
          <p:nvPr/>
        </p:nvSpPr>
        <p:spPr>
          <a:xfrm>
            <a:off x="10494000" y="2806920"/>
            <a:ext cx="406440" cy="0"/>
          </a:xfrm>
          <a:prstGeom prst="line">
            <a:avLst/>
          </a:prstGeom>
          <a:ln/>
        </p:spPr>
        <p:style>
          <a:lnRef idx="1">
            <a:schemeClr val="accent1"/>
          </a:lnRef>
          <a:fillRef idx="0">
            <a:schemeClr val="accent1"/>
          </a:fillRef>
          <a:effectRef idx="0">
            <a:schemeClr val="accent1"/>
          </a:effectRef>
          <a:fontRef idx="minor"/>
        </p:style>
      </p:sp>
      <p:sp>
        <p:nvSpPr>
          <p:cNvPr id="400" name="Line 68"/>
          <p:cNvSpPr/>
          <p:nvPr/>
        </p:nvSpPr>
        <p:spPr>
          <a:xfrm>
            <a:off x="10518480" y="2346840"/>
            <a:ext cx="406440" cy="0"/>
          </a:xfrm>
          <a:prstGeom prst="line">
            <a:avLst/>
          </a:prstGeom>
          <a:ln/>
        </p:spPr>
        <p:style>
          <a:lnRef idx="1">
            <a:schemeClr val="accent1"/>
          </a:lnRef>
          <a:fillRef idx="0">
            <a:schemeClr val="accent1"/>
          </a:fillRef>
          <a:effectRef idx="0">
            <a:schemeClr val="accent1"/>
          </a:effectRef>
          <a:fontRef idx="minor"/>
        </p:style>
      </p:sp>
      <p:sp>
        <p:nvSpPr>
          <p:cNvPr id="401" name="Line 69"/>
          <p:cNvSpPr/>
          <p:nvPr/>
        </p:nvSpPr>
        <p:spPr>
          <a:xfrm>
            <a:off x="10570680" y="1953720"/>
            <a:ext cx="406440" cy="0"/>
          </a:xfrm>
          <a:prstGeom prst="line">
            <a:avLst/>
          </a:prstGeom>
          <a:ln/>
        </p:spPr>
        <p:style>
          <a:lnRef idx="1">
            <a:schemeClr val="accent1"/>
          </a:lnRef>
          <a:fillRef idx="0">
            <a:schemeClr val="accent1"/>
          </a:fillRef>
          <a:effectRef idx="0">
            <a:schemeClr val="accent1"/>
          </a:effectRef>
          <a:fontRef idx="minor"/>
        </p:style>
      </p:sp>
      <p:sp>
        <p:nvSpPr>
          <p:cNvPr id="402" name="Line 70"/>
          <p:cNvSpPr/>
          <p:nvPr/>
        </p:nvSpPr>
        <p:spPr>
          <a:xfrm>
            <a:off x="10539720" y="1528560"/>
            <a:ext cx="406440" cy="0"/>
          </a:xfrm>
          <a:prstGeom prst="line">
            <a:avLst/>
          </a:prstGeom>
          <a:ln/>
        </p:spPr>
        <p:style>
          <a:lnRef idx="1">
            <a:schemeClr val="accent1"/>
          </a:lnRef>
          <a:fillRef idx="0">
            <a:schemeClr val="accent1"/>
          </a:fillRef>
          <a:effectRef idx="0">
            <a:schemeClr val="accent1"/>
          </a:effectRef>
          <a:fontRef idx="minor"/>
        </p:style>
      </p:sp>
      <p:sp>
        <p:nvSpPr>
          <p:cNvPr id="403" name="Line 71"/>
          <p:cNvSpPr/>
          <p:nvPr/>
        </p:nvSpPr>
        <p:spPr>
          <a:xfrm>
            <a:off x="10494000" y="1173960"/>
            <a:ext cx="406440" cy="0"/>
          </a:xfrm>
          <a:prstGeom prst="line">
            <a:avLst/>
          </a:prstGeom>
          <a:ln/>
        </p:spPr>
        <p:style>
          <a:lnRef idx="1">
            <a:schemeClr val="accent1"/>
          </a:lnRef>
          <a:fillRef idx="0">
            <a:schemeClr val="accent1"/>
          </a:fillRef>
          <a:effectRef idx="0">
            <a:schemeClr val="accent1"/>
          </a:effectRef>
          <a:fontRef idx="minor"/>
        </p:style>
      </p:sp>
      <p:sp>
        <p:nvSpPr>
          <p:cNvPr id="404" name="CustomShape 72"/>
          <p:cNvSpPr/>
          <p:nvPr/>
        </p:nvSpPr>
        <p:spPr>
          <a:xfrm>
            <a:off x="940680" y="18993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84%(342HHs)</a:t>
            </a:r>
            <a:endParaRPr lang="en-US" sz="1600" b="0" strike="noStrike" spc="-1">
              <a:latin typeface="Arial"/>
            </a:endParaRPr>
          </a:p>
        </p:txBody>
      </p:sp>
      <p:sp>
        <p:nvSpPr>
          <p:cNvPr id="405" name="CustomShape 73"/>
          <p:cNvSpPr/>
          <p:nvPr/>
        </p:nvSpPr>
        <p:spPr>
          <a:xfrm>
            <a:off x="940680" y="408708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42%(171HHs)</a:t>
            </a:r>
            <a:endParaRPr lang="en-US" sz="1600" b="0" strike="noStrike" spc="-1">
              <a:latin typeface="Arial"/>
            </a:endParaRPr>
          </a:p>
        </p:txBody>
      </p:sp>
      <p:sp>
        <p:nvSpPr>
          <p:cNvPr id="406" name="CustomShape 74"/>
          <p:cNvSpPr/>
          <p:nvPr/>
        </p:nvSpPr>
        <p:spPr>
          <a:xfrm>
            <a:off x="963720" y="2662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70%(285HHs)</a:t>
            </a:r>
            <a:endParaRPr lang="en-US" sz="1600" b="0" strike="noStrike" spc="-1">
              <a:latin typeface="Arial"/>
            </a:endParaRPr>
          </a:p>
        </p:txBody>
      </p:sp>
      <p:sp>
        <p:nvSpPr>
          <p:cNvPr id="407" name="CustomShape 75"/>
          <p:cNvSpPr/>
          <p:nvPr/>
        </p:nvSpPr>
        <p:spPr>
          <a:xfrm>
            <a:off x="963720" y="48218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28%(114HHs)</a:t>
            </a:r>
            <a:endParaRPr lang="en-US" sz="1600" b="0" strike="noStrike" spc="-1">
              <a:latin typeface="Arial"/>
            </a:endParaRPr>
          </a:p>
        </p:txBody>
      </p:sp>
      <p:sp>
        <p:nvSpPr>
          <p:cNvPr id="408" name="CustomShape 76"/>
          <p:cNvSpPr/>
          <p:nvPr/>
        </p:nvSpPr>
        <p:spPr>
          <a:xfrm>
            <a:off x="-34920" y="6278760"/>
            <a:ext cx="107676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600" b="1" strike="noStrike" spc="-1">
                <a:solidFill>
                  <a:srgbClr val="000000"/>
                </a:solidFill>
                <a:latin typeface="Calibri"/>
              </a:rPr>
              <a:t>Day</a:t>
            </a:r>
            <a:endParaRPr lang="en-US" sz="1600" b="0" strike="noStrike" spc="-1">
              <a:latin typeface="Arial"/>
            </a:endParaRPr>
          </a:p>
        </p:txBody>
      </p:sp>
      <p:sp>
        <p:nvSpPr>
          <p:cNvPr id="409" name="CustomShape 77"/>
          <p:cNvSpPr/>
          <p:nvPr/>
        </p:nvSpPr>
        <p:spPr>
          <a:xfrm>
            <a:off x="10743120" y="5938560"/>
            <a:ext cx="135576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 (4HHs)</a:t>
            </a:r>
            <a:endParaRPr lang="en-US" sz="1600" b="0" strike="noStrike" spc="-1">
              <a:latin typeface="Arial"/>
            </a:endParaRPr>
          </a:p>
        </p:txBody>
      </p:sp>
      <p:sp>
        <p:nvSpPr>
          <p:cNvPr id="410" name="CustomShape 78"/>
          <p:cNvSpPr/>
          <p:nvPr/>
        </p:nvSpPr>
        <p:spPr>
          <a:xfrm>
            <a:off x="10758600" y="487872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11% (44HHs)</a:t>
            </a:r>
            <a:endParaRPr lang="en-US" sz="1600" b="0" strike="noStrike" spc="-1">
              <a:latin typeface="Arial"/>
            </a:endParaRPr>
          </a:p>
        </p:txBody>
      </p:sp>
      <p:sp>
        <p:nvSpPr>
          <p:cNvPr id="411" name="CustomShape 79"/>
          <p:cNvSpPr/>
          <p:nvPr/>
        </p:nvSpPr>
        <p:spPr>
          <a:xfrm>
            <a:off x="10774080" y="413676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15% (62HHs)</a:t>
            </a:r>
            <a:endParaRPr lang="en-US" sz="1600" b="0" strike="noStrike" spc="-1">
              <a:latin typeface="Arial"/>
            </a:endParaRPr>
          </a:p>
        </p:txBody>
      </p:sp>
      <p:sp>
        <p:nvSpPr>
          <p:cNvPr id="412" name="CustomShape 80"/>
          <p:cNvSpPr/>
          <p:nvPr/>
        </p:nvSpPr>
        <p:spPr>
          <a:xfrm>
            <a:off x="10774080" y="3344760"/>
            <a:ext cx="1324440" cy="25596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40% (162HHs)</a:t>
            </a:r>
            <a:endParaRPr lang="en-US" sz="1500" b="0" strike="noStrike" spc="-1">
              <a:latin typeface="Arial"/>
            </a:endParaRPr>
          </a:p>
        </p:txBody>
      </p:sp>
      <p:sp>
        <p:nvSpPr>
          <p:cNvPr id="413" name="CustomShape 81"/>
          <p:cNvSpPr/>
          <p:nvPr/>
        </p:nvSpPr>
        <p:spPr>
          <a:xfrm>
            <a:off x="10757160" y="2657520"/>
            <a:ext cx="1341720" cy="20808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58%(237HHs)</a:t>
            </a:r>
            <a:endParaRPr lang="en-US" sz="1600" b="0" strike="noStrike" spc="-1">
              <a:latin typeface="Arial"/>
            </a:endParaRPr>
          </a:p>
        </p:txBody>
      </p:sp>
      <p:sp>
        <p:nvSpPr>
          <p:cNvPr id="414" name="CustomShape 82"/>
          <p:cNvSpPr/>
          <p:nvPr/>
        </p:nvSpPr>
        <p:spPr>
          <a:xfrm>
            <a:off x="10774080" y="185040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69%(280HHs)</a:t>
            </a:r>
            <a:endParaRPr lang="en-US" sz="1600" b="0" strike="noStrike" spc="-1">
              <a:latin typeface="Arial"/>
            </a:endParaRPr>
          </a:p>
        </p:txBody>
      </p:sp>
      <p:sp>
        <p:nvSpPr>
          <p:cNvPr id="415" name="CustomShape 83"/>
          <p:cNvSpPr/>
          <p:nvPr/>
        </p:nvSpPr>
        <p:spPr>
          <a:xfrm>
            <a:off x="10774080" y="1004760"/>
            <a:ext cx="1387440" cy="27360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100%(407HHs)</a:t>
            </a:r>
            <a:endParaRPr lang="en-US" sz="1500" b="0" strike="noStrike" spc="-1">
              <a:latin typeface="Arial"/>
            </a:endParaRPr>
          </a:p>
        </p:txBody>
      </p:sp>
      <p:sp>
        <p:nvSpPr>
          <p:cNvPr id="416" name="CustomShape 84"/>
          <p:cNvSpPr/>
          <p:nvPr/>
        </p:nvSpPr>
        <p:spPr>
          <a:xfrm>
            <a:off x="3608640" y="5863680"/>
            <a:ext cx="6585840" cy="203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Notified Supervisor to sync data after syncing with Enumerator</a:t>
            </a:r>
            <a:endParaRPr lang="en-US" sz="1600" b="0" strike="noStrike" spc="-1">
              <a:latin typeface="Arial"/>
            </a:endParaRPr>
          </a:p>
        </p:txBody>
      </p:sp>
      <p:sp>
        <p:nvSpPr>
          <p:cNvPr id="417" name="CustomShape 85"/>
          <p:cNvSpPr/>
          <p:nvPr/>
        </p:nvSpPr>
        <p:spPr>
          <a:xfrm>
            <a:off x="3597120" y="5189400"/>
            <a:ext cx="6597360" cy="1411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Notified Supervisor to sync data after syncing with Enumerator</a:t>
            </a:r>
            <a:endParaRPr lang="en-US" sz="1600" b="0" strike="noStrike" spc="-1">
              <a:latin typeface="Arial"/>
            </a:endParaRPr>
          </a:p>
        </p:txBody>
      </p:sp>
      <p:sp>
        <p:nvSpPr>
          <p:cNvPr id="418" name="CustomShape 86"/>
          <p:cNvSpPr/>
          <p:nvPr/>
        </p:nvSpPr>
        <p:spPr>
          <a:xfrm>
            <a:off x="3585960" y="4755960"/>
            <a:ext cx="6590160" cy="30096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DQMT followed up to ensure that Enumerators are not cutting corners</a:t>
            </a:r>
            <a:endParaRPr lang="en-US" sz="1600" b="0" strike="noStrike" spc="-1">
              <a:latin typeface="Arial"/>
            </a:endParaRPr>
          </a:p>
        </p:txBody>
      </p:sp>
      <p:sp>
        <p:nvSpPr>
          <p:cNvPr id="419" name="CustomShape 87"/>
          <p:cNvSpPr/>
          <p:nvPr/>
        </p:nvSpPr>
        <p:spPr>
          <a:xfrm>
            <a:off x="3615120" y="3728160"/>
            <a:ext cx="6561360" cy="204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Field visit to verify that the correct work is being done</a:t>
            </a:r>
            <a:endParaRPr lang="en-US" sz="1600" b="0" strike="noStrike" spc="-1">
              <a:latin typeface="Arial"/>
            </a:endParaRPr>
          </a:p>
        </p:txBody>
      </p:sp>
      <p:sp>
        <p:nvSpPr>
          <p:cNvPr id="420" name="CustomShape 88"/>
          <p:cNvSpPr/>
          <p:nvPr/>
        </p:nvSpPr>
        <p:spPr>
          <a:xfrm>
            <a:off x="969480" y="55155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14%(57HHs)</a:t>
            </a:r>
            <a:endParaRPr lang="en-US" sz="1600" b="0" strike="noStrike" spc="-1">
              <a:latin typeface="Arial"/>
            </a:endParaRPr>
          </a:p>
        </p:txBody>
      </p:sp>
      <p:sp>
        <p:nvSpPr>
          <p:cNvPr id="421" name="CustomShape 89"/>
          <p:cNvSpPr/>
          <p:nvPr/>
        </p:nvSpPr>
        <p:spPr>
          <a:xfrm>
            <a:off x="914400" y="51681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21%(85HHs)</a:t>
            </a:r>
            <a:endParaRPr lang="en-US" sz="1600" b="0" strike="noStrike" spc="-1">
              <a:latin typeface="Arial"/>
            </a:endParaRPr>
          </a:p>
        </p:txBody>
      </p:sp>
      <p:sp>
        <p:nvSpPr>
          <p:cNvPr id="422" name="CustomShape 90"/>
          <p:cNvSpPr/>
          <p:nvPr/>
        </p:nvSpPr>
        <p:spPr>
          <a:xfrm>
            <a:off x="944640" y="4444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35%(142HHs)</a:t>
            </a:r>
            <a:endParaRPr lang="en-US" sz="1600" b="0" strike="noStrike" spc="-1">
              <a:latin typeface="Arial"/>
            </a:endParaRPr>
          </a:p>
        </p:txBody>
      </p:sp>
      <p:sp>
        <p:nvSpPr>
          <p:cNvPr id="423" name="CustomShape 91"/>
          <p:cNvSpPr/>
          <p:nvPr/>
        </p:nvSpPr>
        <p:spPr>
          <a:xfrm>
            <a:off x="10729800" y="5561280"/>
            <a:ext cx="1339920" cy="20196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 (15HHs)</a:t>
            </a:r>
            <a:endParaRPr lang="en-US" sz="1600" b="0" strike="noStrike" spc="-1">
              <a:latin typeface="Arial"/>
            </a:endParaRPr>
          </a:p>
        </p:txBody>
      </p:sp>
      <p:sp>
        <p:nvSpPr>
          <p:cNvPr id="424" name="CustomShape 92"/>
          <p:cNvSpPr/>
          <p:nvPr/>
        </p:nvSpPr>
        <p:spPr>
          <a:xfrm>
            <a:off x="10743120" y="522252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 (21HHs)</a:t>
            </a:r>
            <a:endParaRPr lang="en-US" sz="1600" b="0" strike="noStrike" spc="-1">
              <a:latin typeface="Arial"/>
            </a:endParaRPr>
          </a:p>
        </p:txBody>
      </p:sp>
      <p:sp>
        <p:nvSpPr>
          <p:cNvPr id="425" name="CustomShape 93"/>
          <p:cNvSpPr/>
          <p:nvPr/>
        </p:nvSpPr>
        <p:spPr>
          <a:xfrm>
            <a:off x="10748880" y="447768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15% (62HHs)</a:t>
            </a:r>
            <a:endParaRPr lang="en-US" sz="1600" b="0" strike="noStrike" spc="-1">
              <a:latin typeface="Arial"/>
            </a:endParaRPr>
          </a:p>
        </p:txBody>
      </p:sp>
      <p:sp>
        <p:nvSpPr>
          <p:cNvPr id="426" name="CustomShape 94"/>
          <p:cNvSpPr/>
          <p:nvPr/>
        </p:nvSpPr>
        <p:spPr>
          <a:xfrm>
            <a:off x="10748880" y="377064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32% (131HHs)</a:t>
            </a:r>
            <a:endParaRPr lang="en-US" sz="1500" b="0" strike="noStrike" spc="-1">
              <a:latin typeface="Arial"/>
            </a:endParaRPr>
          </a:p>
        </p:txBody>
      </p:sp>
      <p:sp>
        <p:nvSpPr>
          <p:cNvPr id="427" name="CustomShape 95"/>
          <p:cNvSpPr/>
          <p:nvPr/>
        </p:nvSpPr>
        <p:spPr>
          <a:xfrm>
            <a:off x="914400" y="37706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49%(199HHs)</a:t>
            </a:r>
            <a:endParaRPr lang="en-US" sz="1600" b="0" strike="noStrike" spc="-1">
              <a:latin typeface="Arial"/>
            </a:endParaRPr>
          </a:p>
        </p:txBody>
      </p:sp>
      <p:sp>
        <p:nvSpPr>
          <p:cNvPr id="428" name="CustomShape 96"/>
          <p:cNvSpPr/>
          <p:nvPr/>
        </p:nvSpPr>
        <p:spPr>
          <a:xfrm>
            <a:off x="914400" y="30330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63%(256HHs)</a:t>
            </a:r>
            <a:endParaRPr lang="en-US" sz="1600" b="0" strike="noStrike" spc="-1">
              <a:latin typeface="Arial"/>
            </a:endParaRPr>
          </a:p>
        </p:txBody>
      </p:sp>
      <p:sp>
        <p:nvSpPr>
          <p:cNvPr id="429" name="CustomShape 97"/>
          <p:cNvSpPr/>
          <p:nvPr/>
        </p:nvSpPr>
        <p:spPr>
          <a:xfrm>
            <a:off x="10774080" y="3015720"/>
            <a:ext cx="1341720" cy="20808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44%(178HHs)</a:t>
            </a:r>
            <a:endParaRPr lang="en-US" sz="1600" b="0" strike="noStrike" spc="-1">
              <a:latin typeface="Arial"/>
            </a:endParaRPr>
          </a:p>
        </p:txBody>
      </p:sp>
      <p:sp>
        <p:nvSpPr>
          <p:cNvPr id="430" name="CustomShape 98"/>
          <p:cNvSpPr/>
          <p:nvPr/>
        </p:nvSpPr>
        <p:spPr>
          <a:xfrm>
            <a:off x="914400" y="22935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 77%(313HHs)</a:t>
            </a:r>
            <a:endParaRPr lang="en-US" sz="1600" b="0" strike="noStrike" spc="-1">
              <a:latin typeface="Arial"/>
            </a:endParaRPr>
          </a:p>
        </p:txBody>
      </p:sp>
      <p:sp>
        <p:nvSpPr>
          <p:cNvPr id="431" name="CustomShape 99"/>
          <p:cNvSpPr/>
          <p:nvPr/>
        </p:nvSpPr>
        <p:spPr>
          <a:xfrm>
            <a:off x="918360" y="14778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92%(374HHs)</a:t>
            </a:r>
            <a:endParaRPr lang="en-US" sz="1600" b="0" strike="noStrike" spc="-1">
              <a:latin typeface="Arial"/>
            </a:endParaRPr>
          </a:p>
        </p:txBody>
      </p:sp>
      <p:sp>
        <p:nvSpPr>
          <p:cNvPr id="432" name="CustomShape 100"/>
          <p:cNvSpPr/>
          <p:nvPr/>
        </p:nvSpPr>
        <p:spPr>
          <a:xfrm>
            <a:off x="10745280" y="223812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66%(268HHs)</a:t>
            </a:r>
            <a:endParaRPr lang="en-US" sz="1600" b="0" strike="noStrike" spc="-1">
              <a:latin typeface="Arial"/>
            </a:endParaRPr>
          </a:p>
        </p:txBody>
      </p:sp>
      <p:sp>
        <p:nvSpPr>
          <p:cNvPr id="433" name="CustomShape 101"/>
          <p:cNvSpPr/>
          <p:nvPr/>
        </p:nvSpPr>
        <p:spPr>
          <a:xfrm>
            <a:off x="10774080" y="143640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98%(396HHs)</a:t>
            </a:r>
            <a:endParaRPr lang="en-US" sz="1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fill="hold" nodeType="clickEffect">
                                  <p:stCondLst>
                                    <p:cond delay="0"/>
                                  </p:stCondLst>
                                  <p:childTnLst>
                                    <p:set>
                                      <p:cBhvr>
                                        <p:cTn id="6" dur="1" fill="hold">
                                          <p:stCondLst>
                                            <p:cond delay="0"/>
                                          </p:stCondLst>
                                        </p:cTn>
                                        <p:tgtEl>
                                          <p:spTgt spid="343"/>
                                        </p:tgtEl>
                                        <p:attrNameLst>
                                          <p:attrName>style.visibility</p:attrName>
                                        </p:attrNameLst>
                                      </p:cBhvr>
                                      <p:to>
                                        <p:strVal val="visible"/>
                                      </p:to>
                                    </p:set>
                                    <p:animEffect transition="in" filter="fade">
                                      <p:cBhvr additive="repl">
                                        <p:cTn id="7" dur="500"/>
                                        <p:tgtEl>
                                          <p:spTgt spid="3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0"/>
                                        </p:tgtEl>
                                        <p:attrNameLst>
                                          <p:attrName>style.visibility</p:attrName>
                                        </p:attrNameLst>
                                      </p:cBhvr>
                                      <p:to>
                                        <p:strVal val="visible"/>
                                      </p:to>
                                    </p:set>
                                    <p:animEffect transition="in" filter="wipe(down)">
                                      <p:cBhvr additive="repl">
                                        <p:cTn id="12" dur="500"/>
                                        <p:tgtEl>
                                          <p:spTgt spid="34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p:cTn id="16" dur="1" fill="hold">
                                          <p:stCondLst>
                                            <p:cond delay="0"/>
                                          </p:stCondLst>
                                        </p:cTn>
                                        <p:tgtEl>
                                          <p:spTgt spid="36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fill="hold" nodeType="clickEffect">
                                  <p:stCondLst>
                                    <p:cond delay="0"/>
                                  </p:stCondLst>
                                  <p:childTnLst>
                                    <p:set>
                                      <p:cBhvr>
                                        <p:cTn id="20" dur="1" fill="hold">
                                          <p:stCondLst>
                                            <p:cond delay="0"/>
                                          </p:stCondLst>
                                        </p:cTn>
                                        <p:tgtEl>
                                          <p:spTgt spid="416"/>
                                        </p:tgtEl>
                                        <p:attrNameLst>
                                          <p:attrName>style.visibility</p:attrName>
                                        </p:attrNameLst>
                                      </p:cBhvr>
                                      <p:to>
                                        <p:strVal val="visible"/>
                                      </p:to>
                                    </p:set>
                                    <p:animEffect transition="in" filter="fade">
                                      <p:cBhvr additive="repl">
                                        <p:cTn id="21" dur="500"/>
                                        <p:tgtEl>
                                          <p:spTgt spid="4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09"/>
                                        </p:tgtEl>
                                        <p:attrNameLst>
                                          <p:attrName>style.visibility</p:attrName>
                                        </p:attrNameLst>
                                      </p:cBhvr>
                                      <p:to>
                                        <p:strVal val="visible"/>
                                      </p:to>
                                    </p:set>
                                    <p:animEffect transition="in" filter="wipe(down)">
                                      <p:cBhvr additive="repl">
                                        <p:cTn id="26" dur="500"/>
                                        <p:tgtEl>
                                          <p:spTgt spid="40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fill="hold" nodeType="clickEffect">
                                  <p:stCondLst>
                                    <p:cond delay="0"/>
                                  </p:stCondLst>
                                  <p:childTnLst>
                                    <p:set>
                                      <p:cBhvr>
                                        <p:cTn id="30" dur="1" fill="hold">
                                          <p:stCondLst>
                                            <p:cond delay="0"/>
                                          </p:stCondLst>
                                        </p:cTn>
                                        <p:tgtEl>
                                          <p:spTgt spid="420"/>
                                        </p:tgtEl>
                                        <p:attrNameLst>
                                          <p:attrName>style.visibility</p:attrName>
                                        </p:attrNameLst>
                                      </p:cBhvr>
                                      <p:to>
                                        <p:strVal val="visible"/>
                                      </p:to>
                                    </p:set>
                                    <p:animEffect transition="in" filter="fade">
                                      <p:cBhvr additive="repl">
                                        <p:cTn id="31" dur="500"/>
                                        <p:tgtEl>
                                          <p:spTgt spid="420"/>
                                        </p:tgtEl>
                                      </p:cBhvr>
                                    </p:animEffect>
                                    <p:anim calcmode="lin" valueType="num">
                                      <p:cBhvr additive="repl">
                                        <p:cTn id="32" dur="500" fill="hold"/>
                                        <p:tgtEl>
                                          <p:spTgt spid="420"/>
                                        </p:tgtEl>
                                        <p:attrNameLst>
                                          <p:attrName>ppt_x</p:attrName>
                                        </p:attrNameLst>
                                      </p:cBhvr>
                                      <p:tavLst>
                                        <p:tav tm="0">
                                          <p:val>
                                            <p:strVal val="#ppt_x"/>
                                          </p:val>
                                        </p:tav>
                                        <p:tav tm="100000">
                                          <p:val>
                                            <p:strVal val="#ppt_x"/>
                                          </p:val>
                                        </p:tav>
                                      </p:tavLst>
                                    </p:anim>
                                    <p:anim calcmode="lin" valueType="num">
                                      <p:cBhvr additive="repl">
                                        <p:cTn id="33" dur="500" fill="hold"/>
                                        <p:tgtEl>
                                          <p:spTgt spid="4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69"/>
                                        </p:tgtEl>
                                        <p:attrNameLst>
                                          <p:attrName>style.visibility</p:attrName>
                                        </p:attrNameLst>
                                      </p:cBhvr>
                                      <p:to>
                                        <p:strVal val="visible"/>
                                      </p:to>
                                    </p:set>
                                    <p:animEffect transition="in" filter="barn(inVertical)">
                                      <p:cBhvr additive="repl">
                                        <p:cTn id="38" dur="500"/>
                                        <p:tgtEl>
                                          <p:spTgt spid="369"/>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fill="hold" nodeType="clickEffect">
                                  <p:stCondLst>
                                    <p:cond delay="0"/>
                                  </p:stCondLst>
                                  <p:childTnLst>
                                    <p:set>
                                      <p:cBhvr>
                                        <p:cTn id="42" dur="1" fill="hold">
                                          <p:stCondLst>
                                            <p:cond delay="0"/>
                                          </p:stCondLst>
                                        </p:cTn>
                                        <p:tgtEl>
                                          <p:spTgt spid="423"/>
                                        </p:tgtEl>
                                        <p:attrNameLst>
                                          <p:attrName>style.visibility</p:attrName>
                                        </p:attrNameLst>
                                      </p:cBhvr>
                                      <p:to>
                                        <p:strVal val="visible"/>
                                      </p:to>
                                    </p:set>
                                    <p:animEffect transition="in" filter="fade">
                                      <p:cBhvr additive="repl">
                                        <p:cTn id="43" dur="500"/>
                                        <p:tgtEl>
                                          <p:spTgt spid="423"/>
                                        </p:tgtEl>
                                      </p:cBhvr>
                                    </p:animEffect>
                                    <p:anim calcmode="lin" valueType="num">
                                      <p:cBhvr additive="repl">
                                        <p:cTn id="44" dur="500" fill="hold"/>
                                        <p:tgtEl>
                                          <p:spTgt spid="423"/>
                                        </p:tgtEl>
                                        <p:attrNameLst>
                                          <p:attrName>ppt_x</p:attrName>
                                        </p:attrNameLst>
                                      </p:cBhvr>
                                      <p:tavLst>
                                        <p:tav tm="0">
                                          <p:val>
                                            <p:strVal val="#ppt_x"/>
                                          </p:val>
                                        </p:tav>
                                        <p:tav tm="100000">
                                          <p:val>
                                            <p:strVal val="#ppt_x"/>
                                          </p:val>
                                        </p:tav>
                                      </p:tavLst>
                                    </p:anim>
                                    <p:anim calcmode="lin" valueType="num">
                                      <p:cBhvr additive="repl">
                                        <p:cTn id="45" dur="500" fill="hold"/>
                                        <p:tgtEl>
                                          <p:spTgt spid="42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fill="hold" nodeType="clickEffect">
                                  <p:stCondLst>
                                    <p:cond delay="0"/>
                                  </p:stCondLst>
                                  <p:childTnLst>
                                    <p:set>
                                      <p:cBhvr>
                                        <p:cTn id="49" dur="1" fill="hold">
                                          <p:stCondLst>
                                            <p:cond delay="0"/>
                                          </p:stCondLst>
                                        </p:cTn>
                                        <p:tgtEl>
                                          <p:spTgt spid="421"/>
                                        </p:tgtEl>
                                        <p:attrNameLst>
                                          <p:attrName>style.visibility</p:attrName>
                                        </p:attrNameLst>
                                      </p:cBhvr>
                                      <p:to>
                                        <p:strVal val="visible"/>
                                      </p:to>
                                    </p:set>
                                    <p:animEffect transition="in" filter="fade">
                                      <p:cBhvr additive="repl">
                                        <p:cTn id="50" dur="500"/>
                                        <p:tgtEl>
                                          <p:spTgt spid="421"/>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fill="hold" nodeType="clickEffect">
                                  <p:stCondLst>
                                    <p:cond delay="0"/>
                                  </p:stCondLst>
                                  <p:childTnLst>
                                    <p:set>
                                      <p:cBhvr>
                                        <p:cTn id="54" dur="1" fill="hold">
                                          <p:stCondLst>
                                            <p:cond delay="0"/>
                                          </p:stCondLst>
                                        </p:cTn>
                                        <p:tgtEl>
                                          <p:spTgt spid="417"/>
                                        </p:tgtEl>
                                        <p:attrNameLst>
                                          <p:attrName>style.visibility</p:attrName>
                                        </p:attrNameLst>
                                      </p:cBhvr>
                                      <p:to>
                                        <p:strVal val="visible"/>
                                      </p:to>
                                    </p:set>
                                    <p:animEffect transition="in" filter="fade">
                                      <p:cBhvr additive="repl">
                                        <p:cTn id="55" dur="500"/>
                                        <p:tgtEl>
                                          <p:spTgt spid="417"/>
                                        </p:tgtEl>
                                      </p:cBhvr>
                                    </p:animEffect>
                                    <p:anim calcmode="lin" valueType="num">
                                      <p:cBhvr additive="repl">
                                        <p:cTn id="56" dur="500" fill="hold"/>
                                        <p:tgtEl>
                                          <p:spTgt spid="417"/>
                                        </p:tgtEl>
                                        <p:attrNameLst>
                                          <p:attrName>ppt_x</p:attrName>
                                        </p:attrNameLst>
                                      </p:cBhvr>
                                      <p:tavLst>
                                        <p:tav tm="0">
                                          <p:val>
                                            <p:strVal val="#ppt_x"/>
                                          </p:val>
                                        </p:tav>
                                        <p:tav tm="100000">
                                          <p:val>
                                            <p:strVal val="#ppt_x"/>
                                          </p:val>
                                        </p:tav>
                                      </p:tavLst>
                                    </p:anim>
                                    <p:anim calcmode="lin" valueType="num">
                                      <p:cBhvr additive="repl">
                                        <p:cTn id="57" dur="500" fill="hold"/>
                                        <p:tgtEl>
                                          <p:spTgt spid="417"/>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24"/>
                                        </p:tgtEl>
                                        <p:attrNameLst>
                                          <p:attrName>style.visibility</p:attrName>
                                        </p:attrNameLst>
                                      </p:cBhvr>
                                      <p:to>
                                        <p:strVal val="visible"/>
                                      </p:to>
                                    </p:set>
                                    <p:animEffect transition="in" filter="wipe(down)">
                                      <p:cBhvr additive="repl">
                                        <p:cTn id="62" dur="500"/>
                                        <p:tgtEl>
                                          <p:spTgt spid="42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07"/>
                                        </p:tgtEl>
                                        <p:attrNameLst>
                                          <p:attrName>style.visibility</p:attrName>
                                        </p:attrNameLst>
                                      </p:cBhvr>
                                      <p:to>
                                        <p:strVal val="visible"/>
                                      </p:to>
                                    </p:set>
                                    <p:anim calcmode="lin" valueType="num">
                                      <p:cBhvr additive="repl">
                                        <p:cTn id="67" dur="500" fill="hold"/>
                                        <p:tgtEl>
                                          <p:spTgt spid="407"/>
                                        </p:tgtEl>
                                        <p:attrNameLst>
                                          <p:attrName>ppt_x</p:attrName>
                                        </p:attrNameLst>
                                      </p:cBhvr>
                                      <p:tavLst>
                                        <p:tav tm="0">
                                          <p:val>
                                            <p:strVal val="#ppt_x"/>
                                          </p:val>
                                        </p:tav>
                                        <p:tav tm="100000">
                                          <p:val>
                                            <p:strVal val="#ppt_x"/>
                                          </p:val>
                                        </p:tav>
                                      </p:tavLst>
                                    </p:anim>
                                    <p:anim calcmode="lin" valueType="num">
                                      <p:cBhvr additive="repl">
                                        <p:cTn id="68" dur="500" fill="hold"/>
                                        <p:tgtEl>
                                          <p:spTgt spid="40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nodeType="clickEffect">
                                  <p:stCondLst>
                                    <p:cond delay="0"/>
                                  </p:stCondLst>
                                  <p:childTnLst>
                                    <p:set>
                                      <p:cBhvr>
                                        <p:cTn id="72" dur="1" fill="hold">
                                          <p:stCondLst>
                                            <p:cond delay="0"/>
                                          </p:stCondLst>
                                        </p:cTn>
                                        <p:tgtEl>
                                          <p:spTgt spid="418"/>
                                        </p:tgtEl>
                                        <p:attrNameLst>
                                          <p:attrName>style.visibility</p:attrName>
                                        </p:attrNameLst>
                                      </p:cBhvr>
                                      <p:to>
                                        <p:strVal val="visible"/>
                                      </p:to>
                                    </p:set>
                                    <p:animEffect transition="in" filter="circle(in)">
                                      <p:cBhvr additive="repl">
                                        <p:cTn id="73" dur="500"/>
                                        <p:tgtEl>
                                          <p:spTgt spid="418"/>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410"/>
                                        </p:tgtEl>
                                        <p:attrNameLst>
                                          <p:attrName>style.visibility</p:attrName>
                                        </p:attrNameLst>
                                      </p:cBhvr>
                                      <p:to>
                                        <p:strVal val="visible"/>
                                      </p:to>
                                    </p:set>
                                    <p:animEffect transition="in" filter="barn(inVertical)">
                                      <p:cBhvr additive="repl">
                                        <p:cTn id="78" dur="500"/>
                                        <p:tgtEl>
                                          <p:spTgt spid="4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fill="hold" nodeType="clickEffect">
                                  <p:stCondLst>
                                    <p:cond delay="0"/>
                                  </p:stCondLst>
                                  <p:childTnLst>
                                    <p:set>
                                      <p:cBhvr>
                                        <p:cTn id="82" dur="1" fill="hold">
                                          <p:stCondLst>
                                            <p:cond delay="0"/>
                                          </p:stCondLst>
                                        </p:cTn>
                                        <p:tgtEl>
                                          <p:spTgt spid="422"/>
                                        </p:tgtEl>
                                        <p:attrNameLst>
                                          <p:attrName>style.visibility</p:attrName>
                                        </p:attrNameLst>
                                      </p:cBhvr>
                                      <p:to>
                                        <p:strVal val="visible"/>
                                      </p:to>
                                    </p:set>
                                    <p:animEffect transition="in" filter="fade">
                                      <p:cBhvr additive="repl">
                                        <p:cTn id="83" dur="500"/>
                                        <p:tgtEl>
                                          <p:spTgt spid="42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382"/>
                                        </p:tgtEl>
                                        <p:attrNameLst>
                                          <p:attrName>style.visibility</p:attrName>
                                        </p:attrNameLst>
                                      </p:cBhvr>
                                      <p:to>
                                        <p:strVal val="visible"/>
                                      </p:to>
                                    </p:set>
                                    <p:animEffect transition="in" filter="wipe(down)">
                                      <p:cBhvr additive="repl">
                                        <p:cTn id="88" dur="500"/>
                                        <p:tgtEl>
                                          <p:spTgt spid="382"/>
                                        </p:tgtEl>
                                      </p:cBhvr>
                                    </p:animEffect>
                                  </p:childTnLst>
                                </p:cTn>
                              </p:par>
                            </p:childTnLst>
                          </p:cTn>
                        </p:par>
                      </p:childTnLst>
                    </p:cTn>
                  </p:par>
                  <p:par>
                    <p:cTn id="89" fill="hold">
                      <p:stCondLst>
                        <p:cond delay="indefinite"/>
                      </p:stCondLst>
                      <p:childTnLst>
                        <p:par>
                          <p:cTn id="90" fill="hold">
                            <p:stCondLst>
                              <p:cond delay="0"/>
                            </p:stCondLst>
                            <p:childTnLst>
                              <p:par>
                                <p:cTn id="91" presetID="6" presetClass="entr" presetSubtype="16" fill="hold" nodeType="clickEffect">
                                  <p:stCondLst>
                                    <p:cond delay="0"/>
                                  </p:stCondLst>
                                  <p:childTnLst>
                                    <p:set>
                                      <p:cBhvr>
                                        <p:cTn id="92" dur="1" fill="hold">
                                          <p:stCondLst>
                                            <p:cond delay="0"/>
                                          </p:stCondLst>
                                        </p:cTn>
                                        <p:tgtEl>
                                          <p:spTgt spid="425"/>
                                        </p:tgtEl>
                                        <p:attrNameLst>
                                          <p:attrName>style.visibility</p:attrName>
                                        </p:attrNameLst>
                                      </p:cBhvr>
                                      <p:to>
                                        <p:strVal val="visible"/>
                                      </p:to>
                                    </p:set>
                                    <p:animEffect transition="in" filter="circle(in)">
                                      <p:cBhvr additive="repl">
                                        <p:cTn id="93" dur="500"/>
                                        <p:tgtEl>
                                          <p:spTgt spid="425"/>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fill="hold" nodeType="clickEffect">
                                  <p:stCondLst>
                                    <p:cond delay="0"/>
                                  </p:stCondLst>
                                  <p:childTnLst>
                                    <p:set>
                                      <p:cBhvr>
                                        <p:cTn id="97" dur="1" fill="hold">
                                          <p:stCondLst>
                                            <p:cond delay="0"/>
                                          </p:stCondLst>
                                        </p:cTn>
                                        <p:tgtEl>
                                          <p:spTgt spid="405"/>
                                        </p:tgtEl>
                                        <p:attrNameLst>
                                          <p:attrName>style.visibility</p:attrName>
                                        </p:attrNameLst>
                                      </p:cBhvr>
                                      <p:to>
                                        <p:strVal val="visible"/>
                                      </p:to>
                                    </p:set>
                                    <p:animEffect transition="in" filter="fade">
                                      <p:cBhvr additive="repl">
                                        <p:cTn id="98" dur="500"/>
                                        <p:tgtEl>
                                          <p:spTgt spid="405"/>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1" fill="hold" nodeType="clickEffect">
                                  <p:stCondLst>
                                    <p:cond delay="0"/>
                                  </p:stCondLst>
                                  <p:childTnLst>
                                    <p:set>
                                      <p:cBhvr>
                                        <p:cTn id="102" dur="1" fill="hold">
                                          <p:stCondLst>
                                            <p:cond delay="0"/>
                                          </p:stCondLst>
                                        </p:cTn>
                                        <p:tgtEl>
                                          <p:spTgt spid="383"/>
                                        </p:tgtEl>
                                        <p:attrNameLst>
                                          <p:attrName>style.visibility</p:attrName>
                                        </p:attrNameLst>
                                      </p:cBhvr>
                                      <p:to>
                                        <p:strVal val="visible"/>
                                      </p:to>
                                    </p:set>
                                    <p:animEffect transition="in" filter="barn(inVertical)">
                                      <p:cBhvr additive="repl">
                                        <p:cTn id="103" dur="500"/>
                                        <p:tgtEl>
                                          <p:spTgt spid="383"/>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nodeType="clickEffect">
                                  <p:stCondLst>
                                    <p:cond delay="0"/>
                                  </p:stCondLst>
                                  <p:childTnLst>
                                    <p:set>
                                      <p:cBhvr>
                                        <p:cTn id="107" dur="1" fill="hold">
                                          <p:stCondLst>
                                            <p:cond delay="0"/>
                                          </p:stCondLst>
                                        </p:cTn>
                                        <p:tgtEl>
                                          <p:spTgt spid="411"/>
                                        </p:tgtEl>
                                        <p:attrNameLst>
                                          <p:attrName>style.visibility</p:attrName>
                                        </p:attrNameLst>
                                      </p:cBhvr>
                                      <p:to>
                                        <p:strVal val="visible"/>
                                      </p:to>
                                    </p:set>
                                    <p:animEffect transition="in" filter="barn(inVertical)">
                                      <p:cBhvr additive="repl">
                                        <p:cTn id="108" dur="500"/>
                                        <p:tgtEl>
                                          <p:spTgt spid="41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fill="hold" nodeType="clickEffect">
                                  <p:stCondLst>
                                    <p:cond delay="0"/>
                                  </p:stCondLst>
                                  <p:childTnLst>
                                    <p:set>
                                      <p:cBhvr>
                                        <p:cTn id="112" dur="1" fill="hold">
                                          <p:stCondLst>
                                            <p:cond delay="0"/>
                                          </p:stCondLst>
                                        </p:cTn>
                                        <p:tgtEl>
                                          <p:spTgt spid="427"/>
                                        </p:tgtEl>
                                        <p:attrNameLst>
                                          <p:attrName>style.visibility</p:attrName>
                                        </p:attrNameLst>
                                      </p:cBhvr>
                                      <p:to>
                                        <p:strVal val="visible"/>
                                      </p:to>
                                    </p:set>
                                    <p:animEffect transition="in" filter="fade">
                                      <p:cBhvr additive="repl">
                                        <p:cTn id="113" dur="500"/>
                                        <p:tgtEl>
                                          <p:spTgt spid="427"/>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nodeType="clickEffect">
                                  <p:stCondLst>
                                    <p:cond delay="0"/>
                                  </p:stCondLst>
                                  <p:childTnLst>
                                    <p:set>
                                      <p:cBhvr>
                                        <p:cTn id="117" dur="1" fill="hold">
                                          <p:stCondLst>
                                            <p:cond delay="0"/>
                                          </p:stCondLst>
                                        </p:cTn>
                                        <p:tgtEl>
                                          <p:spTgt spid="419"/>
                                        </p:tgtEl>
                                        <p:attrNameLst>
                                          <p:attrName>style.visibility</p:attrName>
                                        </p:attrNameLst>
                                      </p:cBhvr>
                                      <p:to>
                                        <p:strVal val="visible"/>
                                      </p:to>
                                    </p:set>
                                    <p:animEffect transition="in" filter="barn(inVertical)">
                                      <p:cBhvr additive="repl">
                                        <p:cTn id="118" dur="500"/>
                                        <p:tgtEl>
                                          <p:spTgt spid="419"/>
                                        </p:tgtEl>
                                      </p:cBhvr>
                                    </p:animEffect>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nodeType="clickEffect">
                                  <p:stCondLst>
                                    <p:cond delay="0"/>
                                  </p:stCondLst>
                                  <p:childTnLst>
                                    <p:set>
                                      <p:cBhvr>
                                        <p:cTn id="122" dur="1" fill="hold">
                                          <p:stCondLst>
                                            <p:cond delay="0"/>
                                          </p:stCondLst>
                                        </p:cTn>
                                        <p:tgtEl>
                                          <p:spTgt spid="426"/>
                                        </p:tgtEl>
                                        <p:attrNameLst>
                                          <p:attrName>style.visibility</p:attrName>
                                        </p:attrNameLst>
                                      </p:cBhvr>
                                      <p:to>
                                        <p:strVal val="visible"/>
                                      </p:to>
                                    </p:set>
                                    <p:anim calcmode="lin" valueType="num">
                                      <p:cBhvr additive="repl">
                                        <p:cTn id="123" dur="500" fill="hold"/>
                                        <p:tgtEl>
                                          <p:spTgt spid="426"/>
                                        </p:tgtEl>
                                        <p:attrNameLst>
                                          <p:attrName>ppt_x</p:attrName>
                                        </p:attrNameLst>
                                      </p:cBhvr>
                                      <p:tavLst>
                                        <p:tav tm="0">
                                          <p:val>
                                            <p:strVal val="#ppt_x"/>
                                          </p:val>
                                        </p:tav>
                                        <p:tav tm="100000">
                                          <p:val>
                                            <p:strVal val="#ppt_x"/>
                                          </p:val>
                                        </p:tav>
                                      </p:tavLst>
                                    </p:anim>
                                    <p:anim calcmode="lin" valueType="num">
                                      <p:cBhvr additive="repl">
                                        <p:cTn id="124" dur="500" fill="hold"/>
                                        <p:tgtEl>
                                          <p:spTgt spid="426"/>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390"/>
                                        </p:tgtEl>
                                        <p:attrNameLst>
                                          <p:attrName>style.visibility</p:attrName>
                                        </p:attrNameLst>
                                      </p:cBhvr>
                                      <p:to>
                                        <p:strVal val="visible"/>
                                      </p:to>
                                    </p:set>
                                    <p:anim calcmode="lin" valueType="num">
                                      <p:cBhvr additive="repl">
                                        <p:cTn id="129" dur="500" fill="hold"/>
                                        <p:tgtEl>
                                          <p:spTgt spid="390"/>
                                        </p:tgtEl>
                                        <p:attrNameLst>
                                          <p:attrName>ppt_x</p:attrName>
                                        </p:attrNameLst>
                                      </p:cBhvr>
                                      <p:tavLst>
                                        <p:tav tm="0">
                                          <p:val>
                                            <p:strVal val="#ppt_x"/>
                                          </p:val>
                                        </p:tav>
                                        <p:tav tm="100000">
                                          <p:val>
                                            <p:strVal val="#ppt_x"/>
                                          </p:val>
                                        </p:tav>
                                      </p:tavLst>
                                    </p:anim>
                                    <p:anim calcmode="lin" valueType="num">
                                      <p:cBhvr additive="repl">
                                        <p:cTn id="130" dur="500" fill="hold"/>
                                        <p:tgtEl>
                                          <p:spTgt spid="390"/>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2" presetClass="entr" presetSubtype="4" fill="hold" nodeType="clickEffect">
                                  <p:stCondLst>
                                    <p:cond delay="0"/>
                                  </p:stCondLst>
                                  <p:childTnLst>
                                    <p:set>
                                      <p:cBhvr>
                                        <p:cTn id="134" dur="1" fill="hold">
                                          <p:stCondLst>
                                            <p:cond delay="0"/>
                                          </p:stCondLst>
                                        </p:cTn>
                                        <p:tgtEl>
                                          <p:spTgt spid="384"/>
                                        </p:tgtEl>
                                        <p:attrNameLst>
                                          <p:attrName>style.visibility</p:attrName>
                                        </p:attrNameLst>
                                      </p:cBhvr>
                                      <p:to>
                                        <p:strVal val="visible"/>
                                      </p:to>
                                    </p:set>
                                    <p:animEffect transition="in" filter="wipe(down)">
                                      <p:cBhvr additive="repl">
                                        <p:cTn id="135" dur="500"/>
                                        <p:tgtEl>
                                          <p:spTgt spid="384"/>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21" fill="hold" nodeType="clickEffect">
                                  <p:stCondLst>
                                    <p:cond delay="0"/>
                                  </p:stCondLst>
                                  <p:childTnLst>
                                    <p:set>
                                      <p:cBhvr>
                                        <p:cTn id="139" dur="1" fill="hold">
                                          <p:stCondLst>
                                            <p:cond delay="0"/>
                                          </p:stCondLst>
                                        </p:cTn>
                                        <p:tgtEl>
                                          <p:spTgt spid="412"/>
                                        </p:tgtEl>
                                        <p:attrNameLst>
                                          <p:attrName>style.visibility</p:attrName>
                                        </p:attrNameLst>
                                      </p:cBhvr>
                                      <p:to>
                                        <p:strVal val="visible"/>
                                      </p:to>
                                    </p:set>
                                    <p:animEffect transition="in" filter="barn(inVertical)">
                                      <p:cBhvr additive="repl">
                                        <p:cTn id="140" dur="500"/>
                                        <p:tgtEl>
                                          <p:spTgt spid="412"/>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fill="hold" nodeType="clickEffect">
                                  <p:stCondLst>
                                    <p:cond delay="0"/>
                                  </p:stCondLst>
                                  <p:childTnLst>
                                    <p:set>
                                      <p:cBhvr>
                                        <p:cTn id="144" dur="1" fill="hold">
                                          <p:stCondLst>
                                            <p:cond delay="0"/>
                                          </p:stCondLst>
                                        </p:cTn>
                                        <p:tgtEl>
                                          <p:spTgt spid="428"/>
                                        </p:tgtEl>
                                        <p:attrNameLst>
                                          <p:attrName>style.visibility</p:attrName>
                                        </p:attrNameLst>
                                      </p:cBhvr>
                                      <p:to>
                                        <p:strVal val="visible"/>
                                      </p:to>
                                    </p:set>
                                    <p:animEffect transition="in" filter="fade">
                                      <p:cBhvr additive="repl">
                                        <p:cTn id="145" dur="500"/>
                                        <p:tgtEl>
                                          <p:spTgt spid="428"/>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nodeType="clickEffect">
                                  <p:stCondLst>
                                    <p:cond delay="0"/>
                                  </p:stCondLst>
                                  <p:childTnLst>
                                    <p:set>
                                      <p:cBhvr>
                                        <p:cTn id="149" dur="1" fill="hold">
                                          <p:stCondLst>
                                            <p:cond delay="0"/>
                                          </p:stCondLst>
                                        </p:cTn>
                                        <p:tgtEl>
                                          <p:spTgt spid="385"/>
                                        </p:tgtEl>
                                        <p:attrNameLst>
                                          <p:attrName>style.visibility</p:attrName>
                                        </p:attrNameLst>
                                      </p:cBhvr>
                                      <p:to>
                                        <p:strVal val="visible"/>
                                      </p:to>
                                    </p:set>
                                    <p:anim calcmode="lin" valueType="num">
                                      <p:cBhvr additive="repl">
                                        <p:cTn id="150" dur="500" fill="hold"/>
                                        <p:tgtEl>
                                          <p:spTgt spid="385"/>
                                        </p:tgtEl>
                                        <p:attrNameLst>
                                          <p:attrName>ppt_x</p:attrName>
                                        </p:attrNameLst>
                                      </p:cBhvr>
                                      <p:tavLst>
                                        <p:tav tm="0">
                                          <p:val>
                                            <p:strVal val="#ppt_x"/>
                                          </p:val>
                                        </p:tav>
                                        <p:tav tm="100000">
                                          <p:val>
                                            <p:strVal val="#ppt_x"/>
                                          </p:val>
                                        </p:tav>
                                      </p:tavLst>
                                    </p:anim>
                                    <p:anim calcmode="lin" valueType="num">
                                      <p:cBhvr additive="repl">
                                        <p:cTn id="151" dur="500" fill="hold"/>
                                        <p:tgtEl>
                                          <p:spTgt spid="385"/>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2" presetClass="entr" presetSubtype="4" fill="hold" nodeType="clickEffect">
                                  <p:stCondLst>
                                    <p:cond delay="0"/>
                                  </p:stCondLst>
                                  <p:childTnLst>
                                    <p:set>
                                      <p:cBhvr>
                                        <p:cTn id="155" dur="1" fill="hold">
                                          <p:stCondLst>
                                            <p:cond delay="0"/>
                                          </p:stCondLst>
                                        </p:cTn>
                                        <p:tgtEl>
                                          <p:spTgt spid="429"/>
                                        </p:tgtEl>
                                        <p:attrNameLst>
                                          <p:attrName>style.visibility</p:attrName>
                                        </p:attrNameLst>
                                      </p:cBhvr>
                                      <p:to>
                                        <p:strVal val="visible"/>
                                      </p:to>
                                    </p:set>
                                    <p:animEffect transition="in" filter="wipe(down)">
                                      <p:cBhvr additive="repl">
                                        <p:cTn id="156" dur="500"/>
                                        <p:tgtEl>
                                          <p:spTgt spid="429"/>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fill="hold" nodeType="clickEffect">
                                  <p:stCondLst>
                                    <p:cond delay="0"/>
                                  </p:stCondLst>
                                  <p:childTnLst>
                                    <p:set>
                                      <p:cBhvr>
                                        <p:cTn id="160" dur="1" fill="hold">
                                          <p:stCondLst>
                                            <p:cond delay="0"/>
                                          </p:stCondLst>
                                        </p:cTn>
                                        <p:tgtEl>
                                          <p:spTgt spid="406"/>
                                        </p:tgtEl>
                                        <p:attrNameLst>
                                          <p:attrName>style.visibility</p:attrName>
                                        </p:attrNameLst>
                                      </p:cBhvr>
                                      <p:to>
                                        <p:strVal val="visible"/>
                                      </p:to>
                                    </p:set>
                                    <p:animEffect transition="in" filter="fade">
                                      <p:cBhvr additive="repl">
                                        <p:cTn id="161" dur="500"/>
                                        <p:tgtEl>
                                          <p:spTgt spid="406"/>
                                        </p:tgtEl>
                                      </p:cBhvr>
                                    </p:animEffect>
                                  </p:childTnLst>
                                </p:cTn>
                              </p:par>
                            </p:childTnLst>
                          </p:cTn>
                        </p:par>
                      </p:childTnLst>
                    </p:cTn>
                  </p:par>
                  <p:par>
                    <p:cTn id="162" fill="hold">
                      <p:stCondLst>
                        <p:cond delay="indefinite"/>
                      </p:stCondLst>
                      <p:childTnLst>
                        <p:par>
                          <p:cTn id="163" fill="hold">
                            <p:stCondLst>
                              <p:cond delay="0"/>
                            </p:stCondLst>
                            <p:childTnLst>
                              <p:par>
                                <p:cTn id="164" presetID="16" presetClass="entr" presetSubtype="21" fill="hold" nodeType="clickEffect">
                                  <p:stCondLst>
                                    <p:cond delay="0"/>
                                  </p:stCondLst>
                                  <p:childTnLst>
                                    <p:set>
                                      <p:cBhvr>
                                        <p:cTn id="165" dur="1" fill="hold">
                                          <p:stCondLst>
                                            <p:cond delay="0"/>
                                          </p:stCondLst>
                                        </p:cTn>
                                        <p:tgtEl>
                                          <p:spTgt spid="386"/>
                                        </p:tgtEl>
                                        <p:attrNameLst>
                                          <p:attrName>style.visibility</p:attrName>
                                        </p:attrNameLst>
                                      </p:cBhvr>
                                      <p:to>
                                        <p:strVal val="visible"/>
                                      </p:to>
                                    </p:set>
                                    <p:animEffect transition="in" filter="barn(inVertical)">
                                      <p:cBhvr additive="repl">
                                        <p:cTn id="166" dur="500"/>
                                        <p:tgtEl>
                                          <p:spTgt spid="386"/>
                                        </p:tgtEl>
                                      </p:cBhvr>
                                    </p:animEffect>
                                  </p:childTnLst>
                                </p:cTn>
                              </p:par>
                            </p:childTnLst>
                          </p:cTn>
                        </p:par>
                      </p:childTnLst>
                    </p:cTn>
                  </p:par>
                  <p:par>
                    <p:cTn id="167" fill="hold">
                      <p:stCondLst>
                        <p:cond delay="indefinite"/>
                      </p:stCondLst>
                      <p:childTnLst>
                        <p:par>
                          <p:cTn id="168" fill="hold">
                            <p:stCondLst>
                              <p:cond delay="0"/>
                            </p:stCondLst>
                            <p:childTnLst>
                              <p:par>
                                <p:cTn id="169" presetID="2" presetClass="entr" presetSubtype="4" fill="hold" nodeType="clickEffect">
                                  <p:stCondLst>
                                    <p:cond delay="0"/>
                                  </p:stCondLst>
                                  <p:childTnLst>
                                    <p:set>
                                      <p:cBhvr>
                                        <p:cTn id="170" dur="1" fill="hold">
                                          <p:stCondLst>
                                            <p:cond delay="0"/>
                                          </p:stCondLst>
                                        </p:cTn>
                                        <p:tgtEl>
                                          <p:spTgt spid="413"/>
                                        </p:tgtEl>
                                        <p:attrNameLst>
                                          <p:attrName>style.visibility</p:attrName>
                                        </p:attrNameLst>
                                      </p:cBhvr>
                                      <p:to>
                                        <p:strVal val="visible"/>
                                      </p:to>
                                    </p:set>
                                    <p:anim calcmode="lin" valueType="num">
                                      <p:cBhvr additive="repl">
                                        <p:cTn id="171" dur="500" fill="hold"/>
                                        <p:tgtEl>
                                          <p:spTgt spid="413"/>
                                        </p:tgtEl>
                                        <p:attrNameLst>
                                          <p:attrName>ppt_x</p:attrName>
                                        </p:attrNameLst>
                                      </p:cBhvr>
                                      <p:tavLst>
                                        <p:tav tm="0">
                                          <p:val>
                                            <p:strVal val="#ppt_x"/>
                                          </p:val>
                                        </p:tav>
                                        <p:tav tm="100000">
                                          <p:val>
                                            <p:strVal val="#ppt_x"/>
                                          </p:val>
                                        </p:tav>
                                      </p:tavLst>
                                    </p:anim>
                                    <p:anim calcmode="lin" valueType="num">
                                      <p:cBhvr additive="repl">
                                        <p:cTn id="172" dur="500" fill="hold"/>
                                        <p:tgtEl>
                                          <p:spTgt spid="413"/>
                                        </p:tgtEl>
                                        <p:attrNameLst>
                                          <p:attrName>ppt_y</p:attrName>
                                        </p:attrNameLst>
                                      </p:cBhvr>
                                      <p:tavLst>
                                        <p:tav tm="0">
                                          <p:val>
                                            <p:strVal val="1+#ppt_h/2"/>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10" presetClass="entr" fill="hold" nodeType="clickEffect">
                                  <p:stCondLst>
                                    <p:cond delay="0"/>
                                  </p:stCondLst>
                                  <p:childTnLst>
                                    <p:set>
                                      <p:cBhvr>
                                        <p:cTn id="176" dur="1" fill="hold">
                                          <p:stCondLst>
                                            <p:cond delay="0"/>
                                          </p:stCondLst>
                                        </p:cTn>
                                        <p:tgtEl>
                                          <p:spTgt spid="430"/>
                                        </p:tgtEl>
                                        <p:attrNameLst>
                                          <p:attrName>style.visibility</p:attrName>
                                        </p:attrNameLst>
                                      </p:cBhvr>
                                      <p:to>
                                        <p:strVal val="visible"/>
                                      </p:to>
                                    </p:set>
                                    <p:animEffect transition="in" filter="fade">
                                      <p:cBhvr additive="repl">
                                        <p:cTn id="177" dur="500"/>
                                        <p:tgtEl>
                                          <p:spTgt spid="430"/>
                                        </p:tgtEl>
                                      </p:cBhvr>
                                    </p:animEffect>
                                  </p:childTnLst>
                                </p:cTn>
                              </p:par>
                            </p:childTnLst>
                          </p:cTn>
                        </p:par>
                      </p:childTnLst>
                    </p:cTn>
                  </p:par>
                  <p:par>
                    <p:cTn id="178" fill="hold">
                      <p:stCondLst>
                        <p:cond delay="indefinite"/>
                      </p:stCondLst>
                      <p:childTnLst>
                        <p:par>
                          <p:cTn id="179" fill="hold">
                            <p:stCondLst>
                              <p:cond delay="0"/>
                            </p:stCondLst>
                            <p:childTnLst>
                              <p:par>
                                <p:cTn id="180" presetID="16" presetClass="entr" presetSubtype="21" fill="hold" nodeType="clickEffect">
                                  <p:stCondLst>
                                    <p:cond delay="0"/>
                                  </p:stCondLst>
                                  <p:childTnLst>
                                    <p:set>
                                      <p:cBhvr>
                                        <p:cTn id="181" dur="1" fill="hold">
                                          <p:stCondLst>
                                            <p:cond delay="0"/>
                                          </p:stCondLst>
                                        </p:cTn>
                                        <p:tgtEl>
                                          <p:spTgt spid="387"/>
                                        </p:tgtEl>
                                        <p:attrNameLst>
                                          <p:attrName>style.visibility</p:attrName>
                                        </p:attrNameLst>
                                      </p:cBhvr>
                                      <p:to>
                                        <p:strVal val="visible"/>
                                      </p:to>
                                    </p:set>
                                    <p:animEffect transition="in" filter="barn(inVertical)">
                                      <p:cBhvr additive="repl">
                                        <p:cTn id="182" dur="500"/>
                                        <p:tgtEl>
                                          <p:spTgt spid="387"/>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fill="hold" nodeType="clickEffect">
                                  <p:stCondLst>
                                    <p:cond delay="0"/>
                                  </p:stCondLst>
                                  <p:childTnLst>
                                    <p:set>
                                      <p:cBhvr>
                                        <p:cTn id="186" dur="1" fill="hold">
                                          <p:stCondLst>
                                            <p:cond delay="0"/>
                                          </p:stCondLst>
                                        </p:cTn>
                                        <p:tgtEl>
                                          <p:spTgt spid="432"/>
                                        </p:tgtEl>
                                        <p:attrNameLst>
                                          <p:attrName>style.visibility</p:attrName>
                                        </p:attrNameLst>
                                      </p:cBhvr>
                                      <p:to>
                                        <p:strVal val="visible"/>
                                      </p:to>
                                    </p:set>
                                    <p:animEffect transition="in" filter="fade">
                                      <p:cBhvr additive="repl">
                                        <p:cTn id="187" dur="500"/>
                                        <p:tgtEl>
                                          <p:spTgt spid="432"/>
                                        </p:tgtEl>
                                      </p:cBhvr>
                                    </p:animEffect>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404"/>
                                        </p:tgtEl>
                                        <p:attrNameLst>
                                          <p:attrName>style.visibility</p:attrName>
                                        </p:attrNameLst>
                                      </p:cBhvr>
                                      <p:to>
                                        <p:strVal val="visible"/>
                                      </p:to>
                                    </p:set>
                                    <p:anim calcmode="lin" valueType="num">
                                      <p:cBhvr additive="repl">
                                        <p:cTn id="192" dur="500" fill="hold"/>
                                        <p:tgtEl>
                                          <p:spTgt spid="404"/>
                                        </p:tgtEl>
                                        <p:attrNameLst>
                                          <p:attrName>ppt_x</p:attrName>
                                        </p:attrNameLst>
                                      </p:cBhvr>
                                      <p:tavLst>
                                        <p:tav tm="0">
                                          <p:val>
                                            <p:strVal val="#ppt_x"/>
                                          </p:val>
                                        </p:tav>
                                        <p:tav tm="100000">
                                          <p:val>
                                            <p:strVal val="#ppt_x"/>
                                          </p:val>
                                        </p:tav>
                                      </p:tavLst>
                                    </p:anim>
                                    <p:anim calcmode="lin" valueType="num">
                                      <p:cBhvr additive="repl">
                                        <p:cTn id="193" dur="500" fill="hold"/>
                                        <p:tgtEl>
                                          <p:spTgt spid="404"/>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10" presetClass="entr" fill="hold" nodeType="clickEffect">
                                  <p:stCondLst>
                                    <p:cond delay="0"/>
                                  </p:stCondLst>
                                  <p:childTnLst>
                                    <p:set>
                                      <p:cBhvr>
                                        <p:cTn id="197" dur="1" fill="hold">
                                          <p:stCondLst>
                                            <p:cond delay="0"/>
                                          </p:stCondLst>
                                        </p:cTn>
                                        <p:tgtEl>
                                          <p:spTgt spid="364"/>
                                        </p:tgtEl>
                                        <p:attrNameLst>
                                          <p:attrName>style.visibility</p:attrName>
                                        </p:attrNameLst>
                                      </p:cBhvr>
                                      <p:to>
                                        <p:strVal val="visible"/>
                                      </p:to>
                                    </p:set>
                                    <p:animEffect transition="in" filter="fade">
                                      <p:cBhvr additive="repl">
                                        <p:cTn id="198" dur="500"/>
                                        <p:tgtEl>
                                          <p:spTgt spid="364"/>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4" fill="hold" nodeType="clickEffect">
                                  <p:stCondLst>
                                    <p:cond delay="0"/>
                                  </p:stCondLst>
                                  <p:childTnLst>
                                    <p:set>
                                      <p:cBhvr>
                                        <p:cTn id="202" dur="1" fill="hold">
                                          <p:stCondLst>
                                            <p:cond delay="0"/>
                                          </p:stCondLst>
                                        </p:cTn>
                                        <p:tgtEl>
                                          <p:spTgt spid="414"/>
                                        </p:tgtEl>
                                        <p:attrNameLst>
                                          <p:attrName>style.visibility</p:attrName>
                                        </p:attrNameLst>
                                      </p:cBhvr>
                                      <p:to>
                                        <p:strVal val="visible"/>
                                      </p:to>
                                    </p:set>
                                    <p:animEffect transition="in" filter="wipe(down)">
                                      <p:cBhvr additive="repl">
                                        <p:cTn id="203" dur="500"/>
                                        <p:tgtEl>
                                          <p:spTgt spid="414"/>
                                        </p:tgtEl>
                                      </p:cBhvr>
                                    </p:animEffect>
                                  </p:childTnLst>
                                </p:cTn>
                              </p:par>
                            </p:childTnLst>
                          </p:cTn>
                        </p:par>
                      </p:childTnLst>
                    </p:cTn>
                  </p:par>
                  <p:par>
                    <p:cTn id="204" fill="hold">
                      <p:stCondLst>
                        <p:cond delay="indefinite"/>
                      </p:stCondLst>
                      <p:childTnLst>
                        <p:par>
                          <p:cTn id="205" fill="hold">
                            <p:stCondLst>
                              <p:cond delay="0"/>
                            </p:stCondLst>
                            <p:childTnLst>
                              <p:par>
                                <p:cTn id="206" presetID="10" presetClass="entr" fill="hold" nodeType="clickEffect">
                                  <p:stCondLst>
                                    <p:cond delay="0"/>
                                  </p:stCondLst>
                                  <p:childTnLst>
                                    <p:set>
                                      <p:cBhvr>
                                        <p:cTn id="207" dur="1" fill="hold">
                                          <p:stCondLst>
                                            <p:cond delay="0"/>
                                          </p:stCondLst>
                                        </p:cTn>
                                        <p:tgtEl>
                                          <p:spTgt spid="431"/>
                                        </p:tgtEl>
                                        <p:attrNameLst>
                                          <p:attrName>style.visibility</p:attrName>
                                        </p:attrNameLst>
                                      </p:cBhvr>
                                      <p:to>
                                        <p:strVal val="visible"/>
                                      </p:to>
                                    </p:set>
                                    <p:animEffect transition="in" filter="fade">
                                      <p:cBhvr additive="repl">
                                        <p:cTn id="208" dur="500"/>
                                        <p:tgtEl>
                                          <p:spTgt spid="431"/>
                                        </p:tgtEl>
                                      </p:cBhvr>
                                    </p:animEffect>
                                  </p:childTnLst>
                                </p:cTn>
                              </p:par>
                            </p:childTnLst>
                          </p:cTn>
                        </p:par>
                      </p:childTnLst>
                    </p:cTn>
                  </p:par>
                  <p:par>
                    <p:cTn id="209" fill="hold">
                      <p:stCondLst>
                        <p:cond delay="indefinite"/>
                      </p:stCondLst>
                      <p:childTnLst>
                        <p:par>
                          <p:cTn id="210" fill="hold">
                            <p:stCondLst>
                              <p:cond delay="0"/>
                            </p:stCondLst>
                            <p:childTnLst>
                              <p:par>
                                <p:cTn id="211" presetID="16" presetClass="entr" presetSubtype="21" fill="hold" nodeType="clickEffect">
                                  <p:stCondLst>
                                    <p:cond delay="0"/>
                                  </p:stCondLst>
                                  <p:childTnLst>
                                    <p:set>
                                      <p:cBhvr>
                                        <p:cTn id="212" dur="1" fill="hold">
                                          <p:stCondLst>
                                            <p:cond delay="0"/>
                                          </p:stCondLst>
                                        </p:cTn>
                                        <p:tgtEl>
                                          <p:spTgt spid="388"/>
                                        </p:tgtEl>
                                        <p:attrNameLst>
                                          <p:attrName>style.visibility</p:attrName>
                                        </p:attrNameLst>
                                      </p:cBhvr>
                                      <p:to>
                                        <p:strVal val="visible"/>
                                      </p:to>
                                    </p:set>
                                    <p:animEffect transition="in" filter="barn(inVertical)">
                                      <p:cBhvr additive="repl">
                                        <p:cTn id="213" dur="500"/>
                                        <p:tgtEl>
                                          <p:spTgt spid="388"/>
                                        </p:tgtEl>
                                      </p:cBhvr>
                                    </p:animEffect>
                                  </p:childTnLst>
                                </p:cTn>
                              </p:par>
                            </p:childTnLst>
                          </p:cTn>
                        </p:par>
                      </p:childTnLst>
                    </p:cTn>
                  </p:par>
                  <p:par>
                    <p:cTn id="214" fill="hold">
                      <p:stCondLst>
                        <p:cond delay="indefinite"/>
                      </p:stCondLst>
                      <p:childTnLst>
                        <p:par>
                          <p:cTn id="215" fill="hold">
                            <p:stCondLst>
                              <p:cond delay="0"/>
                            </p:stCondLst>
                            <p:childTnLst>
                              <p:par>
                                <p:cTn id="216" presetID="42" presetClass="entr" fill="hold" nodeType="clickEffect">
                                  <p:stCondLst>
                                    <p:cond delay="0"/>
                                  </p:stCondLst>
                                  <p:childTnLst>
                                    <p:set>
                                      <p:cBhvr>
                                        <p:cTn id="217" dur="1" fill="hold">
                                          <p:stCondLst>
                                            <p:cond delay="0"/>
                                          </p:stCondLst>
                                        </p:cTn>
                                        <p:tgtEl>
                                          <p:spTgt spid="433"/>
                                        </p:tgtEl>
                                        <p:attrNameLst>
                                          <p:attrName>style.visibility</p:attrName>
                                        </p:attrNameLst>
                                      </p:cBhvr>
                                      <p:to>
                                        <p:strVal val="visible"/>
                                      </p:to>
                                    </p:set>
                                    <p:animEffect transition="in" filter="fade">
                                      <p:cBhvr additive="repl">
                                        <p:cTn id="218" dur="500"/>
                                        <p:tgtEl>
                                          <p:spTgt spid="433"/>
                                        </p:tgtEl>
                                      </p:cBhvr>
                                    </p:animEffect>
                                    <p:anim calcmode="lin" valueType="num">
                                      <p:cBhvr additive="repl">
                                        <p:cTn id="219" dur="500" fill="hold"/>
                                        <p:tgtEl>
                                          <p:spTgt spid="433"/>
                                        </p:tgtEl>
                                        <p:attrNameLst>
                                          <p:attrName>ppt_x</p:attrName>
                                        </p:attrNameLst>
                                      </p:cBhvr>
                                      <p:tavLst>
                                        <p:tav tm="0">
                                          <p:val>
                                            <p:strVal val="#ppt_x"/>
                                          </p:val>
                                        </p:tav>
                                        <p:tav tm="100000">
                                          <p:val>
                                            <p:strVal val="#ppt_x"/>
                                          </p:val>
                                        </p:tav>
                                      </p:tavLst>
                                    </p:anim>
                                    <p:anim calcmode="lin" valueType="num">
                                      <p:cBhvr additive="repl">
                                        <p:cTn id="220" dur="500" fill="hold"/>
                                        <p:tgtEl>
                                          <p:spTgt spid="433"/>
                                        </p:tgtEl>
                                        <p:attrNameLst>
                                          <p:attrName>ppt_y</p:attrName>
                                        </p:attrNameLst>
                                      </p:cBhvr>
                                      <p:tavLst>
                                        <p:tav tm="0">
                                          <p:val>
                                            <p:strVal val="#ppt_y+.1"/>
                                          </p:val>
                                        </p:tav>
                                        <p:tav tm="100000">
                                          <p:val>
                                            <p:strVal val="#ppt_y"/>
                                          </p:val>
                                        </p:tav>
                                      </p:tavLst>
                                    </p:anim>
                                  </p:childTnLst>
                                </p:cTn>
                              </p:par>
                            </p:childTnLst>
                          </p:cTn>
                        </p:par>
                      </p:childTnLst>
                    </p:cTn>
                  </p:par>
                  <p:par>
                    <p:cTn id="221" fill="hold">
                      <p:stCondLst>
                        <p:cond delay="indefinite"/>
                      </p:stCondLst>
                      <p:childTnLst>
                        <p:par>
                          <p:cTn id="222" fill="hold">
                            <p:stCondLst>
                              <p:cond delay="0"/>
                            </p:stCondLst>
                            <p:childTnLst>
                              <p:par>
                                <p:cTn id="223" presetID="45" presetClass="entr" fill="hold" nodeType="clickEffect">
                                  <p:stCondLst>
                                    <p:cond delay="0"/>
                                  </p:stCondLst>
                                  <p:childTnLst>
                                    <p:set>
                                      <p:cBhvr>
                                        <p:cTn id="224" dur="1" fill="hold">
                                          <p:stCondLst>
                                            <p:cond delay="0"/>
                                          </p:stCondLst>
                                        </p:cTn>
                                        <p:tgtEl>
                                          <p:spTgt spid="370"/>
                                        </p:tgtEl>
                                        <p:attrNameLst>
                                          <p:attrName>style.visibility</p:attrName>
                                        </p:attrNameLst>
                                      </p:cBhvr>
                                      <p:to>
                                        <p:strVal val="visible"/>
                                      </p:to>
                                    </p:set>
                                    <p:animEffect transition="in" filter="fade">
                                      <p:cBhvr additive="repl">
                                        <p:cTn id="225" dur="500"/>
                                        <p:tgtEl>
                                          <p:spTgt spid="370"/>
                                        </p:tgtEl>
                                      </p:cBhvr>
                                    </p:animEffect>
                                    <p:anim calcmode="lin" valueType="num">
                                      <p:cBhvr additive="repl">
                                        <p:cTn id="226" dur="500" fill="hold"/>
                                        <p:tgtEl>
                                          <p:spTgt spid="370"/>
                                        </p:tgtEl>
                                        <p:attrNameLst>
                                          <p:attrName>ppt_w</p:attrName>
                                        </p:attrNameLst>
                                      </p:cBhvr>
                                      <p:tavLst>
                                        <p:tav tm="0" fmla="width*sin(2.5*pi*$)">
                                          <p:val>
                                            <p:fltVal val="0"/>
                                          </p:val>
                                        </p:tav>
                                        <p:tav tm="100000" fmla="width*sin(2.5*pi*$)">
                                          <p:val>
                                            <p:fltVal val="1"/>
                                          </p:val>
                                        </p:tav>
                                      </p:tavLst>
                                    </p:anim>
                                    <p:anim calcmode="lin" valueType="num">
                                      <p:cBhvr additive="repl">
                                        <p:cTn id="227" dur="500" fill="hold"/>
                                        <p:tgtEl>
                                          <p:spTgt spid="370"/>
                                        </p:tgtEl>
                                        <p:attrNameLst>
                                          <p:attrName>ppt_h</p:attrName>
                                        </p:attrNameLst>
                                      </p:cBhvr>
                                      <p:tavLst>
                                        <p:tav tm="0">
                                          <p:val>
                                            <p:strVal val="#ppt_h"/>
                                          </p:val>
                                        </p:tav>
                                        <p:tav tm="100000">
                                          <p:val>
                                            <p:strVal val="#ppt_h"/>
                                          </p:val>
                                        </p:tav>
                                      </p:tavLst>
                                    </p:anim>
                                  </p:childTnLst>
                                </p:cTn>
                              </p:par>
                            </p:childTnLst>
                          </p:cTn>
                        </p:par>
                      </p:childTnLst>
                    </p:cTn>
                  </p:par>
                  <p:par>
                    <p:cTn id="228" fill="hold">
                      <p:stCondLst>
                        <p:cond delay="indefinite"/>
                      </p:stCondLst>
                      <p:childTnLst>
                        <p:par>
                          <p:cTn id="229" fill="hold">
                            <p:stCondLst>
                              <p:cond delay="0"/>
                            </p:stCondLst>
                            <p:childTnLst>
                              <p:par>
                                <p:cTn id="230" presetID="31" presetClass="entr" fill="hold" nodeType="clickEffect">
                                  <p:stCondLst>
                                    <p:cond delay="0"/>
                                  </p:stCondLst>
                                  <p:childTnLst>
                                    <p:set>
                                      <p:cBhvr>
                                        <p:cTn id="231" dur="1" fill="hold">
                                          <p:stCondLst>
                                            <p:cond delay="0"/>
                                          </p:stCondLst>
                                        </p:cTn>
                                        <p:tgtEl>
                                          <p:spTgt spid="339"/>
                                        </p:tgtEl>
                                        <p:attrNameLst>
                                          <p:attrName>style.visibility</p:attrName>
                                        </p:attrNameLst>
                                      </p:cBhvr>
                                      <p:to>
                                        <p:strVal val="visible"/>
                                      </p:to>
                                    </p:set>
                                    <p:anim calcmode="lin" valueType="num">
                                      <p:cBhvr additive="repl">
                                        <p:cTn id="232" dur="500" fill="hold"/>
                                        <p:tgtEl>
                                          <p:spTgt spid="339"/>
                                        </p:tgtEl>
                                        <p:attrNameLst>
                                          <p:attrName>ppt_w</p:attrName>
                                        </p:attrNameLst>
                                      </p:cBhvr>
                                      <p:tavLst>
                                        <p:tav tm="0">
                                          <p:val>
                                            <p:fltVal val="0"/>
                                          </p:val>
                                        </p:tav>
                                        <p:tav tm="100000">
                                          <p:val>
                                            <p:strVal val="#ppt_w"/>
                                          </p:val>
                                        </p:tav>
                                      </p:tavLst>
                                    </p:anim>
                                    <p:anim calcmode="lin" valueType="num">
                                      <p:cBhvr additive="repl">
                                        <p:cTn id="233" dur="500" fill="hold"/>
                                        <p:tgtEl>
                                          <p:spTgt spid="339"/>
                                        </p:tgtEl>
                                        <p:attrNameLst>
                                          <p:attrName>ppt_h</p:attrName>
                                        </p:attrNameLst>
                                      </p:cBhvr>
                                      <p:tavLst>
                                        <p:tav tm="0">
                                          <p:val>
                                            <p:fltVal val="0"/>
                                          </p:val>
                                        </p:tav>
                                        <p:tav tm="100000">
                                          <p:val>
                                            <p:strVal val="#ppt_h"/>
                                          </p:val>
                                        </p:tav>
                                      </p:tavLst>
                                    </p:anim>
                                    <p:anim calcmode="lin" valueType="num">
                                      <p:cBhvr additive="repl">
                                        <p:cTn id="234" dur="500" fill="hold"/>
                                        <p:tgtEl>
                                          <p:spTgt spid="339"/>
                                        </p:tgtEl>
                                        <p:attrNameLst>
                                          <p:attrName>r</p:attrName>
                                        </p:attrNameLst>
                                      </p:cBhvr>
                                      <p:tavLst>
                                        <p:tav tm="0">
                                          <p:val>
                                            <p:strVal val="90"/>
                                          </p:val>
                                        </p:tav>
                                        <p:tav tm="100000">
                                          <p:val>
                                            <p:strVal val="0"/>
                                          </p:val>
                                        </p:tav>
                                      </p:tavLst>
                                    </p:anim>
                                    <p:animEffect transition="in" filter="fade">
                                      <p:cBhvr additive="repl">
                                        <p:cTn id="235" dur="500"/>
                                        <p:tgtEl>
                                          <p:spTgt spid="339"/>
                                        </p:tgtEl>
                                      </p:cBhvr>
                                    </p:animEffect>
                                  </p:childTnLst>
                                </p:cTn>
                              </p:par>
                            </p:childTnLst>
                          </p:cTn>
                        </p:par>
                      </p:childTnLst>
                    </p:cTn>
                  </p:par>
                  <p:par>
                    <p:cTn id="236" fill="hold">
                      <p:stCondLst>
                        <p:cond delay="indefinite"/>
                      </p:stCondLst>
                      <p:childTnLst>
                        <p:par>
                          <p:cTn id="237" fill="hold">
                            <p:stCondLst>
                              <p:cond delay="0"/>
                            </p:stCondLst>
                            <p:childTnLst>
                              <p:par>
                                <p:cTn id="238" presetID="14" presetClass="entr" presetSubtype="10" fill="hold" nodeType="clickEffect">
                                  <p:stCondLst>
                                    <p:cond delay="0"/>
                                  </p:stCondLst>
                                  <p:childTnLst>
                                    <p:set>
                                      <p:cBhvr>
                                        <p:cTn id="239" dur="1" fill="hold">
                                          <p:stCondLst>
                                            <p:cond delay="0"/>
                                          </p:stCondLst>
                                        </p:cTn>
                                        <p:tgtEl>
                                          <p:spTgt spid="415"/>
                                        </p:tgtEl>
                                        <p:attrNameLst>
                                          <p:attrName>style.visibility</p:attrName>
                                        </p:attrNameLst>
                                      </p:cBhvr>
                                      <p:to>
                                        <p:strVal val="visible"/>
                                      </p:to>
                                    </p:set>
                                    <p:animEffect transition="in" filter="randombar(horizontal)">
                                      <p:cBhvr additive="repl">
                                        <p:cTn id="240" dur="500"/>
                                        <p:tgtEl>
                                          <p:spTgt spid="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CustomShape 1"/>
          <p:cNvSpPr/>
          <p:nvPr/>
        </p:nvSpPr>
        <p:spPr>
          <a:xfrm>
            <a:off x="5791320" y="788040"/>
            <a:ext cx="4951440" cy="5903640"/>
          </a:xfrm>
          <a:prstGeom prst="rect">
            <a:avLst/>
          </a:prstGeom>
          <a:solidFill>
            <a:srgbClr val="FF0000">
              <a:alpha val="50000"/>
            </a:srgbClr>
          </a:solidFill>
          <a:ln w="9360">
            <a:noFill/>
          </a:ln>
        </p:spPr>
        <p:style>
          <a:lnRef idx="0">
            <a:scrgbClr r="0" g="0" b="0"/>
          </a:lnRef>
          <a:fillRef idx="0">
            <a:scrgbClr r="0" g="0" b="0"/>
          </a:fillRef>
          <a:effectRef idx="0">
            <a:scrgbClr r="0" g="0" b="0"/>
          </a:effectRef>
          <a:fontRef idx="minor"/>
        </p:style>
      </p:sp>
      <p:sp>
        <p:nvSpPr>
          <p:cNvPr id="435" name="CustomShape 2"/>
          <p:cNvSpPr/>
          <p:nvPr/>
        </p:nvSpPr>
        <p:spPr>
          <a:xfrm>
            <a:off x="914400" y="757080"/>
            <a:ext cx="4876560" cy="5903640"/>
          </a:xfrm>
          <a:prstGeom prst="rect">
            <a:avLst/>
          </a:prstGeom>
          <a:solidFill>
            <a:srgbClr val="99CC00">
              <a:alpha val="52000"/>
            </a:srgbClr>
          </a:solidFill>
          <a:ln w="9360">
            <a:noFill/>
          </a:ln>
        </p:spPr>
        <p:style>
          <a:lnRef idx="0">
            <a:scrgbClr r="0" g="0" b="0"/>
          </a:lnRef>
          <a:fillRef idx="0">
            <a:scrgbClr r="0" g="0" b="0"/>
          </a:fillRef>
          <a:effectRef idx="0">
            <a:scrgbClr r="0" g="0" b="0"/>
          </a:effectRef>
          <a:fontRef idx="minor"/>
        </p:style>
      </p:sp>
      <p:sp>
        <p:nvSpPr>
          <p:cNvPr id="436" name="CustomShape 3"/>
          <p:cNvSpPr/>
          <p:nvPr/>
        </p:nvSpPr>
        <p:spPr>
          <a:xfrm>
            <a:off x="0" y="-184680"/>
            <a:ext cx="184320" cy="369000"/>
          </a:xfrm>
          <a:prstGeom prst="rect">
            <a:avLst/>
          </a:prstGeom>
          <a:noFill/>
          <a:ln w="9360">
            <a:noFill/>
          </a:ln>
        </p:spPr>
        <p:style>
          <a:lnRef idx="0">
            <a:scrgbClr r="0" g="0" b="0"/>
          </a:lnRef>
          <a:fillRef idx="0">
            <a:scrgbClr r="0" g="0" b="0"/>
          </a:fillRef>
          <a:effectRef idx="0">
            <a:scrgbClr r="0" g="0" b="0"/>
          </a:effectRef>
          <a:fontRef idx="minor"/>
        </p:style>
      </p:sp>
      <p:sp>
        <p:nvSpPr>
          <p:cNvPr id="437" name="CustomShape 4"/>
          <p:cNvSpPr/>
          <p:nvPr/>
        </p:nvSpPr>
        <p:spPr>
          <a:xfrm>
            <a:off x="15240" y="-42412"/>
            <a:ext cx="12161520" cy="706432"/>
          </a:xfrm>
          <a:prstGeom prst="rect">
            <a:avLst/>
          </a:prstGeom>
          <a:noFill/>
          <a:ln w="936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457200" algn="ctr">
              <a:lnSpc>
                <a:spcPct val="100000"/>
              </a:lnSpc>
            </a:pPr>
            <a:r>
              <a:rPr lang="en-US" sz="4000" b="1" spc="-1" dirty="0">
                <a:solidFill>
                  <a:srgbClr val="382873"/>
                </a:solidFill>
                <a:latin typeface="Cambria" panose="02040503050406030204" pitchFamily="18" charset="0"/>
                <a:ea typeface="Cambria" panose="02040503050406030204" pitchFamily="18" charset="0"/>
                <a:cs typeface="Calibri" panose="020F0502020204030204" pitchFamily="34" charset="0"/>
              </a:rPr>
              <a:t>Findings – 3 (Lowest number of HHs (37 HHs)) </a:t>
            </a:r>
          </a:p>
        </p:txBody>
      </p:sp>
      <p:sp>
        <p:nvSpPr>
          <p:cNvPr id="438" name="CustomShape 5"/>
          <p:cNvSpPr/>
          <p:nvPr/>
        </p:nvSpPr>
        <p:spPr>
          <a:xfrm>
            <a:off x="8092080" y="529920"/>
            <a:ext cx="371808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Empirical Thresholds</a:t>
            </a:r>
            <a:endParaRPr lang="en-US" sz="2000" b="0" strike="noStrike" spc="-1">
              <a:latin typeface="Arial"/>
            </a:endParaRPr>
          </a:p>
        </p:txBody>
      </p:sp>
      <p:sp>
        <p:nvSpPr>
          <p:cNvPr id="439" name="CustomShape 6"/>
          <p:cNvSpPr/>
          <p:nvPr/>
        </p:nvSpPr>
        <p:spPr>
          <a:xfrm>
            <a:off x="313200" y="557280"/>
            <a:ext cx="4266720" cy="3952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1001"/>
              </a:spcBef>
            </a:pPr>
            <a:r>
              <a:rPr lang="en-US" sz="2000" b="1" strike="noStrike" spc="-1">
                <a:solidFill>
                  <a:srgbClr val="000000"/>
                </a:solidFill>
                <a:latin typeface="Arial"/>
              </a:rPr>
              <a:t>Theoretical Thresholds</a:t>
            </a:r>
            <a:endParaRPr lang="en-US" sz="2000" b="0" strike="noStrike" spc="-1">
              <a:latin typeface="Arial"/>
            </a:endParaRPr>
          </a:p>
        </p:txBody>
      </p:sp>
      <p:sp>
        <p:nvSpPr>
          <p:cNvPr id="440" name="CustomShape 7"/>
          <p:cNvSpPr/>
          <p:nvPr/>
        </p:nvSpPr>
        <p:spPr>
          <a:xfrm>
            <a:off x="3609360" y="1004760"/>
            <a:ext cx="6566760" cy="2336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grpSp>
        <p:nvGrpSpPr>
          <p:cNvPr id="441" name="Group 8"/>
          <p:cNvGrpSpPr/>
          <p:nvPr/>
        </p:nvGrpSpPr>
        <p:grpSpPr>
          <a:xfrm>
            <a:off x="3427200" y="2442600"/>
            <a:ext cx="8443800" cy="4290840"/>
            <a:chOff x="3427200" y="2442600"/>
            <a:chExt cx="8443800" cy="4290840"/>
          </a:xfrm>
        </p:grpSpPr>
        <p:sp>
          <p:nvSpPr>
            <p:cNvPr id="442" name="CustomShape 9"/>
            <p:cNvSpPr/>
            <p:nvPr/>
          </p:nvSpPr>
          <p:spPr>
            <a:xfrm>
              <a:off x="3427200" y="2442600"/>
              <a:ext cx="151920" cy="3931920"/>
            </a:xfrm>
            <a:prstGeom prst="upDownArrow">
              <a:avLst>
                <a:gd name="adj1" fmla="val 50000"/>
                <a:gd name="adj2" fmla="val 60889"/>
              </a:avLst>
            </a:prstGeom>
            <a:solidFill>
              <a:srgbClr val="0000FF"/>
            </a:solidFill>
            <a:ln w="9360">
              <a:solidFill>
                <a:schemeClr val="tx1"/>
              </a:solidFill>
              <a:miter/>
            </a:ln>
          </p:spPr>
          <p:style>
            <a:lnRef idx="0">
              <a:scrgbClr r="0" g="0" b="0"/>
            </a:lnRef>
            <a:fillRef idx="0">
              <a:scrgbClr r="0" g="0" b="0"/>
            </a:fillRef>
            <a:effectRef idx="0">
              <a:scrgbClr r="0" g="0" b="0"/>
            </a:effectRef>
            <a:fontRef idx="minor"/>
          </p:style>
        </p:sp>
        <p:sp>
          <p:nvSpPr>
            <p:cNvPr id="443" name="CustomShape 10"/>
            <p:cNvSpPr/>
            <p:nvPr/>
          </p:nvSpPr>
          <p:spPr>
            <a:xfrm>
              <a:off x="9505800" y="6095520"/>
              <a:ext cx="2365200" cy="6379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601"/>
                </a:spcBef>
              </a:pPr>
              <a:r>
                <a:rPr lang="en-US" sz="1200" b="1" strike="noStrike" spc="-1">
                  <a:solidFill>
                    <a:srgbClr val="000000"/>
                  </a:solidFill>
                  <a:latin typeface="Comic Sans MS"/>
                </a:rPr>
                <a:t>Flow of information, instructions, monitoring, supervision, etc</a:t>
              </a:r>
              <a:endParaRPr lang="en-US" sz="1200" b="0" strike="noStrike" spc="-1">
                <a:latin typeface="Arial"/>
              </a:endParaRPr>
            </a:p>
          </p:txBody>
        </p:sp>
      </p:grpSp>
      <p:grpSp>
        <p:nvGrpSpPr>
          <p:cNvPr id="444" name="Group 11"/>
          <p:cNvGrpSpPr/>
          <p:nvPr/>
        </p:nvGrpSpPr>
        <p:grpSpPr>
          <a:xfrm>
            <a:off x="2873880" y="789120"/>
            <a:ext cx="735480" cy="5940720"/>
            <a:chOff x="2873880" y="789120"/>
            <a:chExt cx="735480" cy="5940720"/>
          </a:xfrm>
        </p:grpSpPr>
        <p:sp>
          <p:nvSpPr>
            <p:cNvPr id="445" name="CustomShape 12"/>
            <p:cNvSpPr/>
            <p:nvPr/>
          </p:nvSpPr>
          <p:spPr>
            <a:xfrm>
              <a:off x="2873880" y="789120"/>
              <a:ext cx="735480" cy="5940720"/>
            </a:xfrm>
            <a:prstGeom prst="upArrow">
              <a:avLst>
                <a:gd name="adj1" fmla="val 50000"/>
                <a:gd name="adj2" fmla="val 270956"/>
              </a:avLst>
            </a:prstGeom>
            <a:solidFill>
              <a:schemeClr val="accent2">
                <a:alpha val="55000"/>
              </a:schemeClr>
            </a:solidFill>
            <a:ln w="9360">
              <a:noFill/>
            </a:ln>
          </p:spPr>
          <p:style>
            <a:lnRef idx="0">
              <a:scrgbClr r="0" g="0" b="0"/>
            </a:lnRef>
            <a:fillRef idx="0">
              <a:scrgbClr r="0" g="0" b="0"/>
            </a:fillRef>
            <a:effectRef idx="0">
              <a:scrgbClr r="0" g="0" b="0"/>
            </a:effectRef>
            <a:fontRef idx="minor"/>
          </p:style>
        </p:sp>
        <p:sp>
          <p:nvSpPr>
            <p:cNvPr id="446" name="CustomShape 13"/>
            <p:cNvSpPr/>
            <p:nvPr/>
          </p:nvSpPr>
          <p:spPr>
            <a:xfrm rot="16200000">
              <a:off x="2131560" y="4281840"/>
              <a:ext cx="2238480" cy="3646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spcBef>
                  <a:spcPts val="901"/>
                </a:spcBef>
              </a:pPr>
              <a:r>
                <a:rPr lang="en-US" sz="1800" b="1" strike="noStrike" spc="-1">
                  <a:solidFill>
                    <a:srgbClr val="000000"/>
                  </a:solidFill>
                  <a:latin typeface="Calibri"/>
                </a:rPr>
                <a:t>         INTERVENTIONS</a:t>
              </a:r>
              <a:endParaRPr lang="en-US" sz="1800" b="0" strike="noStrike" spc="-1">
                <a:latin typeface="Arial"/>
              </a:endParaRPr>
            </a:p>
          </p:txBody>
        </p:sp>
      </p:grpSp>
      <p:sp>
        <p:nvSpPr>
          <p:cNvPr id="447" name="TextShape 14"/>
          <p:cNvSpPr txBox="1"/>
          <p:nvPr/>
        </p:nvSpPr>
        <p:spPr>
          <a:xfrm>
            <a:off x="0" y="6454800"/>
            <a:ext cx="3511080" cy="364680"/>
          </a:xfrm>
          <a:prstGeom prst="rect">
            <a:avLst/>
          </a:prstGeom>
          <a:noFill/>
          <a:ln>
            <a:noFill/>
          </a:ln>
        </p:spPr>
        <p:txBody>
          <a:bodyPr lIns="90000" tIns="45000" rIns="90000" bIns="45000">
            <a:noAutofit/>
          </a:bodyPr>
          <a:lstStyle/>
          <a:p>
            <a:pPr>
              <a:lnSpc>
                <a:spcPct val="100000"/>
              </a:lnSpc>
            </a:pPr>
            <a:r>
              <a:rPr lang="en-US" sz="1600" b="1" strike="noStrike" spc="-1">
                <a:solidFill>
                  <a:srgbClr val="000000"/>
                </a:solidFill>
                <a:latin typeface="Calibri"/>
              </a:rPr>
              <a:t>HIGHEST NUMBER OF HHs</a:t>
            </a:r>
            <a:endParaRPr lang="en-US" sz="1600" b="0" strike="noStrike" spc="-1">
              <a:latin typeface="Times New Roman"/>
            </a:endParaRPr>
          </a:p>
        </p:txBody>
      </p:sp>
      <p:sp>
        <p:nvSpPr>
          <p:cNvPr id="448" name="Line 15"/>
          <p:cNvSpPr/>
          <p:nvPr/>
        </p:nvSpPr>
        <p:spPr>
          <a:xfrm>
            <a:off x="888120" y="1076040"/>
            <a:ext cx="12960" cy="4945320"/>
          </a:xfrm>
          <a:prstGeom prst="line">
            <a:avLst/>
          </a:prstGeom>
          <a:ln/>
        </p:spPr>
        <p:style>
          <a:lnRef idx="1">
            <a:schemeClr val="accent1"/>
          </a:lnRef>
          <a:fillRef idx="0">
            <a:schemeClr val="accent1"/>
          </a:fillRef>
          <a:effectRef idx="0">
            <a:schemeClr val="accent1"/>
          </a:effectRef>
          <a:fontRef idx="minor"/>
        </p:style>
      </p:sp>
      <p:sp>
        <p:nvSpPr>
          <p:cNvPr id="449" name="Line 16"/>
          <p:cNvSpPr/>
          <p:nvPr/>
        </p:nvSpPr>
        <p:spPr>
          <a:xfrm flipH="1">
            <a:off x="10697400" y="1157040"/>
            <a:ext cx="51480" cy="4910400"/>
          </a:xfrm>
          <a:prstGeom prst="line">
            <a:avLst/>
          </a:prstGeom>
          <a:ln/>
        </p:spPr>
        <p:style>
          <a:lnRef idx="1">
            <a:schemeClr val="accent1"/>
          </a:lnRef>
          <a:fillRef idx="0">
            <a:schemeClr val="accent1"/>
          </a:fillRef>
          <a:effectRef idx="0">
            <a:schemeClr val="accent1"/>
          </a:effectRef>
          <a:fontRef idx="minor"/>
        </p:style>
      </p:sp>
      <p:sp>
        <p:nvSpPr>
          <p:cNvPr id="450" name="Line 17"/>
          <p:cNvSpPr/>
          <p:nvPr/>
        </p:nvSpPr>
        <p:spPr>
          <a:xfrm>
            <a:off x="711000" y="6021360"/>
            <a:ext cx="406440" cy="0"/>
          </a:xfrm>
          <a:prstGeom prst="line">
            <a:avLst/>
          </a:prstGeom>
          <a:ln/>
        </p:spPr>
        <p:style>
          <a:lnRef idx="1">
            <a:schemeClr val="accent1"/>
          </a:lnRef>
          <a:fillRef idx="0">
            <a:schemeClr val="accent1"/>
          </a:fillRef>
          <a:effectRef idx="0">
            <a:schemeClr val="accent1"/>
          </a:effectRef>
          <a:fontRef idx="minor"/>
        </p:style>
      </p:sp>
      <p:sp>
        <p:nvSpPr>
          <p:cNvPr id="451" name="Line 18"/>
          <p:cNvSpPr/>
          <p:nvPr/>
        </p:nvSpPr>
        <p:spPr>
          <a:xfrm>
            <a:off x="10485000" y="6067440"/>
            <a:ext cx="406440" cy="0"/>
          </a:xfrm>
          <a:prstGeom prst="line">
            <a:avLst/>
          </a:prstGeom>
          <a:ln/>
        </p:spPr>
        <p:style>
          <a:lnRef idx="1">
            <a:schemeClr val="accent1"/>
          </a:lnRef>
          <a:fillRef idx="0">
            <a:schemeClr val="accent1"/>
          </a:fillRef>
          <a:effectRef idx="0">
            <a:schemeClr val="accent1"/>
          </a:effectRef>
          <a:fontRef idx="minor"/>
        </p:style>
      </p:sp>
      <p:sp>
        <p:nvSpPr>
          <p:cNvPr id="452" name="Line 19"/>
          <p:cNvSpPr/>
          <p:nvPr/>
        </p:nvSpPr>
        <p:spPr>
          <a:xfrm>
            <a:off x="684720" y="5579640"/>
            <a:ext cx="406440" cy="0"/>
          </a:xfrm>
          <a:prstGeom prst="line">
            <a:avLst/>
          </a:prstGeom>
          <a:ln/>
        </p:spPr>
        <p:style>
          <a:lnRef idx="1">
            <a:schemeClr val="accent1"/>
          </a:lnRef>
          <a:fillRef idx="0">
            <a:schemeClr val="accent1"/>
          </a:fillRef>
          <a:effectRef idx="0">
            <a:schemeClr val="accent1"/>
          </a:effectRef>
          <a:fontRef idx="minor"/>
        </p:style>
      </p:sp>
      <p:sp>
        <p:nvSpPr>
          <p:cNvPr id="453" name="Line 20"/>
          <p:cNvSpPr/>
          <p:nvPr/>
        </p:nvSpPr>
        <p:spPr>
          <a:xfrm>
            <a:off x="667440" y="5256720"/>
            <a:ext cx="406440" cy="0"/>
          </a:xfrm>
          <a:prstGeom prst="line">
            <a:avLst/>
          </a:prstGeom>
          <a:ln/>
        </p:spPr>
        <p:style>
          <a:lnRef idx="1">
            <a:schemeClr val="accent1"/>
          </a:lnRef>
          <a:fillRef idx="0">
            <a:schemeClr val="accent1"/>
          </a:fillRef>
          <a:effectRef idx="0">
            <a:schemeClr val="accent1"/>
          </a:effectRef>
          <a:fontRef idx="minor"/>
        </p:style>
      </p:sp>
      <p:sp>
        <p:nvSpPr>
          <p:cNvPr id="454" name="Line 21"/>
          <p:cNvSpPr/>
          <p:nvPr/>
        </p:nvSpPr>
        <p:spPr>
          <a:xfrm>
            <a:off x="670320" y="4874400"/>
            <a:ext cx="406440" cy="0"/>
          </a:xfrm>
          <a:prstGeom prst="line">
            <a:avLst/>
          </a:prstGeom>
          <a:ln/>
        </p:spPr>
        <p:style>
          <a:lnRef idx="1">
            <a:schemeClr val="accent1"/>
          </a:lnRef>
          <a:fillRef idx="0">
            <a:schemeClr val="accent1"/>
          </a:fillRef>
          <a:effectRef idx="0">
            <a:schemeClr val="accent1"/>
          </a:effectRef>
          <a:fontRef idx="minor"/>
        </p:style>
      </p:sp>
      <p:sp>
        <p:nvSpPr>
          <p:cNvPr id="455" name="Line 22"/>
          <p:cNvSpPr/>
          <p:nvPr/>
        </p:nvSpPr>
        <p:spPr>
          <a:xfrm>
            <a:off x="670320" y="4527000"/>
            <a:ext cx="406440" cy="0"/>
          </a:xfrm>
          <a:prstGeom prst="line">
            <a:avLst/>
          </a:prstGeom>
          <a:ln/>
        </p:spPr>
        <p:style>
          <a:lnRef idx="1">
            <a:schemeClr val="accent1"/>
          </a:lnRef>
          <a:fillRef idx="0">
            <a:schemeClr val="accent1"/>
          </a:fillRef>
          <a:effectRef idx="0">
            <a:schemeClr val="accent1"/>
          </a:effectRef>
          <a:fontRef idx="minor"/>
        </p:style>
      </p:sp>
      <p:sp>
        <p:nvSpPr>
          <p:cNvPr id="456" name="Line 23"/>
          <p:cNvSpPr/>
          <p:nvPr/>
        </p:nvSpPr>
        <p:spPr>
          <a:xfrm>
            <a:off x="660240" y="4169520"/>
            <a:ext cx="406440" cy="0"/>
          </a:xfrm>
          <a:prstGeom prst="line">
            <a:avLst/>
          </a:prstGeom>
          <a:ln/>
        </p:spPr>
        <p:style>
          <a:lnRef idx="1">
            <a:schemeClr val="accent1"/>
          </a:lnRef>
          <a:fillRef idx="0">
            <a:schemeClr val="accent1"/>
          </a:fillRef>
          <a:effectRef idx="0">
            <a:schemeClr val="accent1"/>
          </a:effectRef>
          <a:fontRef idx="minor"/>
        </p:style>
      </p:sp>
      <p:sp>
        <p:nvSpPr>
          <p:cNvPr id="457" name="Line 24"/>
          <p:cNvSpPr/>
          <p:nvPr/>
        </p:nvSpPr>
        <p:spPr>
          <a:xfrm>
            <a:off x="660240" y="3847320"/>
            <a:ext cx="406440" cy="0"/>
          </a:xfrm>
          <a:prstGeom prst="line">
            <a:avLst/>
          </a:prstGeom>
          <a:ln/>
        </p:spPr>
        <p:style>
          <a:lnRef idx="1">
            <a:schemeClr val="accent1"/>
          </a:lnRef>
          <a:fillRef idx="0">
            <a:schemeClr val="accent1"/>
          </a:fillRef>
          <a:effectRef idx="0">
            <a:schemeClr val="accent1"/>
          </a:effectRef>
          <a:fontRef idx="minor"/>
        </p:style>
      </p:sp>
      <p:sp>
        <p:nvSpPr>
          <p:cNvPr id="458" name="Line 25"/>
          <p:cNvSpPr/>
          <p:nvPr/>
        </p:nvSpPr>
        <p:spPr>
          <a:xfrm>
            <a:off x="635400" y="3458880"/>
            <a:ext cx="406440" cy="0"/>
          </a:xfrm>
          <a:prstGeom prst="line">
            <a:avLst/>
          </a:prstGeom>
          <a:ln/>
        </p:spPr>
        <p:style>
          <a:lnRef idx="1">
            <a:schemeClr val="accent1"/>
          </a:lnRef>
          <a:fillRef idx="0">
            <a:schemeClr val="accent1"/>
          </a:fillRef>
          <a:effectRef idx="0">
            <a:schemeClr val="accent1"/>
          </a:effectRef>
          <a:fontRef idx="minor"/>
        </p:style>
      </p:sp>
      <p:sp>
        <p:nvSpPr>
          <p:cNvPr id="459" name="Line 26"/>
          <p:cNvSpPr/>
          <p:nvPr/>
        </p:nvSpPr>
        <p:spPr>
          <a:xfrm>
            <a:off x="635400" y="3119760"/>
            <a:ext cx="406440" cy="0"/>
          </a:xfrm>
          <a:prstGeom prst="line">
            <a:avLst/>
          </a:prstGeom>
          <a:ln/>
        </p:spPr>
        <p:style>
          <a:lnRef idx="1">
            <a:schemeClr val="accent1"/>
          </a:lnRef>
          <a:fillRef idx="0">
            <a:schemeClr val="accent1"/>
          </a:fillRef>
          <a:effectRef idx="0">
            <a:schemeClr val="accent1"/>
          </a:effectRef>
          <a:fontRef idx="minor"/>
        </p:style>
      </p:sp>
      <p:sp>
        <p:nvSpPr>
          <p:cNvPr id="460" name="Line 27"/>
          <p:cNvSpPr/>
          <p:nvPr/>
        </p:nvSpPr>
        <p:spPr>
          <a:xfrm>
            <a:off x="660240" y="2721600"/>
            <a:ext cx="406440" cy="0"/>
          </a:xfrm>
          <a:prstGeom prst="line">
            <a:avLst/>
          </a:prstGeom>
          <a:ln/>
        </p:spPr>
        <p:style>
          <a:lnRef idx="1">
            <a:schemeClr val="accent1"/>
          </a:lnRef>
          <a:fillRef idx="0">
            <a:schemeClr val="accent1"/>
          </a:fillRef>
          <a:effectRef idx="0">
            <a:schemeClr val="accent1"/>
          </a:effectRef>
          <a:fontRef idx="minor"/>
        </p:style>
      </p:sp>
      <p:sp>
        <p:nvSpPr>
          <p:cNvPr id="461" name="Line 28"/>
          <p:cNvSpPr/>
          <p:nvPr/>
        </p:nvSpPr>
        <p:spPr>
          <a:xfrm>
            <a:off x="635400" y="2346840"/>
            <a:ext cx="406440" cy="0"/>
          </a:xfrm>
          <a:prstGeom prst="line">
            <a:avLst/>
          </a:prstGeom>
          <a:ln/>
        </p:spPr>
        <p:style>
          <a:lnRef idx="1">
            <a:schemeClr val="accent1"/>
          </a:lnRef>
          <a:fillRef idx="0">
            <a:schemeClr val="accent1"/>
          </a:fillRef>
          <a:effectRef idx="0">
            <a:schemeClr val="accent1"/>
          </a:effectRef>
          <a:fontRef idx="minor"/>
        </p:style>
      </p:sp>
      <p:sp>
        <p:nvSpPr>
          <p:cNvPr id="462" name="Line 29"/>
          <p:cNvSpPr/>
          <p:nvPr/>
        </p:nvSpPr>
        <p:spPr>
          <a:xfrm>
            <a:off x="635400" y="1953720"/>
            <a:ext cx="406440" cy="0"/>
          </a:xfrm>
          <a:prstGeom prst="line">
            <a:avLst/>
          </a:prstGeom>
          <a:ln/>
        </p:spPr>
        <p:style>
          <a:lnRef idx="1">
            <a:schemeClr val="accent1"/>
          </a:lnRef>
          <a:fillRef idx="0">
            <a:schemeClr val="accent1"/>
          </a:fillRef>
          <a:effectRef idx="0">
            <a:schemeClr val="accent1"/>
          </a:effectRef>
          <a:fontRef idx="minor"/>
        </p:style>
      </p:sp>
      <p:sp>
        <p:nvSpPr>
          <p:cNvPr id="463" name="Line 30"/>
          <p:cNvSpPr/>
          <p:nvPr/>
        </p:nvSpPr>
        <p:spPr>
          <a:xfrm>
            <a:off x="667440" y="1573920"/>
            <a:ext cx="406440" cy="0"/>
          </a:xfrm>
          <a:prstGeom prst="line">
            <a:avLst/>
          </a:prstGeom>
          <a:ln/>
        </p:spPr>
        <p:style>
          <a:lnRef idx="1">
            <a:schemeClr val="accent1"/>
          </a:lnRef>
          <a:fillRef idx="0">
            <a:schemeClr val="accent1"/>
          </a:fillRef>
          <a:effectRef idx="0">
            <a:schemeClr val="accent1"/>
          </a:effectRef>
          <a:fontRef idx="minor"/>
        </p:style>
      </p:sp>
      <p:sp>
        <p:nvSpPr>
          <p:cNvPr id="464" name="Line 31"/>
          <p:cNvSpPr/>
          <p:nvPr/>
        </p:nvSpPr>
        <p:spPr>
          <a:xfrm>
            <a:off x="667440" y="1157040"/>
            <a:ext cx="406440" cy="0"/>
          </a:xfrm>
          <a:prstGeom prst="line">
            <a:avLst/>
          </a:prstGeom>
          <a:ln/>
        </p:spPr>
        <p:style>
          <a:lnRef idx="1">
            <a:schemeClr val="accent1"/>
          </a:lnRef>
          <a:fillRef idx="0">
            <a:schemeClr val="accent1"/>
          </a:fillRef>
          <a:effectRef idx="0">
            <a:schemeClr val="accent1"/>
          </a:effectRef>
          <a:fontRef idx="minor"/>
        </p:style>
      </p:sp>
      <p:sp>
        <p:nvSpPr>
          <p:cNvPr id="465" name="CustomShape 32"/>
          <p:cNvSpPr/>
          <p:nvPr/>
        </p:nvSpPr>
        <p:spPr>
          <a:xfrm>
            <a:off x="3626640" y="1850400"/>
            <a:ext cx="6549480" cy="25128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466" name="CustomShape 33"/>
          <p:cNvSpPr/>
          <p:nvPr/>
        </p:nvSpPr>
        <p:spPr>
          <a:xfrm>
            <a:off x="914400" y="5938560"/>
            <a:ext cx="1982160" cy="12852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7% (3HHs)</a:t>
            </a:r>
            <a:endParaRPr lang="en-US" sz="1600" b="0" strike="noStrike" spc="-1">
              <a:latin typeface="Arial"/>
            </a:endParaRPr>
          </a:p>
        </p:txBody>
      </p:sp>
      <p:sp>
        <p:nvSpPr>
          <p:cNvPr id="467" name="CustomShape 34"/>
          <p:cNvSpPr/>
          <p:nvPr/>
        </p:nvSpPr>
        <p:spPr>
          <a:xfrm>
            <a:off x="101520" y="5087880"/>
            <a:ext cx="568440" cy="2091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3</a:t>
            </a:r>
            <a:endParaRPr lang="en-US" sz="1800" b="0" strike="noStrike" spc="-1">
              <a:latin typeface="Arial"/>
            </a:endParaRPr>
          </a:p>
        </p:txBody>
      </p:sp>
      <p:sp>
        <p:nvSpPr>
          <p:cNvPr id="468" name="CustomShape 35"/>
          <p:cNvSpPr/>
          <p:nvPr/>
        </p:nvSpPr>
        <p:spPr>
          <a:xfrm>
            <a:off x="101520" y="5502960"/>
            <a:ext cx="51768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2</a:t>
            </a:r>
            <a:endParaRPr lang="en-US" sz="1800" b="0" strike="noStrike" spc="-1">
              <a:latin typeface="Arial"/>
            </a:endParaRPr>
          </a:p>
        </p:txBody>
      </p:sp>
      <p:sp>
        <p:nvSpPr>
          <p:cNvPr id="469" name="CustomShape 36"/>
          <p:cNvSpPr/>
          <p:nvPr/>
        </p:nvSpPr>
        <p:spPr>
          <a:xfrm>
            <a:off x="101520" y="5909400"/>
            <a:ext cx="56844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1</a:t>
            </a:r>
            <a:endParaRPr lang="en-US" sz="1800" b="0" strike="noStrike" spc="-1">
              <a:latin typeface="Arial"/>
            </a:endParaRPr>
          </a:p>
        </p:txBody>
      </p:sp>
      <p:sp>
        <p:nvSpPr>
          <p:cNvPr id="470" name="CustomShape 37"/>
          <p:cNvSpPr/>
          <p:nvPr/>
        </p:nvSpPr>
        <p:spPr>
          <a:xfrm>
            <a:off x="3585960" y="5502960"/>
            <a:ext cx="6590160" cy="15912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471" name="CustomShape 38"/>
          <p:cNvSpPr/>
          <p:nvPr/>
        </p:nvSpPr>
        <p:spPr>
          <a:xfrm>
            <a:off x="969480" y="10760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100%(37HHs)</a:t>
            </a:r>
            <a:endParaRPr lang="en-US" sz="1600" b="0" strike="noStrike" spc="-1">
              <a:latin typeface="Arial"/>
            </a:endParaRPr>
          </a:p>
        </p:txBody>
      </p:sp>
      <p:sp>
        <p:nvSpPr>
          <p:cNvPr id="472" name="CustomShape 39"/>
          <p:cNvSpPr/>
          <p:nvPr/>
        </p:nvSpPr>
        <p:spPr>
          <a:xfrm>
            <a:off x="101520" y="107604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14</a:t>
            </a:r>
            <a:endParaRPr lang="en-US" sz="1600" b="0" strike="noStrike" spc="-1">
              <a:latin typeface="Arial"/>
            </a:endParaRPr>
          </a:p>
        </p:txBody>
      </p:sp>
      <p:sp>
        <p:nvSpPr>
          <p:cNvPr id="473" name="CustomShape 40"/>
          <p:cNvSpPr/>
          <p:nvPr/>
        </p:nvSpPr>
        <p:spPr>
          <a:xfrm>
            <a:off x="101520" y="14778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13</a:t>
            </a:r>
            <a:endParaRPr lang="en-US" sz="1600" b="0" strike="noStrike" spc="-1">
              <a:latin typeface="Arial"/>
            </a:endParaRPr>
          </a:p>
        </p:txBody>
      </p:sp>
      <p:sp>
        <p:nvSpPr>
          <p:cNvPr id="474" name="CustomShape 41"/>
          <p:cNvSpPr/>
          <p:nvPr/>
        </p:nvSpPr>
        <p:spPr>
          <a:xfrm>
            <a:off x="101520" y="185760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12</a:t>
            </a:r>
            <a:endParaRPr lang="en-US" sz="1600" b="0" strike="noStrike" spc="-1">
              <a:latin typeface="Arial"/>
            </a:endParaRPr>
          </a:p>
        </p:txBody>
      </p:sp>
      <p:sp>
        <p:nvSpPr>
          <p:cNvPr id="475" name="CustomShape 42"/>
          <p:cNvSpPr/>
          <p:nvPr/>
        </p:nvSpPr>
        <p:spPr>
          <a:xfrm>
            <a:off x="51840" y="225072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11</a:t>
            </a:r>
            <a:endParaRPr lang="en-US" sz="1600" b="0" strike="noStrike" spc="-1">
              <a:latin typeface="Arial"/>
            </a:endParaRPr>
          </a:p>
        </p:txBody>
      </p:sp>
      <p:sp>
        <p:nvSpPr>
          <p:cNvPr id="476" name="CustomShape 43"/>
          <p:cNvSpPr/>
          <p:nvPr/>
        </p:nvSpPr>
        <p:spPr>
          <a:xfrm>
            <a:off x="37440" y="2625480"/>
            <a:ext cx="736920" cy="19224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a:t>
            </a:r>
            <a:endParaRPr lang="en-US" sz="1600" b="0" strike="noStrike" spc="-1">
              <a:latin typeface="Arial"/>
            </a:endParaRPr>
          </a:p>
        </p:txBody>
      </p:sp>
      <p:sp>
        <p:nvSpPr>
          <p:cNvPr id="477" name="CustomShape 44"/>
          <p:cNvSpPr/>
          <p:nvPr/>
        </p:nvSpPr>
        <p:spPr>
          <a:xfrm>
            <a:off x="97200" y="30384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9</a:t>
            </a:r>
            <a:endParaRPr lang="en-US" sz="1800" b="0" strike="noStrike" spc="-1">
              <a:latin typeface="Arial"/>
            </a:endParaRPr>
          </a:p>
        </p:txBody>
      </p:sp>
      <p:sp>
        <p:nvSpPr>
          <p:cNvPr id="478" name="CustomShape 45"/>
          <p:cNvSpPr/>
          <p:nvPr/>
        </p:nvSpPr>
        <p:spPr>
          <a:xfrm>
            <a:off x="90360" y="3388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8</a:t>
            </a:r>
            <a:endParaRPr lang="en-US" sz="1800" b="0" strike="noStrike" spc="-1">
              <a:latin typeface="Arial"/>
            </a:endParaRPr>
          </a:p>
        </p:txBody>
      </p:sp>
      <p:sp>
        <p:nvSpPr>
          <p:cNvPr id="479" name="CustomShape 46"/>
          <p:cNvSpPr/>
          <p:nvPr/>
        </p:nvSpPr>
        <p:spPr>
          <a:xfrm>
            <a:off x="90360" y="376632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7</a:t>
            </a:r>
            <a:endParaRPr lang="en-US" sz="1800" b="0" strike="noStrike" spc="-1">
              <a:latin typeface="Arial"/>
            </a:endParaRPr>
          </a:p>
        </p:txBody>
      </p:sp>
      <p:sp>
        <p:nvSpPr>
          <p:cNvPr id="480" name="CustomShape 47"/>
          <p:cNvSpPr/>
          <p:nvPr/>
        </p:nvSpPr>
        <p:spPr>
          <a:xfrm>
            <a:off x="90360" y="408816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6</a:t>
            </a:r>
            <a:endParaRPr lang="en-US" sz="1800" b="0" strike="noStrike" spc="-1">
              <a:latin typeface="Arial"/>
            </a:endParaRPr>
          </a:p>
        </p:txBody>
      </p:sp>
      <p:sp>
        <p:nvSpPr>
          <p:cNvPr id="481" name="CustomShape 48"/>
          <p:cNvSpPr/>
          <p:nvPr/>
        </p:nvSpPr>
        <p:spPr>
          <a:xfrm>
            <a:off x="72360" y="444600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5</a:t>
            </a:r>
            <a:endParaRPr lang="en-US" sz="1800" b="0" strike="noStrike" spc="-1">
              <a:latin typeface="Arial"/>
            </a:endParaRPr>
          </a:p>
        </p:txBody>
      </p:sp>
      <p:sp>
        <p:nvSpPr>
          <p:cNvPr id="482" name="CustomShape 49"/>
          <p:cNvSpPr/>
          <p:nvPr/>
        </p:nvSpPr>
        <p:spPr>
          <a:xfrm>
            <a:off x="73800" y="4793040"/>
            <a:ext cx="587520" cy="1623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800" b="1" strike="noStrike" spc="-1">
                <a:solidFill>
                  <a:srgbClr val="000000"/>
                </a:solidFill>
                <a:latin typeface="Calibri"/>
              </a:rPr>
              <a:t>4</a:t>
            </a:r>
            <a:endParaRPr lang="en-US" sz="1800" b="0" strike="noStrike" spc="-1">
              <a:latin typeface="Arial"/>
            </a:endParaRPr>
          </a:p>
        </p:txBody>
      </p:sp>
      <p:sp>
        <p:nvSpPr>
          <p:cNvPr id="483" name="CustomShape 50"/>
          <p:cNvSpPr/>
          <p:nvPr/>
        </p:nvSpPr>
        <p:spPr>
          <a:xfrm>
            <a:off x="3585960" y="4402800"/>
            <a:ext cx="6590160" cy="1814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484" name="CustomShape 51"/>
          <p:cNvSpPr/>
          <p:nvPr/>
        </p:nvSpPr>
        <p:spPr>
          <a:xfrm>
            <a:off x="3608640" y="4087080"/>
            <a:ext cx="6567480" cy="20340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Notified Supervisor to sync data to HQ after syncing with Enumerator</a:t>
            </a:r>
            <a:endParaRPr lang="en-US" sz="1600" b="0" strike="noStrike" spc="-1">
              <a:latin typeface="Arial"/>
            </a:endParaRPr>
          </a:p>
        </p:txBody>
      </p:sp>
      <p:sp>
        <p:nvSpPr>
          <p:cNvPr id="485" name="CustomShape 52"/>
          <p:cNvSpPr/>
          <p:nvPr/>
        </p:nvSpPr>
        <p:spPr>
          <a:xfrm>
            <a:off x="3626640" y="3346920"/>
            <a:ext cx="6567480" cy="22392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Supervisor encouraged enumerator to speed up rate of work</a:t>
            </a:r>
            <a:endParaRPr lang="en-US" sz="1600" b="0" strike="noStrike" spc="-1">
              <a:latin typeface="Arial"/>
            </a:endParaRPr>
          </a:p>
        </p:txBody>
      </p:sp>
      <p:sp>
        <p:nvSpPr>
          <p:cNvPr id="486" name="CustomShape 53"/>
          <p:cNvSpPr/>
          <p:nvPr/>
        </p:nvSpPr>
        <p:spPr>
          <a:xfrm>
            <a:off x="3626640" y="3013920"/>
            <a:ext cx="6549480" cy="18144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DM checks for errors and inconsistencies</a:t>
            </a:r>
            <a:endParaRPr lang="en-US" sz="1600" b="0" strike="noStrike" spc="-1">
              <a:latin typeface="Arial"/>
            </a:endParaRPr>
          </a:p>
        </p:txBody>
      </p:sp>
      <p:sp>
        <p:nvSpPr>
          <p:cNvPr id="487" name="CustomShape 54"/>
          <p:cNvSpPr/>
          <p:nvPr/>
        </p:nvSpPr>
        <p:spPr>
          <a:xfrm>
            <a:off x="3616920" y="2625480"/>
            <a:ext cx="6559560" cy="18108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488" name="CustomShape 55"/>
          <p:cNvSpPr/>
          <p:nvPr/>
        </p:nvSpPr>
        <p:spPr>
          <a:xfrm>
            <a:off x="3608640" y="2217600"/>
            <a:ext cx="6567480" cy="22536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Enumerators notified to correct inconsistencies</a:t>
            </a:r>
            <a:endParaRPr lang="en-US" sz="1600" b="0" strike="noStrike" spc="-1">
              <a:latin typeface="Arial"/>
            </a:endParaRPr>
          </a:p>
        </p:txBody>
      </p:sp>
      <p:sp>
        <p:nvSpPr>
          <p:cNvPr id="489" name="CustomShape 56"/>
          <p:cNvSpPr/>
          <p:nvPr/>
        </p:nvSpPr>
        <p:spPr>
          <a:xfrm>
            <a:off x="3616920" y="1436400"/>
            <a:ext cx="6559560" cy="273960"/>
          </a:xfrm>
          <a:prstGeom prst="rect">
            <a:avLst/>
          </a:prstGeom>
          <a:solidFill>
            <a:srgbClr val="FFFFFF"/>
          </a:solidFill>
          <a:ln w="936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490" name="CustomShape 57"/>
          <p:cNvSpPr/>
          <p:nvPr/>
        </p:nvSpPr>
        <p:spPr>
          <a:xfrm flipH="1">
            <a:off x="9346320" y="6102720"/>
            <a:ext cx="158040" cy="588960"/>
          </a:xfrm>
          <a:prstGeom prst="upDownArrow">
            <a:avLst>
              <a:gd name="adj1" fmla="val 50000"/>
              <a:gd name="adj2" fmla="val 60889"/>
            </a:avLst>
          </a:prstGeom>
          <a:solidFill>
            <a:srgbClr val="0000FF"/>
          </a:solidFill>
          <a:ln w="9360">
            <a:solidFill>
              <a:schemeClr val="tx1"/>
            </a:solidFill>
            <a:miter/>
          </a:ln>
        </p:spPr>
        <p:style>
          <a:lnRef idx="0">
            <a:scrgbClr r="0" g="0" b="0"/>
          </a:lnRef>
          <a:fillRef idx="0">
            <a:scrgbClr r="0" g="0" b="0"/>
          </a:fillRef>
          <a:effectRef idx="0">
            <a:scrgbClr r="0" g="0" b="0"/>
          </a:effectRef>
          <a:fontRef idx="minor"/>
        </p:style>
      </p:sp>
      <p:sp>
        <p:nvSpPr>
          <p:cNvPr id="491" name="CustomShape 58"/>
          <p:cNvSpPr/>
          <p:nvPr/>
        </p:nvSpPr>
        <p:spPr>
          <a:xfrm>
            <a:off x="963720" y="3391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56%(21HHs)</a:t>
            </a:r>
            <a:endParaRPr lang="en-US" sz="1600" b="0" strike="noStrike" spc="-1">
              <a:latin typeface="Arial"/>
            </a:endParaRPr>
          </a:p>
        </p:txBody>
      </p:sp>
      <p:sp>
        <p:nvSpPr>
          <p:cNvPr id="492" name="Line 59"/>
          <p:cNvSpPr/>
          <p:nvPr/>
        </p:nvSpPr>
        <p:spPr>
          <a:xfrm>
            <a:off x="10539720" y="5662440"/>
            <a:ext cx="406440" cy="0"/>
          </a:xfrm>
          <a:prstGeom prst="line">
            <a:avLst/>
          </a:prstGeom>
          <a:ln/>
        </p:spPr>
        <p:style>
          <a:lnRef idx="1">
            <a:schemeClr val="accent1"/>
          </a:lnRef>
          <a:fillRef idx="0">
            <a:schemeClr val="accent1"/>
          </a:fillRef>
          <a:effectRef idx="0">
            <a:schemeClr val="accent1"/>
          </a:effectRef>
          <a:fontRef idx="minor"/>
        </p:style>
      </p:sp>
      <p:sp>
        <p:nvSpPr>
          <p:cNvPr id="493" name="Line 60"/>
          <p:cNvSpPr/>
          <p:nvPr/>
        </p:nvSpPr>
        <p:spPr>
          <a:xfrm>
            <a:off x="10545480" y="5288040"/>
            <a:ext cx="406440" cy="0"/>
          </a:xfrm>
          <a:prstGeom prst="line">
            <a:avLst/>
          </a:prstGeom>
          <a:ln/>
        </p:spPr>
        <p:style>
          <a:lnRef idx="1">
            <a:schemeClr val="accent1"/>
          </a:lnRef>
          <a:fillRef idx="0">
            <a:schemeClr val="accent1"/>
          </a:fillRef>
          <a:effectRef idx="0">
            <a:schemeClr val="accent1"/>
          </a:effectRef>
          <a:fontRef idx="minor"/>
        </p:style>
      </p:sp>
      <p:sp>
        <p:nvSpPr>
          <p:cNvPr id="494" name="Line 61"/>
          <p:cNvSpPr/>
          <p:nvPr/>
        </p:nvSpPr>
        <p:spPr>
          <a:xfrm>
            <a:off x="10485000" y="4970880"/>
            <a:ext cx="406440" cy="0"/>
          </a:xfrm>
          <a:prstGeom prst="line">
            <a:avLst/>
          </a:prstGeom>
          <a:ln/>
        </p:spPr>
        <p:style>
          <a:lnRef idx="1">
            <a:schemeClr val="accent1"/>
          </a:lnRef>
          <a:fillRef idx="0">
            <a:schemeClr val="accent1"/>
          </a:fillRef>
          <a:effectRef idx="0">
            <a:schemeClr val="accent1"/>
          </a:effectRef>
          <a:fontRef idx="minor"/>
        </p:style>
      </p:sp>
      <p:sp>
        <p:nvSpPr>
          <p:cNvPr id="495" name="Line 62"/>
          <p:cNvSpPr/>
          <p:nvPr/>
        </p:nvSpPr>
        <p:spPr>
          <a:xfrm>
            <a:off x="10460520" y="4584600"/>
            <a:ext cx="406440" cy="0"/>
          </a:xfrm>
          <a:prstGeom prst="line">
            <a:avLst/>
          </a:prstGeom>
          <a:ln/>
        </p:spPr>
        <p:style>
          <a:lnRef idx="1">
            <a:schemeClr val="accent1"/>
          </a:lnRef>
          <a:fillRef idx="0">
            <a:schemeClr val="accent1"/>
          </a:fillRef>
          <a:effectRef idx="0">
            <a:schemeClr val="accent1"/>
          </a:effectRef>
          <a:fontRef idx="minor"/>
        </p:style>
      </p:sp>
      <p:sp>
        <p:nvSpPr>
          <p:cNvPr id="496" name="Line 63"/>
          <p:cNvSpPr/>
          <p:nvPr/>
        </p:nvSpPr>
        <p:spPr>
          <a:xfrm>
            <a:off x="10494000" y="4213440"/>
            <a:ext cx="406440" cy="0"/>
          </a:xfrm>
          <a:prstGeom prst="line">
            <a:avLst/>
          </a:prstGeom>
          <a:ln/>
        </p:spPr>
        <p:style>
          <a:lnRef idx="1">
            <a:schemeClr val="accent1"/>
          </a:lnRef>
          <a:fillRef idx="0">
            <a:schemeClr val="accent1"/>
          </a:fillRef>
          <a:effectRef idx="0">
            <a:schemeClr val="accent1"/>
          </a:effectRef>
          <a:fontRef idx="minor"/>
        </p:style>
      </p:sp>
      <p:sp>
        <p:nvSpPr>
          <p:cNvPr id="497" name="Line 64"/>
          <p:cNvSpPr/>
          <p:nvPr/>
        </p:nvSpPr>
        <p:spPr>
          <a:xfrm>
            <a:off x="10494000" y="3847320"/>
            <a:ext cx="406440" cy="0"/>
          </a:xfrm>
          <a:prstGeom prst="line">
            <a:avLst/>
          </a:prstGeom>
          <a:ln/>
        </p:spPr>
        <p:style>
          <a:lnRef idx="1">
            <a:schemeClr val="accent1"/>
          </a:lnRef>
          <a:fillRef idx="0">
            <a:schemeClr val="accent1"/>
          </a:fillRef>
          <a:effectRef idx="0">
            <a:schemeClr val="accent1"/>
          </a:effectRef>
          <a:fontRef idx="minor"/>
        </p:style>
      </p:sp>
      <p:sp>
        <p:nvSpPr>
          <p:cNvPr id="498" name="Line 65"/>
          <p:cNvSpPr/>
          <p:nvPr/>
        </p:nvSpPr>
        <p:spPr>
          <a:xfrm>
            <a:off x="10545480" y="3469320"/>
            <a:ext cx="406440" cy="0"/>
          </a:xfrm>
          <a:prstGeom prst="line">
            <a:avLst/>
          </a:prstGeom>
          <a:ln/>
        </p:spPr>
        <p:style>
          <a:lnRef idx="1">
            <a:schemeClr val="accent1"/>
          </a:lnRef>
          <a:fillRef idx="0">
            <a:schemeClr val="accent1"/>
          </a:fillRef>
          <a:effectRef idx="0">
            <a:schemeClr val="accent1"/>
          </a:effectRef>
          <a:fontRef idx="minor"/>
        </p:style>
      </p:sp>
      <p:sp>
        <p:nvSpPr>
          <p:cNvPr id="499" name="Line 66"/>
          <p:cNvSpPr/>
          <p:nvPr/>
        </p:nvSpPr>
        <p:spPr>
          <a:xfrm>
            <a:off x="10539720" y="3119760"/>
            <a:ext cx="406440" cy="0"/>
          </a:xfrm>
          <a:prstGeom prst="line">
            <a:avLst/>
          </a:prstGeom>
          <a:ln/>
        </p:spPr>
        <p:style>
          <a:lnRef idx="1">
            <a:schemeClr val="accent1"/>
          </a:lnRef>
          <a:fillRef idx="0">
            <a:schemeClr val="accent1"/>
          </a:fillRef>
          <a:effectRef idx="0">
            <a:schemeClr val="accent1"/>
          </a:effectRef>
          <a:fontRef idx="minor"/>
        </p:style>
      </p:sp>
      <p:sp>
        <p:nvSpPr>
          <p:cNvPr id="500" name="Line 67"/>
          <p:cNvSpPr/>
          <p:nvPr/>
        </p:nvSpPr>
        <p:spPr>
          <a:xfrm>
            <a:off x="10494000" y="2806920"/>
            <a:ext cx="406440" cy="0"/>
          </a:xfrm>
          <a:prstGeom prst="line">
            <a:avLst/>
          </a:prstGeom>
          <a:ln/>
        </p:spPr>
        <p:style>
          <a:lnRef idx="1">
            <a:schemeClr val="accent1"/>
          </a:lnRef>
          <a:fillRef idx="0">
            <a:schemeClr val="accent1"/>
          </a:fillRef>
          <a:effectRef idx="0">
            <a:schemeClr val="accent1"/>
          </a:effectRef>
          <a:fontRef idx="minor"/>
        </p:style>
      </p:sp>
      <p:sp>
        <p:nvSpPr>
          <p:cNvPr id="501" name="Line 68"/>
          <p:cNvSpPr/>
          <p:nvPr/>
        </p:nvSpPr>
        <p:spPr>
          <a:xfrm>
            <a:off x="10518480" y="2346840"/>
            <a:ext cx="406440" cy="0"/>
          </a:xfrm>
          <a:prstGeom prst="line">
            <a:avLst/>
          </a:prstGeom>
          <a:ln/>
        </p:spPr>
        <p:style>
          <a:lnRef idx="1">
            <a:schemeClr val="accent1"/>
          </a:lnRef>
          <a:fillRef idx="0">
            <a:schemeClr val="accent1"/>
          </a:fillRef>
          <a:effectRef idx="0">
            <a:schemeClr val="accent1"/>
          </a:effectRef>
          <a:fontRef idx="minor"/>
        </p:style>
      </p:sp>
      <p:sp>
        <p:nvSpPr>
          <p:cNvPr id="502" name="Line 69"/>
          <p:cNvSpPr/>
          <p:nvPr/>
        </p:nvSpPr>
        <p:spPr>
          <a:xfrm>
            <a:off x="10570680" y="1953720"/>
            <a:ext cx="406440" cy="0"/>
          </a:xfrm>
          <a:prstGeom prst="line">
            <a:avLst/>
          </a:prstGeom>
          <a:ln/>
        </p:spPr>
        <p:style>
          <a:lnRef idx="1">
            <a:schemeClr val="accent1"/>
          </a:lnRef>
          <a:fillRef idx="0">
            <a:schemeClr val="accent1"/>
          </a:fillRef>
          <a:effectRef idx="0">
            <a:schemeClr val="accent1"/>
          </a:effectRef>
          <a:fontRef idx="minor"/>
        </p:style>
      </p:sp>
      <p:sp>
        <p:nvSpPr>
          <p:cNvPr id="503" name="Line 70"/>
          <p:cNvSpPr/>
          <p:nvPr/>
        </p:nvSpPr>
        <p:spPr>
          <a:xfrm>
            <a:off x="10539720" y="1528560"/>
            <a:ext cx="406440" cy="0"/>
          </a:xfrm>
          <a:prstGeom prst="line">
            <a:avLst/>
          </a:prstGeom>
          <a:ln/>
        </p:spPr>
        <p:style>
          <a:lnRef idx="1">
            <a:schemeClr val="accent1"/>
          </a:lnRef>
          <a:fillRef idx="0">
            <a:schemeClr val="accent1"/>
          </a:fillRef>
          <a:effectRef idx="0">
            <a:schemeClr val="accent1"/>
          </a:effectRef>
          <a:fontRef idx="minor"/>
        </p:style>
      </p:sp>
      <p:sp>
        <p:nvSpPr>
          <p:cNvPr id="504" name="Line 71"/>
          <p:cNvSpPr/>
          <p:nvPr/>
        </p:nvSpPr>
        <p:spPr>
          <a:xfrm>
            <a:off x="10494000" y="1173960"/>
            <a:ext cx="406440" cy="0"/>
          </a:xfrm>
          <a:prstGeom prst="line">
            <a:avLst/>
          </a:prstGeom>
          <a:ln/>
        </p:spPr>
        <p:style>
          <a:lnRef idx="1">
            <a:schemeClr val="accent1"/>
          </a:lnRef>
          <a:fillRef idx="0">
            <a:schemeClr val="accent1"/>
          </a:fillRef>
          <a:effectRef idx="0">
            <a:schemeClr val="accent1"/>
          </a:effectRef>
          <a:fontRef idx="minor"/>
        </p:style>
      </p:sp>
      <p:sp>
        <p:nvSpPr>
          <p:cNvPr id="505" name="CustomShape 72"/>
          <p:cNvSpPr/>
          <p:nvPr/>
        </p:nvSpPr>
        <p:spPr>
          <a:xfrm>
            <a:off x="940680" y="18993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84%(31HHs)</a:t>
            </a:r>
            <a:endParaRPr lang="en-US" sz="1600" b="0" strike="noStrike" spc="-1">
              <a:latin typeface="Arial"/>
            </a:endParaRPr>
          </a:p>
        </p:txBody>
      </p:sp>
      <p:sp>
        <p:nvSpPr>
          <p:cNvPr id="506" name="CustomShape 73"/>
          <p:cNvSpPr/>
          <p:nvPr/>
        </p:nvSpPr>
        <p:spPr>
          <a:xfrm>
            <a:off x="940680" y="408708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42%(16HHs)</a:t>
            </a:r>
            <a:endParaRPr lang="en-US" sz="1600" b="0" strike="noStrike" spc="-1">
              <a:latin typeface="Arial"/>
            </a:endParaRPr>
          </a:p>
        </p:txBody>
      </p:sp>
      <p:sp>
        <p:nvSpPr>
          <p:cNvPr id="507" name="CustomShape 74"/>
          <p:cNvSpPr/>
          <p:nvPr/>
        </p:nvSpPr>
        <p:spPr>
          <a:xfrm>
            <a:off x="963720" y="2662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70%(26HHs)</a:t>
            </a:r>
            <a:endParaRPr lang="en-US" sz="1600" b="0" strike="noStrike" spc="-1">
              <a:latin typeface="Arial"/>
            </a:endParaRPr>
          </a:p>
        </p:txBody>
      </p:sp>
      <p:sp>
        <p:nvSpPr>
          <p:cNvPr id="508" name="CustomShape 75"/>
          <p:cNvSpPr/>
          <p:nvPr/>
        </p:nvSpPr>
        <p:spPr>
          <a:xfrm>
            <a:off x="963720" y="48218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28%(10HHs)</a:t>
            </a:r>
            <a:endParaRPr lang="en-US" sz="1600" b="0" strike="noStrike" spc="-1">
              <a:latin typeface="Arial"/>
            </a:endParaRPr>
          </a:p>
        </p:txBody>
      </p:sp>
      <p:sp>
        <p:nvSpPr>
          <p:cNvPr id="509" name="CustomShape 76"/>
          <p:cNvSpPr/>
          <p:nvPr/>
        </p:nvSpPr>
        <p:spPr>
          <a:xfrm>
            <a:off x="-34920" y="6278760"/>
            <a:ext cx="1076760" cy="192960"/>
          </a:xfrm>
          <a:prstGeom prst="ellipse">
            <a:avLst/>
          </a:prstGeom>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600" b="1" strike="noStrike" spc="-1">
                <a:solidFill>
                  <a:srgbClr val="000000"/>
                </a:solidFill>
                <a:latin typeface="Calibri"/>
              </a:rPr>
              <a:t>Day</a:t>
            </a:r>
            <a:endParaRPr lang="en-US" sz="1600" b="0" strike="noStrike" spc="-1">
              <a:latin typeface="Arial"/>
            </a:endParaRPr>
          </a:p>
        </p:txBody>
      </p:sp>
      <p:sp>
        <p:nvSpPr>
          <p:cNvPr id="510" name="CustomShape 77"/>
          <p:cNvSpPr/>
          <p:nvPr/>
        </p:nvSpPr>
        <p:spPr>
          <a:xfrm>
            <a:off x="10743120" y="5938560"/>
            <a:ext cx="135576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16% (6HHs)</a:t>
            </a:r>
            <a:endParaRPr lang="en-US" sz="1600" b="0" strike="noStrike" spc="-1">
              <a:latin typeface="Arial"/>
            </a:endParaRPr>
          </a:p>
        </p:txBody>
      </p:sp>
      <p:sp>
        <p:nvSpPr>
          <p:cNvPr id="511" name="CustomShape 78"/>
          <p:cNvSpPr/>
          <p:nvPr/>
        </p:nvSpPr>
        <p:spPr>
          <a:xfrm>
            <a:off x="10758600" y="487872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51% (19HHs)</a:t>
            </a:r>
            <a:endParaRPr lang="en-US" sz="1600" b="0" strike="noStrike" spc="-1">
              <a:latin typeface="Arial"/>
            </a:endParaRPr>
          </a:p>
        </p:txBody>
      </p:sp>
      <p:sp>
        <p:nvSpPr>
          <p:cNvPr id="512" name="CustomShape 79"/>
          <p:cNvSpPr/>
          <p:nvPr/>
        </p:nvSpPr>
        <p:spPr>
          <a:xfrm>
            <a:off x="10774080" y="413676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94% (35HHs)</a:t>
            </a:r>
            <a:endParaRPr lang="en-US" sz="1600" b="0" strike="noStrike" spc="-1">
              <a:latin typeface="Arial"/>
            </a:endParaRPr>
          </a:p>
        </p:txBody>
      </p:sp>
      <p:sp>
        <p:nvSpPr>
          <p:cNvPr id="513" name="CustomShape 80"/>
          <p:cNvSpPr/>
          <p:nvPr/>
        </p:nvSpPr>
        <p:spPr>
          <a:xfrm>
            <a:off x="10774080" y="3344760"/>
            <a:ext cx="1324440" cy="25596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97% (36HHs)</a:t>
            </a:r>
            <a:endParaRPr lang="en-US" sz="1500" b="0" strike="noStrike" spc="-1">
              <a:latin typeface="Arial"/>
            </a:endParaRPr>
          </a:p>
        </p:txBody>
      </p:sp>
      <p:sp>
        <p:nvSpPr>
          <p:cNvPr id="514" name="CustomShape 81"/>
          <p:cNvSpPr/>
          <p:nvPr/>
        </p:nvSpPr>
        <p:spPr>
          <a:xfrm>
            <a:off x="10757160" y="2721960"/>
            <a:ext cx="1341720" cy="20808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97%(36HHs)</a:t>
            </a:r>
            <a:endParaRPr lang="en-US" sz="1600" b="0" strike="noStrike" spc="-1">
              <a:latin typeface="Arial"/>
            </a:endParaRPr>
          </a:p>
        </p:txBody>
      </p:sp>
      <p:sp>
        <p:nvSpPr>
          <p:cNvPr id="515" name="CustomShape 82"/>
          <p:cNvSpPr/>
          <p:nvPr/>
        </p:nvSpPr>
        <p:spPr>
          <a:xfrm>
            <a:off x="10774080" y="185040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97%(36HHs)</a:t>
            </a:r>
            <a:endParaRPr lang="en-US" sz="1600" b="0" strike="noStrike" spc="-1">
              <a:latin typeface="Arial"/>
            </a:endParaRPr>
          </a:p>
        </p:txBody>
      </p:sp>
      <p:sp>
        <p:nvSpPr>
          <p:cNvPr id="516" name="CustomShape 83"/>
          <p:cNvSpPr/>
          <p:nvPr/>
        </p:nvSpPr>
        <p:spPr>
          <a:xfrm>
            <a:off x="10774080" y="1004760"/>
            <a:ext cx="1387440" cy="27360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100%(37HHs)</a:t>
            </a:r>
            <a:endParaRPr lang="en-US" sz="1500" b="0" strike="noStrike" spc="-1">
              <a:latin typeface="Arial"/>
            </a:endParaRPr>
          </a:p>
        </p:txBody>
      </p:sp>
      <p:sp>
        <p:nvSpPr>
          <p:cNvPr id="517" name="CustomShape 84"/>
          <p:cNvSpPr/>
          <p:nvPr/>
        </p:nvSpPr>
        <p:spPr>
          <a:xfrm>
            <a:off x="3608640" y="5863680"/>
            <a:ext cx="6585840" cy="203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US" sz="1600" b="0" strike="noStrike" spc="-1">
                <a:solidFill>
                  <a:srgbClr val="000000"/>
                </a:solidFill>
                <a:latin typeface="Calibri"/>
              </a:rPr>
              <a:t>No intervention</a:t>
            </a:r>
            <a:endParaRPr lang="en-US" sz="1600" b="0" strike="noStrike" spc="-1">
              <a:latin typeface="Arial"/>
            </a:endParaRPr>
          </a:p>
        </p:txBody>
      </p:sp>
      <p:sp>
        <p:nvSpPr>
          <p:cNvPr id="518" name="CustomShape 85"/>
          <p:cNvSpPr/>
          <p:nvPr/>
        </p:nvSpPr>
        <p:spPr>
          <a:xfrm>
            <a:off x="3597120" y="5087880"/>
            <a:ext cx="6597360" cy="2422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Supervisor encouraged enumerator to speed up rate of work</a:t>
            </a:r>
            <a:endParaRPr lang="en-US" sz="1600" b="0" strike="noStrike" spc="-1">
              <a:latin typeface="Arial"/>
            </a:endParaRPr>
          </a:p>
        </p:txBody>
      </p:sp>
      <p:sp>
        <p:nvSpPr>
          <p:cNvPr id="519" name="CustomShape 86"/>
          <p:cNvSpPr/>
          <p:nvPr/>
        </p:nvSpPr>
        <p:spPr>
          <a:xfrm>
            <a:off x="3585960" y="4785480"/>
            <a:ext cx="6590160" cy="2350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Notified Supervisor to sync data to HQ after syncing with Enumerator</a:t>
            </a:r>
            <a:endParaRPr lang="en-US" sz="1600" b="0" strike="noStrike" spc="-1">
              <a:latin typeface="Arial"/>
            </a:endParaRPr>
          </a:p>
        </p:txBody>
      </p:sp>
      <p:sp>
        <p:nvSpPr>
          <p:cNvPr id="520" name="CustomShape 87"/>
          <p:cNvSpPr/>
          <p:nvPr/>
        </p:nvSpPr>
        <p:spPr>
          <a:xfrm>
            <a:off x="3615120" y="3728160"/>
            <a:ext cx="6561360" cy="204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0" strike="noStrike" spc="-1">
                <a:solidFill>
                  <a:srgbClr val="000000"/>
                </a:solidFill>
                <a:latin typeface="Calibri"/>
              </a:rPr>
              <a:t>DQMT followed up to ensure that Enumerators are not cutting corners</a:t>
            </a:r>
            <a:endParaRPr lang="en-US" sz="1600" b="0" strike="noStrike" spc="-1">
              <a:latin typeface="Arial"/>
            </a:endParaRPr>
          </a:p>
        </p:txBody>
      </p:sp>
      <p:sp>
        <p:nvSpPr>
          <p:cNvPr id="521" name="CustomShape 88"/>
          <p:cNvSpPr/>
          <p:nvPr/>
        </p:nvSpPr>
        <p:spPr>
          <a:xfrm>
            <a:off x="969480" y="55155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14%(5HHs)</a:t>
            </a:r>
            <a:endParaRPr lang="en-US" sz="1600" b="0" strike="noStrike" spc="-1">
              <a:latin typeface="Arial"/>
            </a:endParaRPr>
          </a:p>
        </p:txBody>
      </p:sp>
      <p:sp>
        <p:nvSpPr>
          <p:cNvPr id="522" name="CustomShape 89"/>
          <p:cNvSpPr/>
          <p:nvPr/>
        </p:nvSpPr>
        <p:spPr>
          <a:xfrm>
            <a:off x="914400" y="51681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21%(8HHs)</a:t>
            </a:r>
            <a:endParaRPr lang="en-US" sz="1600" b="0" strike="noStrike" spc="-1">
              <a:latin typeface="Arial"/>
            </a:endParaRPr>
          </a:p>
        </p:txBody>
      </p:sp>
      <p:sp>
        <p:nvSpPr>
          <p:cNvPr id="523" name="CustomShape 90"/>
          <p:cNvSpPr/>
          <p:nvPr/>
        </p:nvSpPr>
        <p:spPr>
          <a:xfrm>
            <a:off x="944640" y="44442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35%(13HHs)</a:t>
            </a:r>
            <a:endParaRPr lang="en-US" sz="1600" b="0" strike="noStrike" spc="-1">
              <a:latin typeface="Arial"/>
            </a:endParaRPr>
          </a:p>
        </p:txBody>
      </p:sp>
      <p:sp>
        <p:nvSpPr>
          <p:cNvPr id="524" name="CustomShape 91"/>
          <p:cNvSpPr/>
          <p:nvPr/>
        </p:nvSpPr>
        <p:spPr>
          <a:xfrm>
            <a:off x="10729800" y="5561280"/>
            <a:ext cx="1339920" cy="20196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32% (12HHs)</a:t>
            </a:r>
            <a:endParaRPr lang="en-US" sz="1600" b="0" strike="noStrike" spc="-1">
              <a:latin typeface="Arial"/>
            </a:endParaRPr>
          </a:p>
        </p:txBody>
      </p:sp>
      <p:sp>
        <p:nvSpPr>
          <p:cNvPr id="525" name="CustomShape 92"/>
          <p:cNvSpPr/>
          <p:nvPr/>
        </p:nvSpPr>
        <p:spPr>
          <a:xfrm>
            <a:off x="10743120" y="522252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51% (19HHs)</a:t>
            </a:r>
            <a:endParaRPr lang="en-US" sz="1600" b="0" strike="noStrike" spc="-1">
              <a:latin typeface="Arial"/>
            </a:endParaRPr>
          </a:p>
        </p:txBody>
      </p:sp>
      <p:sp>
        <p:nvSpPr>
          <p:cNvPr id="526" name="CustomShape 93"/>
          <p:cNvSpPr/>
          <p:nvPr/>
        </p:nvSpPr>
        <p:spPr>
          <a:xfrm>
            <a:off x="10748880" y="447768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94% (35HHs)</a:t>
            </a:r>
            <a:endParaRPr lang="en-US" sz="1600" b="0" strike="noStrike" spc="-1">
              <a:latin typeface="Arial"/>
            </a:endParaRPr>
          </a:p>
        </p:txBody>
      </p:sp>
      <p:sp>
        <p:nvSpPr>
          <p:cNvPr id="527" name="CustomShape 94"/>
          <p:cNvSpPr/>
          <p:nvPr/>
        </p:nvSpPr>
        <p:spPr>
          <a:xfrm>
            <a:off x="10748880" y="3770640"/>
            <a:ext cx="1324440" cy="1537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500" b="1" strike="noStrike" spc="-1">
                <a:solidFill>
                  <a:srgbClr val="000000"/>
                </a:solidFill>
                <a:latin typeface="Calibri"/>
              </a:rPr>
              <a:t>97% (36HHs)</a:t>
            </a:r>
            <a:endParaRPr lang="en-US" sz="1500" b="0" strike="noStrike" spc="-1">
              <a:latin typeface="Arial"/>
            </a:endParaRPr>
          </a:p>
        </p:txBody>
      </p:sp>
      <p:sp>
        <p:nvSpPr>
          <p:cNvPr id="528" name="CustomShape 95"/>
          <p:cNvSpPr/>
          <p:nvPr/>
        </p:nvSpPr>
        <p:spPr>
          <a:xfrm>
            <a:off x="914400" y="377064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49%(18HHs)</a:t>
            </a:r>
            <a:endParaRPr lang="en-US" sz="1600" b="0" strike="noStrike" spc="-1">
              <a:latin typeface="Arial"/>
            </a:endParaRPr>
          </a:p>
        </p:txBody>
      </p:sp>
      <p:sp>
        <p:nvSpPr>
          <p:cNvPr id="529" name="CustomShape 96"/>
          <p:cNvSpPr/>
          <p:nvPr/>
        </p:nvSpPr>
        <p:spPr>
          <a:xfrm>
            <a:off x="914400" y="30330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63%(23HHs)</a:t>
            </a:r>
            <a:endParaRPr lang="en-US" sz="1600" b="0" strike="noStrike" spc="-1">
              <a:latin typeface="Arial"/>
            </a:endParaRPr>
          </a:p>
        </p:txBody>
      </p:sp>
      <p:sp>
        <p:nvSpPr>
          <p:cNvPr id="530" name="CustomShape 97"/>
          <p:cNvSpPr/>
          <p:nvPr/>
        </p:nvSpPr>
        <p:spPr>
          <a:xfrm>
            <a:off x="10774080" y="3015720"/>
            <a:ext cx="1341720" cy="20808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97%(36HHs)</a:t>
            </a:r>
            <a:endParaRPr lang="en-US" sz="1600" b="0" strike="noStrike" spc="-1">
              <a:latin typeface="Arial"/>
            </a:endParaRPr>
          </a:p>
        </p:txBody>
      </p:sp>
      <p:sp>
        <p:nvSpPr>
          <p:cNvPr id="531" name="CustomShape 98"/>
          <p:cNvSpPr/>
          <p:nvPr/>
        </p:nvSpPr>
        <p:spPr>
          <a:xfrm>
            <a:off x="914400" y="229356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 77%(28HHs)</a:t>
            </a:r>
            <a:endParaRPr lang="en-US" sz="1600" b="0" strike="noStrike" spc="-1">
              <a:latin typeface="Arial"/>
            </a:endParaRPr>
          </a:p>
        </p:txBody>
      </p:sp>
      <p:sp>
        <p:nvSpPr>
          <p:cNvPr id="532" name="CustomShape 99"/>
          <p:cNvSpPr/>
          <p:nvPr/>
        </p:nvSpPr>
        <p:spPr>
          <a:xfrm>
            <a:off x="918360" y="1477800"/>
            <a:ext cx="1932840" cy="162360"/>
          </a:xfrm>
          <a:prstGeom prst="rect">
            <a:avLst/>
          </a:prstGeom>
          <a:noFill/>
          <a:ln w="38160">
            <a:solidFill>
              <a:srgbClr val="92D05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92%(34HHs)</a:t>
            </a:r>
            <a:endParaRPr lang="en-US" sz="1600" b="0" strike="noStrike" spc="-1">
              <a:latin typeface="Arial"/>
            </a:endParaRPr>
          </a:p>
        </p:txBody>
      </p:sp>
      <p:sp>
        <p:nvSpPr>
          <p:cNvPr id="533" name="CustomShape 100"/>
          <p:cNvSpPr/>
          <p:nvPr/>
        </p:nvSpPr>
        <p:spPr>
          <a:xfrm>
            <a:off x="10745280" y="223812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97%(36HHs)</a:t>
            </a:r>
            <a:endParaRPr lang="en-US" sz="1600" b="0" strike="noStrike" spc="-1">
              <a:latin typeface="Arial"/>
            </a:endParaRPr>
          </a:p>
        </p:txBody>
      </p:sp>
      <p:sp>
        <p:nvSpPr>
          <p:cNvPr id="534" name="CustomShape 101"/>
          <p:cNvSpPr/>
          <p:nvPr/>
        </p:nvSpPr>
        <p:spPr>
          <a:xfrm>
            <a:off x="10774080" y="1436400"/>
            <a:ext cx="1324440" cy="184320"/>
          </a:xfrm>
          <a:prstGeom prst="rect">
            <a:avLst/>
          </a:prstGeom>
          <a:noFill/>
          <a:ln w="25560">
            <a:solidFill>
              <a:srgbClr val="FF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nSpc>
                <a:spcPct val="100000"/>
              </a:lnSpc>
            </a:pPr>
            <a:r>
              <a:rPr lang="en-US" sz="1600" b="1" strike="noStrike" spc="-1">
                <a:solidFill>
                  <a:srgbClr val="000000"/>
                </a:solidFill>
                <a:latin typeface="Calibri"/>
              </a:rPr>
              <a:t>100%(37HHs)</a:t>
            </a:r>
            <a:endParaRPr lang="en-US" sz="1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fill="hold" nodeType="clickEffect">
                                  <p:stCondLst>
                                    <p:cond delay="0"/>
                                  </p:stCondLst>
                                  <p:childTnLst>
                                    <p:set>
                                      <p:cBhvr>
                                        <p:cTn id="6" dur="1" fill="hold">
                                          <p:stCondLst>
                                            <p:cond delay="0"/>
                                          </p:stCondLst>
                                        </p:cTn>
                                        <p:tgtEl>
                                          <p:spTgt spid="444"/>
                                        </p:tgtEl>
                                        <p:attrNameLst>
                                          <p:attrName>style.visibility</p:attrName>
                                        </p:attrNameLst>
                                      </p:cBhvr>
                                      <p:to>
                                        <p:strVal val="visible"/>
                                      </p:to>
                                    </p:set>
                                    <p:animEffect transition="in" filter="fade">
                                      <p:cBhvr additive="repl">
                                        <p:cTn id="7" dur="500"/>
                                        <p:tgtEl>
                                          <p:spTgt spid="4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41"/>
                                        </p:tgtEl>
                                        <p:attrNameLst>
                                          <p:attrName>style.visibility</p:attrName>
                                        </p:attrNameLst>
                                      </p:cBhvr>
                                      <p:to>
                                        <p:strVal val="visible"/>
                                      </p:to>
                                    </p:set>
                                    <p:animEffect transition="in" filter="wipe(down)">
                                      <p:cBhvr additive="repl">
                                        <p:cTn id="12" dur="500"/>
                                        <p:tgtEl>
                                          <p:spTgt spid="44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p:cTn id="16" dur="1" fill="hold">
                                          <p:stCondLst>
                                            <p:cond delay="0"/>
                                          </p:stCondLst>
                                        </p:cTn>
                                        <p:tgtEl>
                                          <p:spTgt spid="46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fill="hold" nodeType="clickEffect">
                                  <p:stCondLst>
                                    <p:cond delay="0"/>
                                  </p:stCondLst>
                                  <p:childTnLst>
                                    <p:set>
                                      <p:cBhvr>
                                        <p:cTn id="20" dur="1" fill="hold">
                                          <p:stCondLst>
                                            <p:cond delay="0"/>
                                          </p:stCondLst>
                                        </p:cTn>
                                        <p:tgtEl>
                                          <p:spTgt spid="517"/>
                                        </p:tgtEl>
                                        <p:attrNameLst>
                                          <p:attrName>style.visibility</p:attrName>
                                        </p:attrNameLst>
                                      </p:cBhvr>
                                      <p:to>
                                        <p:strVal val="visible"/>
                                      </p:to>
                                    </p:set>
                                    <p:animEffect transition="in" filter="fade">
                                      <p:cBhvr additive="repl">
                                        <p:cTn id="21" dur="500"/>
                                        <p:tgtEl>
                                          <p:spTgt spid="5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10"/>
                                        </p:tgtEl>
                                        <p:attrNameLst>
                                          <p:attrName>style.visibility</p:attrName>
                                        </p:attrNameLst>
                                      </p:cBhvr>
                                      <p:to>
                                        <p:strVal val="visible"/>
                                      </p:to>
                                    </p:set>
                                    <p:animEffect transition="in" filter="wipe(down)">
                                      <p:cBhvr additive="repl">
                                        <p:cTn id="26" dur="500"/>
                                        <p:tgtEl>
                                          <p:spTgt spid="5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fill="hold" nodeType="clickEffect">
                                  <p:stCondLst>
                                    <p:cond delay="0"/>
                                  </p:stCondLst>
                                  <p:childTnLst>
                                    <p:set>
                                      <p:cBhvr>
                                        <p:cTn id="30" dur="1" fill="hold">
                                          <p:stCondLst>
                                            <p:cond delay="0"/>
                                          </p:stCondLst>
                                        </p:cTn>
                                        <p:tgtEl>
                                          <p:spTgt spid="521"/>
                                        </p:tgtEl>
                                        <p:attrNameLst>
                                          <p:attrName>style.visibility</p:attrName>
                                        </p:attrNameLst>
                                      </p:cBhvr>
                                      <p:to>
                                        <p:strVal val="visible"/>
                                      </p:to>
                                    </p:set>
                                    <p:animEffect transition="in" filter="fade">
                                      <p:cBhvr additive="repl">
                                        <p:cTn id="31" dur="500"/>
                                        <p:tgtEl>
                                          <p:spTgt spid="521"/>
                                        </p:tgtEl>
                                      </p:cBhvr>
                                    </p:animEffect>
                                    <p:anim calcmode="lin" valueType="num">
                                      <p:cBhvr additive="repl">
                                        <p:cTn id="32" dur="500" fill="hold"/>
                                        <p:tgtEl>
                                          <p:spTgt spid="521"/>
                                        </p:tgtEl>
                                        <p:attrNameLst>
                                          <p:attrName>ppt_x</p:attrName>
                                        </p:attrNameLst>
                                      </p:cBhvr>
                                      <p:tavLst>
                                        <p:tav tm="0">
                                          <p:val>
                                            <p:strVal val="#ppt_x"/>
                                          </p:val>
                                        </p:tav>
                                        <p:tav tm="100000">
                                          <p:val>
                                            <p:strVal val="#ppt_x"/>
                                          </p:val>
                                        </p:tav>
                                      </p:tavLst>
                                    </p:anim>
                                    <p:anim calcmode="lin" valueType="num">
                                      <p:cBhvr additive="repl">
                                        <p:cTn id="33" dur="500" fill="hold"/>
                                        <p:tgtEl>
                                          <p:spTgt spid="52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470"/>
                                        </p:tgtEl>
                                        <p:attrNameLst>
                                          <p:attrName>style.visibility</p:attrName>
                                        </p:attrNameLst>
                                      </p:cBhvr>
                                      <p:to>
                                        <p:strVal val="visible"/>
                                      </p:to>
                                    </p:set>
                                    <p:animEffect transition="in" filter="barn(inVertical)">
                                      <p:cBhvr additive="repl">
                                        <p:cTn id="38" dur="500"/>
                                        <p:tgtEl>
                                          <p:spTgt spid="470"/>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fill="hold" nodeType="clickEffect">
                                  <p:stCondLst>
                                    <p:cond delay="0"/>
                                  </p:stCondLst>
                                  <p:childTnLst>
                                    <p:set>
                                      <p:cBhvr>
                                        <p:cTn id="42" dur="1" fill="hold">
                                          <p:stCondLst>
                                            <p:cond delay="0"/>
                                          </p:stCondLst>
                                        </p:cTn>
                                        <p:tgtEl>
                                          <p:spTgt spid="524"/>
                                        </p:tgtEl>
                                        <p:attrNameLst>
                                          <p:attrName>style.visibility</p:attrName>
                                        </p:attrNameLst>
                                      </p:cBhvr>
                                      <p:to>
                                        <p:strVal val="visible"/>
                                      </p:to>
                                    </p:set>
                                    <p:animEffect transition="in" filter="fade">
                                      <p:cBhvr additive="repl">
                                        <p:cTn id="43" dur="500"/>
                                        <p:tgtEl>
                                          <p:spTgt spid="524"/>
                                        </p:tgtEl>
                                      </p:cBhvr>
                                    </p:animEffect>
                                    <p:anim calcmode="lin" valueType="num">
                                      <p:cBhvr additive="repl">
                                        <p:cTn id="44" dur="500" fill="hold"/>
                                        <p:tgtEl>
                                          <p:spTgt spid="524"/>
                                        </p:tgtEl>
                                        <p:attrNameLst>
                                          <p:attrName>ppt_x</p:attrName>
                                        </p:attrNameLst>
                                      </p:cBhvr>
                                      <p:tavLst>
                                        <p:tav tm="0">
                                          <p:val>
                                            <p:strVal val="#ppt_x"/>
                                          </p:val>
                                        </p:tav>
                                        <p:tav tm="100000">
                                          <p:val>
                                            <p:strVal val="#ppt_x"/>
                                          </p:val>
                                        </p:tav>
                                      </p:tavLst>
                                    </p:anim>
                                    <p:anim calcmode="lin" valueType="num">
                                      <p:cBhvr additive="repl">
                                        <p:cTn id="45" dur="500" fill="hold"/>
                                        <p:tgtEl>
                                          <p:spTgt spid="52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fill="hold" nodeType="clickEffect">
                                  <p:stCondLst>
                                    <p:cond delay="0"/>
                                  </p:stCondLst>
                                  <p:childTnLst>
                                    <p:set>
                                      <p:cBhvr>
                                        <p:cTn id="49" dur="1" fill="hold">
                                          <p:stCondLst>
                                            <p:cond delay="0"/>
                                          </p:stCondLst>
                                        </p:cTn>
                                        <p:tgtEl>
                                          <p:spTgt spid="522"/>
                                        </p:tgtEl>
                                        <p:attrNameLst>
                                          <p:attrName>style.visibility</p:attrName>
                                        </p:attrNameLst>
                                      </p:cBhvr>
                                      <p:to>
                                        <p:strVal val="visible"/>
                                      </p:to>
                                    </p:set>
                                    <p:animEffect transition="in" filter="fade">
                                      <p:cBhvr additive="repl">
                                        <p:cTn id="50" dur="500"/>
                                        <p:tgtEl>
                                          <p:spTgt spid="522"/>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fill="hold" nodeType="clickEffect">
                                  <p:stCondLst>
                                    <p:cond delay="0"/>
                                  </p:stCondLst>
                                  <p:childTnLst>
                                    <p:set>
                                      <p:cBhvr>
                                        <p:cTn id="54" dur="1" fill="hold">
                                          <p:stCondLst>
                                            <p:cond delay="0"/>
                                          </p:stCondLst>
                                        </p:cTn>
                                        <p:tgtEl>
                                          <p:spTgt spid="518"/>
                                        </p:tgtEl>
                                        <p:attrNameLst>
                                          <p:attrName>style.visibility</p:attrName>
                                        </p:attrNameLst>
                                      </p:cBhvr>
                                      <p:to>
                                        <p:strVal val="visible"/>
                                      </p:to>
                                    </p:set>
                                    <p:animEffect transition="in" filter="fade">
                                      <p:cBhvr additive="repl">
                                        <p:cTn id="55" dur="500"/>
                                        <p:tgtEl>
                                          <p:spTgt spid="518"/>
                                        </p:tgtEl>
                                      </p:cBhvr>
                                    </p:animEffect>
                                    <p:anim calcmode="lin" valueType="num">
                                      <p:cBhvr additive="repl">
                                        <p:cTn id="56" dur="500" fill="hold"/>
                                        <p:tgtEl>
                                          <p:spTgt spid="518"/>
                                        </p:tgtEl>
                                        <p:attrNameLst>
                                          <p:attrName>ppt_x</p:attrName>
                                        </p:attrNameLst>
                                      </p:cBhvr>
                                      <p:tavLst>
                                        <p:tav tm="0">
                                          <p:val>
                                            <p:strVal val="#ppt_x"/>
                                          </p:val>
                                        </p:tav>
                                        <p:tav tm="100000">
                                          <p:val>
                                            <p:strVal val="#ppt_x"/>
                                          </p:val>
                                        </p:tav>
                                      </p:tavLst>
                                    </p:anim>
                                    <p:anim calcmode="lin" valueType="num">
                                      <p:cBhvr additive="repl">
                                        <p:cTn id="57" dur="500" fill="hold"/>
                                        <p:tgtEl>
                                          <p:spTgt spid="51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525"/>
                                        </p:tgtEl>
                                        <p:attrNameLst>
                                          <p:attrName>style.visibility</p:attrName>
                                        </p:attrNameLst>
                                      </p:cBhvr>
                                      <p:to>
                                        <p:strVal val="visible"/>
                                      </p:to>
                                    </p:set>
                                    <p:animEffect transition="in" filter="wipe(down)">
                                      <p:cBhvr additive="repl">
                                        <p:cTn id="62" dur="500"/>
                                        <p:tgtEl>
                                          <p:spTgt spid="525"/>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08"/>
                                        </p:tgtEl>
                                        <p:attrNameLst>
                                          <p:attrName>style.visibility</p:attrName>
                                        </p:attrNameLst>
                                      </p:cBhvr>
                                      <p:to>
                                        <p:strVal val="visible"/>
                                      </p:to>
                                    </p:set>
                                    <p:anim calcmode="lin" valueType="num">
                                      <p:cBhvr additive="repl">
                                        <p:cTn id="67" dur="500" fill="hold"/>
                                        <p:tgtEl>
                                          <p:spTgt spid="508"/>
                                        </p:tgtEl>
                                        <p:attrNameLst>
                                          <p:attrName>ppt_x</p:attrName>
                                        </p:attrNameLst>
                                      </p:cBhvr>
                                      <p:tavLst>
                                        <p:tav tm="0">
                                          <p:val>
                                            <p:strVal val="#ppt_x"/>
                                          </p:val>
                                        </p:tav>
                                        <p:tav tm="100000">
                                          <p:val>
                                            <p:strVal val="#ppt_x"/>
                                          </p:val>
                                        </p:tav>
                                      </p:tavLst>
                                    </p:anim>
                                    <p:anim calcmode="lin" valueType="num">
                                      <p:cBhvr additive="repl">
                                        <p:cTn id="68" dur="500" fill="hold"/>
                                        <p:tgtEl>
                                          <p:spTgt spid="50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nodeType="clickEffect">
                                  <p:stCondLst>
                                    <p:cond delay="0"/>
                                  </p:stCondLst>
                                  <p:childTnLst>
                                    <p:set>
                                      <p:cBhvr>
                                        <p:cTn id="72" dur="1" fill="hold">
                                          <p:stCondLst>
                                            <p:cond delay="0"/>
                                          </p:stCondLst>
                                        </p:cTn>
                                        <p:tgtEl>
                                          <p:spTgt spid="519"/>
                                        </p:tgtEl>
                                        <p:attrNameLst>
                                          <p:attrName>style.visibility</p:attrName>
                                        </p:attrNameLst>
                                      </p:cBhvr>
                                      <p:to>
                                        <p:strVal val="visible"/>
                                      </p:to>
                                    </p:set>
                                    <p:animEffect transition="in" filter="circle(in)">
                                      <p:cBhvr additive="repl">
                                        <p:cTn id="73" dur="500"/>
                                        <p:tgtEl>
                                          <p:spTgt spid="519"/>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511"/>
                                        </p:tgtEl>
                                        <p:attrNameLst>
                                          <p:attrName>style.visibility</p:attrName>
                                        </p:attrNameLst>
                                      </p:cBhvr>
                                      <p:to>
                                        <p:strVal val="visible"/>
                                      </p:to>
                                    </p:set>
                                    <p:animEffect transition="in" filter="barn(inVertical)">
                                      <p:cBhvr additive="repl">
                                        <p:cTn id="78" dur="500"/>
                                        <p:tgtEl>
                                          <p:spTgt spid="51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fill="hold" nodeType="clickEffect">
                                  <p:stCondLst>
                                    <p:cond delay="0"/>
                                  </p:stCondLst>
                                  <p:childTnLst>
                                    <p:set>
                                      <p:cBhvr>
                                        <p:cTn id="82" dur="1" fill="hold">
                                          <p:stCondLst>
                                            <p:cond delay="0"/>
                                          </p:stCondLst>
                                        </p:cTn>
                                        <p:tgtEl>
                                          <p:spTgt spid="523"/>
                                        </p:tgtEl>
                                        <p:attrNameLst>
                                          <p:attrName>style.visibility</p:attrName>
                                        </p:attrNameLst>
                                      </p:cBhvr>
                                      <p:to>
                                        <p:strVal val="visible"/>
                                      </p:to>
                                    </p:set>
                                    <p:animEffect transition="in" filter="fade">
                                      <p:cBhvr additive="repl">
                                        <p:cTn id="83" dur="500"/>
                                        <p:tgtEl>
                                          <p:spTgt spid="52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483"/>
                                        </p:tgtEl>
                                        <p:attrNameLst>
                                          <p:attrName>style.visibility</p:attrName>
                                        </p:attrNameLst>
                                      </p:cBhvr>
                                      <p:to>
                                        <p:strVal val="visible"/>
                                      </p:to>
                                    </p:set>
                                    <p:animEffect transition="in" filter="wipe(down)">
                                      <p:cBhvr additive="repl">
                                        <p:cTn id="88" dur="500"/>
                                        <p:tgtEl>
                                          <p:spTgt spid="483"/>
                                        </p:tgtEl>
                                      </p:cBhvr>
                                    </p:animEffect>
                                  </p:childTnLst>
                                </p:cTn>
                              </p:par>
                            </p:childTnLst>
                          </p:cTn>
                        </p:par>
                      </p:childTnLst>
                    </p:cTn>
                  </p:par>
                  <p:par>
                    <p:cTn id="89" fill="hold">
                      <p:stCondLst>
                        <p:cond delay="indefinite"/>
                      </p:stCondLst>
                      <p:childTnLst>
                        <p:par>
                          <p:cTn id="90" fill="hold">
                            <p:stCondLst>
                              <p:cond delay="0"/>
                            </p:stCondLst>
                            <p:childTnLst>
                              <p:par>
                                <p:cTn id="91" presetID="6" presetClass="entr" presetSubtype="16" fill="hold" nodeType="clickEffect">
                                  <p:stCondLst>
                                    <p:cond delay="0"/>
                                  </p:stCondLst>
                                  <p:childTnLst>
                                    <p:set>
                                      <p:cBhvr>
                                        <p:cTn id="92" dur="1" fill="hold">
                                          <p:stCondLst>
                                            <p:cond delay="0"/>
                                          </p:stCondLst>
                                        </p:cTn>
                                        <p:tgtEl>
                                          <p:spTgt spid="526"/>
                                        </p:tgtEl>
                                        <p:attrNameLst>
                                          <p:attrName>style.visibility</p:attrName>
                                        </p:attrNameLst>
                                      </p:cBhvr>
                                      <p:to>
                                        <p:strVal val="visible"/>
                                      </p:to>
                                    </p:set>
                                    <p:animEffect transition="in" filter="circle(in)">
                                      <p:cBhvr additive="repl">
                                        <p:cTn id="93" dur="500"/>
                                        <p:tgtEl>
                                          <p:spTgt spid="526"/>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fill="hold" nodeType="clickEffect">
                                  <p:stCondLst>
                                    <p:cond delay="0"/>
                                  </p:stCondLst>
                                  <p:childTnLst>
                                    <p:set>
                                      <p:cBhvr>
                                        <p:cTn id="97" dur="1" fill="hold">
                                          <p:stCondLst>
                                            <p:cond delay="0"/>
                                          </p:stCondLst>
                                        </p:cTn>
                                        <p:tgtEl>
                                          <p:spTgt spid="506"/>
                                        </p:tgtEl>
                                        <p:attrNameLst>
                                          <p:attrName>style.visibility</p:attrName>
                                        </p:attrNameLst>
                                      </p:cBhvr>
                                      <p:to>
                                        <p:strVal val="visible"/>
                                      </p:to>
                                    </p:set>
                                    <p:animEffect transition="in" filter="fade">
                                      <p:cBhvr additive="repl">
                                        <p:cTn id="98" dur="500"/>
                                        <p:tgtEl>
                                          <p:spTgt spid="506"/>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1" fill="hold" nodeType="clickEffect">
                                  <p:stCondLst>
                                    <p:cond delay="0"/>
                                  </p:stCondLst>
                                  <p:childTnLst>
                                    <p:set>
                                      <p:cBhvr>
                                        <p:cTn id="102" dur="1" fill="hold">
                                          <p:stCondLst>
                                            <p:cond delay="0"/>
                                          </p:stCondLst>
                                        </p:cTn>
                                        <p:tgtEl>
                                          <p:spTgt spid="484"/>
                                        </p:tgtEl>
                                        <p:attrNameLst>
                                          <p:attrName>style.visibility</p:attrName>
                                        </p:attrNameLst>
                                      </p:cBhvr>
                                      <p:to>
                                        <p:strVal val="visible"/>
                                      </p:to>
                                    </p:set>
                                    <p:animEffect transition="in" filter="barn(inVertical)">
                                      <p:cBhvr additive="repl">
                                        <p:cTn id="103" dur="500"/>
                                        <p:tgtEl>
                                          <p:spTgt spid="484"/>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nodeType="clickEffect">
                                  <p:stCondLst>
                                    <p:cond delay="0"/>
                                  </p:stCondLst>
                                  <p:childTnLst>
                                    <p:set>
                                      <p:cBhvr>
                                        <p:cTn id="107" dur="1" fill="hold">
                                          <p:stCondLst>
                                            <p:cond delay="0"/>
                                          </p:stCondLst>
                                        </p:cTn>
                                        <p:tgtEl>
                                          <p:spTgt spid="512"/>
                                        </p:tgtEl>
                                        <p:attrNameLst>
                                          <p:attrName>style.visibility</p:attrName>
                                        </p:attrNameLst>
                                      </p:cBhvr>
                                      <p:to>
                                        <p:strVal val="visible"/>
                                      </p:to>
                                    </p:set>
                                    <p:animEffect transition="in" filter="barn(inVertical)">
                                      <p:cBhvr additive="repl">
                                        <p:cTn id="108" dur="500"/>
                                        <p:tgtEl>
                                          <p:spTgt spid="512"/>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fill="hold" nodeType="clickEffect">
                                  <p:stCondLst>
                                    <p:cond delay="0"/>
                                  </p:stCondLst>
                                  <p:childTnLst>
                                    <p:set>
                                      <p:cBhvr>
                                        <p:cTn id="112" dur="1" fill="hold">
                                          <p:stCondLst>
                                            <p:cond delay="0"/>
                                          </p:stCondLst>
                                        </p:cTn>
                                        <p:tgtEl>
                                          <p:spTgt spid="528"/>
                                        </p:tgtEl>
                                        <p:attrNameLst>
                                          <p:attrName>style.visibility</p:attrName>
                                        </p:attrNameLst>
                                      </p:cBhvr>
                                      <p:to>
                                        <p:strVal val="visible"/>
                                      </p:to>
                                    </p:set>
                                    <p:animEffect transition="in" filter="fade">
                                      <p:cBhvr additive="repl">
                                        <p:cTn id="113" dur="500"/>
                                        <p:tgtEl>
                                          <p:spTgt spid="528"/>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nodeType="clickEffect">
                                  <p:stCondLst>
                                    <p:cond delay="0"/>
                                  </p:stCondLst>
                                  <p:childTnLst>
                                    <p:set>
                                      <p:cBhvr>
                                        <p:cTn id="117" dur="1" fill="hold">
                                          <p:stCondLst>
                                            <p:cond delay="0"/>
                                          </p:stCondLst>
                                        </p:cTn>
                                        <p:tgtEl>
                                          <p:spTgt spid="520"/>
                                        </p:tgtEl>
                                        <p:attrNameLst>
                                          <p:attrName>style.visibility</p:attrName>
                                        </p:attrNameLst>
                                      </p:cBhvr>
                                      <p:to>
                                        <p:strVal val="visible"/>
                                      </p:to>
                                    </p:set>
                                    <p:animEffect transition="in" filter="barn(inVertical)">
                                      <p:cBhvr additive="repl">
                                        <p:cTn id="118" dur="500"/>
                                        <p:tgtEl>
                                          <p:spTgt spid="520"/>
                                        </p:tgtEl>
                                      </p:cBhvr>
                                    </p:animEffect>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nodeType="clickEffect">
                                  <p:stCondLst>
                                    <p:cond delay="0"/>
                                  </p:stCondLst>
                                  <p:childTnLst>
                                    <p:set>
                                      <p:cBhvr>
                                        <p:cTn id="122" dur="1" fill="hold">
                                          <p:stCondLst>
                                            <p:cond delay="0"/>
                                          </p:stCondLst>
                                        </p:cTn>
                                        <p:tgtEl>
                                          <p:spTgt spid="527"/>
                                        </p:tgtEl>
                                        <p:attrNameLst>
                                          <p:attrName>style.visibility</p:attrName>
                                        </p:attrNameLst>
                                      </p:cBhvr>
                                      <p:to>
                                        <p:strVal val="visible"/>
                                      </p:to>
                                    </p:set>
                                    <p:anim calcmode="lin" valueType="num">
                                      <p:cBhvr additive="repl">
                                        <p:cTn id="123" dur="500" fill="hold"/>
                                        <p:tgtEl>
                                          <p:spTgt spid="527"/>
                                        </p:tgtEl>
                                        <p:attrNameLst>
                                          <p:attrName>ppt_x</p:attrName>
                                        </p:attrNameLst>
                                      </p:cBhvr>
                                      <p:tavLst>
                                        <p:tav tm="0">
                                          <p:val>
                                            <p:strVal val="#ppt_x"/>
                                          </p:val>
                                        </p:tav>
                                        <p:tav tm="100000">
                                          <p:val>
                                            <p:strVal val="#ppt_x"/>
                                          </p:val>
                                        </p:tav>
                                      </p:tavLst>
                                    </p:anim>
                                    <p:anim calcmode="lin" valueType="num">
                                      <p:cBhvr additive="repl">
                                        <p:cTn id="124" dur="500" fill="hold"/>
                                        <p:tgtEl>
                                          <p:spTgt spid="527"/>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491"/>
                                        </p:tgtEl>
                                        <p:attrNameLst>
                                          <p:attrName>style.visibility</p:attrName>
                                        </p:attrNameLst>
                                      </p:cBhvr>
                                      <p:to>
                                        <p:strVal val="visible"/>
                                      </p:to>
                                    </p:set>
                                    <p:anim calcmode="lin" valueType="num">
                                      <p:cBhvr additive="repl">
                                        <p:cTn id="129" dur="500" fill="hold"/>
                                        <p:tgtEl>
                                          <p:spTgt spid="491"/>
                                        </p:tgtEl>
                                        <p:attrNameLst>
                                          <p:attrName>ppt_x</p:attrName>
                                        </p:attrNameLst>
                                      </p:cBhvr>
                                      <p:tavLst>
                                        <p:tav tm="0">
                                          <p:val>
                                            <p:strVal val="#ppt_x"/>
                                          </p:val>
                                        </p:tav>
                                        <p:tav tm="100000">
                                          <p:val>
                                            <p:strVal val="#ppt_x"/>
                                          </p:val>
                                        </p:tav>
                                      </p:tavLst>
                                    </p:anim>
                                    <p:anim calcmode="lin" valueType="num">
                                      <p:cBhvr additive="repl">
                                        <p:cTn id="130" dur="500" fill="hold"/>
                                        <p:tgtEl>
                                          <p:spTgt spid="491"/>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2" presetClass="entr" presetSubtype="4" fill="hold" nodeType="clickEffect">
                                  <p:stCondLst>
                                    <p:cond delay="0"/>
                                  </p:stCondLst>
                                  <p:childTnLst>
                                    <p:set>
                                      <p:cBhvr>
                                        <p:cTn id="134" dur="1" fill="hold">
                                          <p:stCondLst>
                                            <p:cond delay="0"/>
                                          </p:stCondLst>
                                        </p:cTn>
                                        <p:tgtEl>
                                          <p:spTgt spid="485"/>
                                        </p:tgtEl>
                                        <p:attrNameLst>
                                          <p:attrName>style.visibility</p:attrName>
                                        </p:attrNameLst>
                                      </p:cBhvr>
                                      <p:to>
                                        <p:strVal val="visible"/>
                                      </p:to>
                                    </p:set>
                                    <p:animEffect transition="in" filter="wipe(down)">
                                      <p:cBhvr additive="repl">
                                        <p:cTn id="135" dur="500"/>
                                        <p:tgtEl>
                                          <p:spTgt spid="485"/>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21" fill="hold" nodeType="clickEffect">
                                  <p:stCondLst>
                                    <p:cond delay="0"/>
                                  </p:stCondLst>
                                  <p:childTnLst>
                                    <p:set>
                                      <p:cBhvr>
                                        <p:cTn id="139" dur="1" fill="hold">
                                          <p:stCondLst>
                                            <p:cond delay="0"/>
                                          </p:stCondLst>
                                        </p:cTn>
                                        <p:tgtEl>
                                          <p:spTgt spid="513"/>
                                        </p:tgtEl>
                                        <p:attrNameLst>
                                          <p:attrName>style.visibility</p:attrName>
                                        </p:attrNameLst>
                                      </p:cBhvr>
                                      <p:to>
                                        <p:strVal val="visible"/>
                                      </p:to>
                                    </p:set>
                                    <p:animEffect transition="in" filter="barn(inVertical)">
                                      <p:cBhvr additive="repl">
                                        <p:cTn id="140" dur="500"/>
                                        <p:tgtEl>
                                          <p:spTgt spid="513"/>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fill="hold" nodeType="clickEffect">
                                  <p:stCondLst>
                                    <p:cond delay="0"/>
                                  </p:stCondLst>
                                  <p:childTnLst>
                                    <p:set>
                                      <p:cBhvr>
                                        <p:cTn id="144" dur="1" fill="hold">
                                          <p:stCondLst>
                                            <p:cond delay="0"/>
                                          </p:stCondLst>
                                        </p:cTn>
                                        <p:tgtEl>
                                          <p:spTgt spid="529"/>
                                        </p:tgtEl>
                                        <p:attrNameLst>
                                          <p:attrName>style.visibility</p:attrName>
                                        </p:attrNameLst>
                                      </p:cBhvr>
                                      <p:to>
                                        <p:strVal val="visible"/>
                                      </p:to>
                                    </p:set>
                                    <p:animEffect transition="in" filter="fade">
                                      <p:cBhvr additive="repl">
                                        <p:cTn id="145" dur="500"/>
                                        <p:tgtEl>
                                          <p:spTgt spid="529"/>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nodeType="clickEffect">
                                  <p:stCondLst>
                                    <p:cond delay="0"/>
                                  </p:stCondLst>
                                  <p:childTnLst>
                                    <p:set>
                                      <p:cBhvr>
                                        <p:cTn id="149" dur="1" fill="hold">
                                          <p:stCondLst>
                                            <p:cond delay="0"/>
                                          </p:stCondLst>
                                        </p:cTn>
                                        <p:tgtEl>
                                          <p:spTgt spid="486"/>
                                        </p:tgtEl>
                                        <p:attrNameLst>
                                          <p:attrName>style.visibility</p:attrName>
                                        </p:attrNameLst>
                                      </p:cBhvr>
                                      <p:to>
                                        <p:strVal val="visible"/>
                                      </p:to>
                                    </p:set>
                                    <p:anim calcmode="lin" valueType="num">
                                      <p:cBhvr additive="repl">
                                        <p:cTn id="150" dur="500" fill="hold"/>
                                        <p:tgtEl>
                                          <p:spTgt spid="486"/>
                                        </p:tgtEl>
                                        <p:attrNameLst>
                                          <p:attrName>ppt_x</p:attrName>
                                        </p:attrNameLst>
                                      </p:cBhvr>
                                      <p:tavLst>
                                        <p:tav tm="0">
                                          <p:val>
                                            <p:strVal val="#ppt_x"/>
                                          </p:val>
                                        </p:tav>
                                        <p:tav tm="100000">
                                          <p:val>
                                            <p:strVal val="#ppt_x"/>
                                          </p:val>
                                        </p:tav>
                                      </p:tavLst>
                                    </p:anim>
                                    <p:anim calcmode="lin" valueType="num">
                                      <p:cBhvr additive="repl">
                                        <p:cTn id="151" dur="500" fill="hold"/>
                                        <p:tgtEl>
                                          <p:spTgt spid="486"/>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2" presetClass="entr" presetSubtype="4" fill="hold" nodeType="clickEffect">
                                  <p:stCondLst>
                                    <p:cond delay="0"/>
                                  </p:stCondLst>
                                  <p:childTnLst>
                                    <p:set>
                                      <p:cBhvr>
                                        <p:cTn id="155" dur="1" fill="hold">
                                          <p:stCondLst>
                                            <p:cond delay="0"/>
                                          </p:stCondLst>
                                        </p:cTn>
                                        <p:tgtEl>
                                          <p:spTgt spid="530"/>
                                        </p:tgtEl>
                                        <p:attrNameLst>
                                          <p:attrName>style.visibility</p:attrName>
                                        </p:attrNameLst>
                                      </p:cBhvr>
                                      <p:to>
                                        <p:strVal val="visible"/>
                                      </p:to>
                                    </p:set>
                                    <p:animEffect transition="in" filter="wipe(down)">
                                      <p:cBhvr additive="repl">
                                        <p:cTn id="156" dur="500"/>
                                        <p:tgtEl>
                                          <p:spTgt spid="530"/>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fill="hold" nodeType="clickEffect">
                                  <p:stCondLst>
                                    <p:cond delay="0"/>
                                  </p:stCondLst>
                                  <p:childTnLst>
                                    <p:set>
                                      <p:cBhvr>
                                        <p:cTn id="160" dur="1" fill="hold">
                                          <p:stCondLst>
                                            <p:cond delay="0"/>
                                          </p:stCondLst>
                                        </p:cTn>
                                        <p:tgtEl>
                                          <p:spTgt spid="507"/>
                                        </p:tgtEl>
                                        <p:attrNameLst>
                                          <p:attrName>style.visibility</p:attrName>
                                        </p:attrNameLst>
                                      </p:cBhvr>
                                      <p:to>
                                        <p:strVal val="visible"/>
                                      </p:to>
                                    </p:set>
                                    <p:animEffect transition="in" filter="fade">
                                      <p:cBhvr additive="repl">
                                        <p:cTn id="161" dur="500"/>
                                        <p:tgtEl>
                                          <p:spTgt spid="507"/>
                                        </p:tgtEl>
                                      </p:cBhvr>
                                    </p:animEffect>
                                  </p:childTnLst>
                                </p:cTn>
                              </p:par>
                            </p:childTnLst>
                          </p:cTn>
                        </p:par>
                      </p:childTnLst>
                    </p:cTn>
                  </p:par>
                  <p:par>
                    <p:cTn id="162" fill="hold">
                      <p:stCondLst>
                        <p:cond delay="indefinite"/>
                      </p:stCondLst>
                      <p:childTnLst>
                        <p:par>
                          <p:cTn id="163" fill="hold">
                            <p:stCondLst>
                              <p:cond delay="0"/>
                            </p:stCondLst>
                            <p:childTnLst>
                              <p:par>
                                <p:cTn id="164" presetID="16" presetClass="entr" presetSubtype="21" fill="hold" nodeType="clickEffect">
                                  <p:stCondLst>
                                    <p:cond delay="0"/>
                                  </p:stCondLst>
                                  <p:childTnLst>
                                    <p:set>
                                      <p:cBhvr>
                                        <p:cTn id="165" dur="1" fill="hold">
                                          <p:stCondLst>
                                            <p:cond delay="0"/>
                                          </p:stCondLst>
                                        </p:cTn>
                                        <p:tgtEl>
                                          <p:spTgt spid="487"/>
                                        </p:tgtEl>
                                        <p:attrNameLst>
                                          <p:attrName>style.visibility</p:attrName>
                                        </p:attrNameLst>
                                      </p:cBhvr>
                                      <p:to>
                                        <p:strVal val="visible"/>
                                      </p:to>
                                    </p:set>
                                    <p:animEffect transition="in" filter="barn(inVertical)">
                                      <p:cBhvr additive="repl">
                                        <p:cTn id="166" dur="500"/>
                                        <p:tgtEl>
                                          <p:spTgt spid="487"/>
                                        </p:tgtEl>
                                      </p:cBhvr>
                                    </p:animEffect>
                                  </p:childTnLst>
                                </p:cTn>
                              </p:par>
                            </p:childTnLst>
                          </p:cTn>
                        </p:par>
                      </p:childTnLst>
                    </p:cTn>
                  </p:par>
                  <p:par>
                    <p:cTn id="167" fill="hold">
                      <p:stCondLst>
                        <p:cond delay="indefinite"/>
                      </p:stCondLst>
                      <p:childTnLst>
                        <p:par>
                          <p:cTn id="168" fill="hold">
                            <p:stCondLst>
                              <p:cond delay="0"/>
                            </p:stCondLst>
                            <p:childTnLst>
                              <p:par>
                                <p:cTn id="169" presetID="2" presetClass="entr" presetSubtype="4" fill="hold" nodeType="clickEffect">
                                  <p:stCondLst>
                                    <p:cond delay="0"/>
                                  </p:stCondLst>
                                  <p:childTnLst>
                                    <p:set>
                                      <p:cBhvr>
                                        <p:cTn id="170" dur="1" fill="hold">
                                          <p:stCondLst>
                                            <p:cond delay="0"/>
                                          </p:stCondLst>
                                        </p:cTn>
                                        <p:tgtEl>
                                          <p:spTgt spid="514"/>
                                        </p:tgtEl>
                                        <p:attrNameLst>
                                          <p:attrName>style.visibility</p:attrName>
                                        </p:attrNameLst>
                                      </p:cBhvr>
                                      <p:to>
                                        <p:strVal val="visible"/>
                                      </p:to>
                                    </p:set>
                                    <p:anim calcmode="lin" valueType="num">
                                      <p:cBhvr additive="repl">
                                        <p:cTn id="171" dur="500" fill="hold"/>
                                        <p:tgtEl>
                                          <p:spTgt spid="514"/>
                                        </p:tgtEl>
                                        <p:attrNameLst>
                                          <p:attrName>ppt_x</p:attrName>
                                        </p:attrNameLst>
                                      </p:cBhvr>
                                      <p:tavLst>
                                        <p:tav tm="0">
                                          <p:val>
                                            <p:strVal val="#ppt_x"/>
                                          </p:val>
                                        </p:tav>
                                        <p:tav tm="100000">
                                          <p:val>
                                            <p:strVal val="#ppt_x"/>
                                          </p:val>
                                        </p:tav>
                                      </p:tavLst>
                                    </p:anim>
                                    <p:anim calcmode="lin" valueType="num">
                                      <p:cBhvr additive="repl">
                                        <p:cTn id="172" dur="500" fill="hold"/>
                                        <p:tgtEl>
                                          <p:spTgt spid="514"/>
                                        </p:tgtEl>
                                        <p:attrNameLst>
                                          <p:attrName>ppt_y</p:attrName>
                                        </p:attrNameLst>
                                      </p:cBhvr>
                                      <p:tavLst>
                                        <p:tav tm="0">
                                          <p:val>
                                            <p:strVal val="1+#ppt_h/2"/>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10" presetClass="entr" fill="hold" nodeType="clickEffect">
                                  <p:stCondLst>
                                    <p:cond delay="0"/>
                                  </p:stCondLst>
                                  <p:childTnLst>
                                    <p:set>
                                      <p:cBhvr>
                                        <p:cTn id="176" dur="1" fill="hold">
                                          <p:stCondLst>
                                            <p:cond delay="0"/>
                                          </p:stCondLst>
                                        </p:cTn>
                                        <p:tgtEl>
                                          <p:spTgt spid="531"/>
                                        </p:tgtEl>
                                        <p:attrNameLst>
                                          <p:attrName>style.visibility</p:attrName>
                                        </p:attrNameLst>
                                      </p:cBhvr>
                                      <p:to>
                                        <p:strVal val="visible"/>
                                      </p:to>
                                    </p:set>
                                    <p:animEffect transition="in" filter="fade">
                                      <p:cBhvr additive="repl">
                                        <p:cTn id="177" dur="500"/>
                                        <p:tgtEl>
                                          <p:spTgt spid="531"/>
                                        </p:tgtEl>
                                      </p:cBhvr>
                                    </p:animEffect>
                                  </p:childTnLst>
                                </p:cTn>
                              </p:par>
                            </p:childTnLst>
                          </p:cTn>
                        </p:par>
                      </p:childTnLst>
                    </p:cTn>
                  </p:par>
                  <p:par>
                    <p:cTn id="178" fill="hold">
                      <p:stCondLst>
                        <p:cond delay="indefinite"/>
                      </p:stCondLst>
                      <p:childTnLst>
                        <p:par>
                          <p:cTn id="179" fill="hold">
                            <p:stCondLst>
                              <p:cond delay="0"/>
                            </p:stCondLst>
                            <p:childTnLst>
                              <p:par>
                                <p:cTn id="180" presetID="16" presetClass="entr" presetSubtype="21" fill="hold" nodeType="clickEffect">
                                  <p:stCondLst>
                                    <p:cond delay="0"/>
                                  </p:stCondLst>
                                  <p:childTnLst>
                                    <p:set>
                                      <p:cBhvr>
                                        <p:cTn id="181" dur="1" fill="hold">
                                          <p:stCondLst>
                                            <p:cond delay="0"/>
                                          </p:stCondLst>
                                        </p:cTn>
                                        <p:tgtEl>
                                          <p:spTgt spid="488"/>
                                        </p:tgtEl>
                                        <p:attrNameLst>
                                          <p:attrName>style.visibility</p:attrName>
                                        </p:attrNameLst>
                                      </p:cBhvr>
                                      <p:to>
                                        <p:strVal val="visible"/>
                                      </p:to>
                                    </p:set>
                                    <p:animEffect transition="in" filter="barn(inVertical)">
                                      <p:cBhvr additive="repl">
                                        <p:cTn id="182" dur="500"/>
                                        <p:tgtEl>
                                          <p:spTgt spid="488"/>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fill="hold" nodeType="clickEffect">
                                  <p:stCondLst>
                                    <p:cond delay="0"/>
                                  </p:stCondLst>
                                  <p:childTnLst>
                                    <p:set>
                                      <p:cBhvr>
                                        <p:cTn id="186" dur="1" fill="hold">
                                          <p:stCondLst>
                                            <p:cond delay="0"/>
                                          </p:stCondLst>
                                        </p:cTn>
                                        <p:tgtEl>
                                          <p:spTgt spid="533"/>
                                        </p:tgtEl>
                                        <p:attrNameLst>
                                          <p:attrName>style.visibility</p:attrName>
                                        </p:attrNameLst>
                                      </p:cBhvr>
                                      <p:to>
                                        <p:strVal val="visible"/>
                                      </p:to>
                                    </p:set>
                                    <p:animEffect transition="in" filter="fade">
                                      <p:cBhvr additive="repl">
                                        <p:cTn id="187" dur="500"/>
                                        <p:tgtEl>
                                          <p:spTgt spid="533"/>
                                        </p:tgtEl>
                                      </p:cBhvr>
                                    </p:animEffect>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505"/>
                                        </p:tgtEl>
                                        <p:attrNameLst>
                                          <p:attrName>style.visibility</p:attrName>
                                        </p:attrNameLst>
                                      </p:cBhvr>
                                      <p:to>
                                        <p:strVal val="visible"/>
                                      </p:to>
                                    </p:set>
                                    <p:anim calcmode="lin" valueType="num">
                                      <p:cBhvr additive="repl">
                                        <p:cTn id="192" dur="500" fill="hold"/>
                                        <p:tgtEl>
                                          <p:spTgt spid="505"/>
                                        </p:tgtEl>
                                        <p:attrNameLst>
                                          <p:attrName>ppt_x</p:attrName>
                                        </p:attrNameLst>
                                      </p:cBhvr>
                                      <p:tavLst>
                                        <p:tav tm="0">
                                          <p:val>
                                            <p:strVal val="#ppt_x"/>
                                          </p:val>
                                        </p:tav>
                                        <p:tav tm="100000">
                                          <p:val>
                                            <p:strVal val="#ppt_x"/>
                                          </p:val>
                                        </p:tav>
                                      </p:tavLst>
                                    </p:anim>
                                    <p:anim calcmode="lin" valueType="num">
                                      <p:cBhvr additive="repl">
                                        <p:cTn id="193" dur="500" fill="hold"/>
                                        <p:tgtEl>
                                          <p:spTgt spid="505"/>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10" presetClass="entr" fill="hold" nodeType="clickEffect">
                                  <p:stCondLst>
                                    <p:cond delay="0"/>
                                  </p:stCondLst>
                                  <p:childTnLst>
                                    <p:set>
                                      <p:cBhvr>
                                        <p:cTn id="197" dur="1" fill="hold">
                                          <p:stCondLst>
                                            <p:cond delay="0"/>
                                          </p:stCondLst>
                                        </p:cTn>
                                        <p:tgtEl>
                                          <p:spTgt spid="465"/>
                                        </p:tgtEl>
                                        <p:attrNameLst>
                                          <p:attrName>style.visibility</p:attrName>
                                        </p:attrNameLst>
                                      </p:cBhvr>
                                      <p:to>
                                        <p:strVal val="visible"/>
                                      </p:to>
                                    </p:set>
                                    <p:animEffect transition="in" filter="fade">
                                      <p:cBhvr additive="repl">
                                        <p:cTn id="198" dur="500"/>
                                        <p:tgtEl>
                                          <p:spTgt spid="465"/>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4" fill="hold" nodeType="clickEffect">
                                  <p:stCondLst>
                                    <p:cond delay="0"/>
                                  </p:stCondLst>
                                  <p:childTnLst>
                                    <p:set>
                                      <p:cBhvr>
                                        <p:cTn id="202" dur="1" fill="hold">
                                          <p:stCondLst>
                                            <p:cond delay="0"/>
                                          </p:stCondLst>
                                        </p:cTn>
                                        <p:tgtEl>
                                          <p:spTgt spid="515"/>
                                        </p:tgtEl>
                                        <p:attrNameLst>
                                          <p:attrName>style.visibility</p:attrName>
                                        </p:attrNameLst>
                                      </p:cBhvr>
                                      <p:to>
                                        <p:strVal val="visible"/>
                                      </p:to>
                                    </p:set>
                                    <p:animEffect transition="in" filter="wipe(down)">
                                      <p:cBhvr additive="repl">
                                        <p:cTn id="203" dur="500"/>
                                        <p:tgtEl>
                                          <p:spTgt spid="515"/>
                                        </p:tgtEl>
                                      </p:cBhvr>
                                    </p:animEffect>
                                  </p:childTnLst>
                                </p:cTn>
                              </p:par>
                            </p:childTnLst>
                          </p:cTn>
                        </p:par>
                      </p:childTnLst>
                    </p:cTn>
                  </p:par>
                  <p:par>
                    <p:cTn id="204" fill="hold">
                      <p:stCondLst>
                        <p:cond delay="indefinite"/>
                      </p:stCondLst>
                      <p:childTnLst>
                        <p:par>
                          <p:cTn id="205" fill="hold">
                            <p:stCondLst>
                              <p:cond delay="0"/>
                            </p:stCondLst>
                            <p:childTnLst>
                              <p:par>
                                <p:cTn id="206" presetID="10" presetClass="entr" fill="hold" nodeType="clickEffect">
                                  <p:stCondLst>
                                    <p:cond delay="0"/>
                                  </p:stCondLst>
                                  <p:childTnLst>
                                    <p:set>
                                      <p:cBhvr>
                                        <p:cTn id="207" dur="1" fill="hold">
                                          <p:stCondLst>
                                            <p:cond delay="0"/>
                                          </p:stCondLst>
                                        </p:cTn>
                                        <p:tgtEl>
                                          <p:spTgt spid="532"/>
                                        </p:tgtEl>
                                        <p:attrNameLst>
                                          <p:attrName>style.visibility</p:attrName>
                                        </p:attrNameLst>
                                      </p:cBhvr>
                                      <p:to>
                                        <p:strVal val="visible"/>
                                      </p:to>
                                    </p:set>
                                    <p:animEffect transition="in" filter="fade">
                                      <p:cBhvr additive="repl">
                                        <p:cTn id="208" dur="500"/>
                                        <p:tgtEl>
                                          <p:spTgt spid="532"/>
                                        </p:tgtEl>
                                      </p:cBhvr>
                                    </p:animEffect>
                                  </p:childTnLst>
                                </p:cTn>
                              </p:par>
                            </p:childTnLst>
                          </p:cTn>
                        </p:par>
                      </p:childTnLst>
                    </p:cTn>
                  </p:par>
                  <p:par>
                    <p:cTn id="209" fill="hold">
                      <p:stCondLst>
                        <p:cond delay="indefinite"/>
                      </p:stCondLst>
                      <p:childTnLst>
                        <p:par>
                          <p:cTn id="210" fill="hold">
                            <p:stCondLst>
                              <p:cond delay="0"/>
                            </p:stCondLst>
                            <p:childTnLst>
                              <p:par>
                                <p:cTn id="211" presetID="16" presetClass="entr" presetSubtype="21" fill="hold" nodeType="clickEffect">
                                  <p:stCondLst>
                                    <p:cond delay="0"/>
                                  </p:stCondLst>
                                  <p:childTnLst>
                                    <p:set>
                                      <p:cBhvr>
                                        <p:cTn id="212" dur="1" fill="hold">
                                          <p:stCondLst>
                                            <p:cond delay="0"/>
                                          </p:stCondLst>
                                        </p:cTn>
                                        <p:tgtEl>
                                          <p:spTgt spid="489"/>
                                        </p:tgtEl>
                                        <p:attrNameLst>
                                          <p:attrName>style.visibility</p:attrName>
                                        </p:attrNameLst>
                                      </p:cBhvr>
                                      <p:to>
                                        <p:strVal val="visible"/>
                                      </p:to>
                                    </p:set>
                                    <p:animEffect transition="in" filter="barn(inVertical)">
                                      <p:cBhvr additive="repl">
                                        <p:cTn id="213" dur="500"/>
                                        <p:tgtEl>
                                          <p:spTgt spid="489"/>
                                        </p:tgtEl>
                                      </p:cBhvr>
                                    </p:animEffect>
                                  </p:childTnLst>
                                </p:cTn>
                              </p:par>
                            </p:childTnLst>
                          </p:cTn>
                        </p:par>
                      </p:childTnLst>
                    </p:cTn>
                  </p:par>
                  <p:par>
                    <p:cTn id="214" fill="hold">
                      <p:stCondLst>
                        <p:cond delay="indefinite"/>
                      </p:stCondLst>
                      <p:childTnLst>
                        <p:par>
                          <p:cTn id="215" fill="hold">
                            <p:stCondLst>
                              <p:cond delay="0"/>
                            </p:stCondLst>
                            <p:childTnLst>
                              <p:par>
                                <p:cTn id="216" presetID="42" presetClass="entr" fill="hold" nodeType="clickEffect">
                                  <p:stCondLst>
                                    <p:cond delay="0"/>
                                  </p:stCondLst>
                                  <p:childTnLst>
                                    <p:set>
                                      <p:cBhvr>
                                        <p:cTn id="217" dur="1" fill="hold">
                                          <p:stCondLst>
                                            <p:cond delay="0"/>
                                          </p:stCondLst>
                                        </p:cTn>
                                        <p:tgtEl>
                                          <p:spTgt spid="534"/>
                                        </p:tgtEl>
                                        <p:attrNameLst>
                                          <p:attrName>style.visibility</p:attrName>
                                        </p:attrNameLst>
                                      </p:cBhvr>
                                      <p:to>
                                        <p:strVal val="visible"/>
                                      </p:to>
                                    </p:set>
                                    <p:animEffect transition="in" filter="fade">
                                      <p:cBhvr additive="repl">
                                        <p:cTn id="218" dur="500"/>
                                        <p:tgtEl>
                                          <p:spTgt spid="534"/>
                                        </p:tgtEl>
                                      </p:cBhvr>
                                    </p:animEffect>
                                    <p:anim calcmode="lin" valueType="num">
                                      <p:cBhvr additive="repl">
                                        <p:cTn id="219" dur="500" fill="hold"/>
                                        <p:tgtEl>
                                          <p:spTgt spid="534"/>
                                        </p:tgtEl>
                                        <p:attrNameLst>
                                          <p:attrName>ppt_x</p:attrName>
                                        </p:attrNameLst>
                                      </p:cBhvr>
                                      <p:tavLst>
                                        <p:tav tm="0">
                                          <p:val>
                                            <p:strVal val="#ppt_x"/>
                                          </p:val>
                                        </p:tav>
                                        <p:tav tm="100000">
                                          <p:val>
                                            <p:strVal val="#ppt_x"/>
                                          </p:val>
                                        </p:tav>
                                      </p:tavLst>
                                    </p:anim>
                                    <p:anim calcmode="lin" valueType="num">
                                      <p:cBhvr additive="repl">
                                        <p:cTn id="220" dur="500" fill="hold"/>
                                        <p:tgtEl>
                                          <p:spTgt spid="534"/>
                                        </p:tgtEl>
                                        <p:attrNameLst>
                                          <p:attrName>ppt_y</p:attrName>
                                        </p:attrNameLst>
                                      </p:cBhvr>
                                      <p:tavLst>
                                        <p:tav tm="0">
                                          <p:val>
                                            <p:strVal val="#ppt_y+.1"/>
                                          </p:val>
                                        </p:tav>
                                        <p:tav tm="100000">
                                          <p:val>
                                            <p:strVal val="#ppt_y"/>
                                          </p:val>
                                        </p:tav>
                                      </p:tavLst>
                                    </p:anim>
                                  </p:childTnLst>
                                </p:cTn>
                              </p:par>
                            </p:childTnLst>
                          </p:cTn>
                        </p:par>
                      </p:childTnLst>
                    </p:cTn>
                  </p:par>
                  <p:par>
                    <p:cTn id="221" fill="hold">
                      <p:stCondLst>
                        <p:cond delay="indefinite"/>
                      </p:stCondLst>
                      <p:childTnLst>
                        <p:par>
                          <p:cTn id="222" fill="hold">
                            <p:stCondLst>
                              <p:cond delay="0"/>
                            </p:stCondLst>
                            <p:childTnLst>
                              <p:par>
                                <p:cTn id="223" presetID="45" presetClass="entr" fill="hold" nodeType="clickEffect">
                                  <p:stCondLst>
                                    <p:cond delay="0"/>
                                  </p:stCondLst>
                                  <p:childTnLst>
                                    <p:set>
                                      <p:cBhvr>
                                        <p:cTn id="224" dur="1" fill="hold">
                                          <p:stCondLst>
                                            <p:cond delay="0"/>
                                          </p:stCondLst>
                                        </p:cTn>
                                        <p:tgtEl>
                                          <p:spTgt spid="471"/>
                                        </p:tgtEl>
                                        <p:attrNameLst>
                                          <p:attrName>style.visibility</p:attrName>
                                        </p:attrNameLst>
                                      </p:cBhvr>
                                      <p:to>
                                        <p:strVal val="visible"/>
                                      </p:to>
                                    </p:set>
                                    <p:animEffect transition="in" filter="fade">
                                      <p:cBhvr additive="repl">
                                        <p:cTn id="225" dur="500"/>
                                        <p:tgtEl>
                                          <p:spTgt spid="471"/>
                                        </p:tgtEl>
                                      </p:cBhvr>
                                    </p:animEffect>
                                    <p:anim calcmode="lin" valueType="num">
                                      <p:cBhvr additive="repl">
                                        <p:cTn id="226" dur="500" fill="hold"/>
                                        <p:tgtEl>
                                          <p:spTgt spid="471"/>
                                        </p:tgtEl>
                                        <p:attrNameLst>
                                          <p:attrName>ppt_w</p:attrName>
                                        </p:attrNameLst>
                                      </p:cBhvr>
                                      <p:tavLst>
                                        <p:tav tm="0" fmla="width*sin(2.5*pi*$)">
                                          <p:val>
                                            <p:fltVal val="0"/>
                                          </p:val>
                                        </p:tav>
                                        <p:tav tm="100000" fmla="width*sin(2.5*pi*$)">
                                          <p:val>
                                            <p:fltVal val="1"/>
                                          </p:val>
                                        </p:tav>
                                      </p:tavLst>
                                    </p:anim>
                                    <p:anim calcmode="lin" valueType="num">
                                      <p:cBhvr additive="repl">
                                        <p:cTn id="227" dur="500" fill="hold"/>
                                        <p:tgtEl>
                                          <p:spTgt spid="471"/>
                                        </p:tgtEl>
                                        <p:attrNameLst>
                                          <p:attrName>ppt_h</p:attrName>
                                        </p:attrNameLst>
                                      </p:cBhvr>
                                      <p:tavLst>
                                        <p:tav tm="0">
                                          <p:val>
                                            <p:strVal val="#ppt_h"/>
                                          </p:val>
                                        </p:tav>
                                        <p:tav tm="100000">
                                          <p:val>
                                            <p:strVal val="#ppt_h"/>
                                          </p:val>
                                        </p:tav>
                                      </p:tavLst>
                                    </p:anim>
                                  </p:childTnLst>
                                </p:cTn>
                              </p:par>
                            </p:childTnLst>
                          </p:cTn>
                        </p:par>
                      </p:childTnLst>
                    </p:cTn>
                  </p:par>
                  <p:par>
                    <p:cTn id="228" fill="hold">
                      <p:stCondLst>
                        <p:cond delay="indefinite"/>
                      </p:stCondLst>
                      <p:childTnLst>
                        <p:par>
                          <p:cTn id="229" fill="hold">
                            <p:stCondLst>
                              <p:cond delay="0"/>
                            </p:stCondLst>
                            <p:childTnLst>
                              <p:par>
                                <p:cTn id="230" presetID="31" presetClass="entr" fill="hold" nodeType="clickEffect">
                                  <p:stCondLst>
                                    <p:cond delay="0"/>
                                  </p:stCondLst>
                                  <p:childTnLst>
                                    <p:set>
                                      <p:cBhvr>
                                        <p:cTn id="231" dur="1" fill="hold">
                                          <p:stCondLst>
                                            <p:cond delay="0"/>
                                          </p:stCondLst>
                                        </p:cTn>
                                        <p:tgtEl>
                                          <p:spTgt spid="440"/>
                                        </p:tgtEl>
                                        <p:attrNameLst>
                                          <p:attrName>style.visibility</p:attrName>
                                        </p:attrNameLst>
                                      </p:cBhvr>
                                      <p:to>
                                        <p:strVal val="visible"/>
                                      </p:to>
                                    </p:set>
                                    <p:anim calcmode="lin" valueType="num">
                                      <p:cBhvr additive="repl">
                                        <p:cTn id="232" dur="500" fill="hold"/>
                                        <p:tgtEl>
                                          <p:spTgt spid="440"/>
                                        </p:tgtEl>
                                        <p:attrNameLst>
                                          <p:attrName>ppt_w</p:attrName>
                                        </p:attrNameLst>
                                      </p:cBhvr>
                                      <p:tavLst>
                                        <p:tav tm="0">
                                          <p:val>
                                            <p:fltVal val="0"/>
                                          </p:val>
                                        </p:tav>
                                        <p:tav tm="100000">
                                          <p:val>
                                            <p:strVal val="#ppt_w"/>
                                          </p:val>
                                        </p:tav>
                                      </p:tavLst>
                                    </p:anim>
                                    <p:anim calcmode="lin" valueType="num">
                                      <p:cBhvr additive="repl">
                                        <p:cTn id="233" dur="500" fill="hold"/>
                                        <p:tgtEl>
                                          <p:spTgt spid="440"/>
                                        </p:tgtEl>
                                        <p:attrNameLst>
                                          <p:attrName>ppt_h</p:attrName>
                                        </p:attrNameLst>
                                      </p:cBhvr>
                                      <p:tavLst>
                                        <p:tav tm="0">
                                          <p:val>
                                            <p:fltVal val="0"/>
                                          </p:val>
                                        </p:tav>
                                        <p:tav tm="100000">
                                          <p:val>
                                            <p:strVal val="#ppt_h"/>
                                          </p:val>
                                        </p:tav>
                                      </p:tavLst>
                                    </p:anim>
                                    <p:anim calcmode="lin" valueType="num">
                                      <p:cBhvr additive="repl">
                                        <p:cTn id="234" dur="500" fill="hold"/>
                                        <p:tgtEl>
                                          <p:spTgt spid="440"/>
                                        </p:tgtEl>
                                        <p:attrNameLst>
                                          <p:attrName>r</p:attrName>
                                        </p:attrNameLst>
                                      </p:cBhvr>
                                      <p:tavLst>
                                        <p:tav tm="0">
                                          <p:val>
                                            <p:strVal val="90"/>
                                          </p:val>
                                        </p:tav>
                                        <p:tav tm="100000">
                                          <p:val>
                                            <p:strVal val="0"/>
                                          </p:val>
                                        </p:tav>
                                      </p:tavLst>
                                    </p:anim>
                                    <p:animEffect transition="in" filter="fade">
                                      <p:cBhvr additive="repl">
                                        <p:cTn id="235" dur="500"/>
                                        <p:tgtEl>
                                          <p:spTgt spid="440"/>
                                        </p:tgtEl>
                                      </p:cBhvr>
                                    </p:animEffect>
                                  </p:childTnLst>
                                </p:cTn>
                              </p:par>
                            </p:childTnLst>
                          </p:cTn>
                        </p:par>
                      </p:childTnLst>
                    </p:cTn>
                  </p:par>
                  <p:par>
                    <p:cTn id="236" fill="hold">
                      <p:stCondLst>
                        <p:cond delay="indefinite"/>
                      </p:stCondLst>
                      <p:childTnLst>
                        <p:par>
                          <p:cTn id="237" fill="hold">
                            <p:stCondLst>
                              <p:cond delay="0"/>
                            </p:stCondLst>
                            <p:childTnLst>
                              <p:par>
                                <p:cTn id="238" presetID="14" presetClass="entr" presetSubtype="10" fill="hold" nodeType="clickEffect">
                                  <p:stCondLst>
                                    <p:cond delay="0"/>
                                  </p:stCondLst>
                                  <p:childTnLst>
                                    <p:set>
                                      <p:cBhvr>
                                        <p:cTn id="239" dur="1" fill="hold">
                                          <p:stCondLst>
                                            <p:cond delay="0"/>
                                          </p:stCondLst>
                                        </p:cTn>
                                        <p:tgtEl>
                                          <p:spTgt spid="516"/>
                                        </p:tgtEl>
                                        <p:attrNameLst>
                                          <p:attrName>style.visibility</p:attrName>
                                        </p:attrNameLst>
                                      </p:cBhvr>
                                      <p:to>
                                        <p:strVal val="visible"/>
                                      </p:to>
                                    </p:set>
                                    <p:animEffect transition="in" filter="randombar(horizontal)">
                                      <p:cBhvr additive="repl">
                                        <p:cTn id="240" dur="500"/>
                                        <p:tgtEl>
                                          <p:spTgt spid="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TextShape 1"/>
          <p:cNvSpPr txBox="1"/>
          <p:nvPr/>
        </p:nvSpPr>
        <p:spPr>
          <a:xfrm>
            <a:off x="5587920" y="6265800"/>
            <a:ext cx="1015560" cy="364680"/>
          </a:xfrm>
          <a:prstGeom prst="rect">
            <a:avLst/>
          </a:prstGeom>
          <a:noFill/>
          <a:ln>
            <a:noFill/>
          </a:ln>
        </p:spPr>
        <p:txBody>
          <a:bodyPr anchor="ctr">
            <a:noAutofit/>
          </a:bodyPr>
          <a:lstStyle/>
          <a:p>
            <a:pPr algn="ctr">
              <a:lnSpc>
                <a:spcPct val="100000"/>
              </a:lnSpc>
            </a:pPr>
            <a:fld id="{47954BA4-26A7-4638-B40F-EBA91F71A1AE}" type="slidenum">
              <a:rPr lang="en-US" sz="1800" b="0" strike="noStrike" spc="-1">
                <a:solidFill>
                  <a:srgbClr val="FFFFFF"/>
                </a:solidFill>
                <a:latin typeface="Calibri"/>
              </a:rPr>
              <a:t>3</a:t>
            </a:fld>
            <a:endParaRPr lang="en-US" sz="1800" b="0" strike="noStrike" spc="-1">
              <a:latin typeface="Times New Roman"/>
            </a:endParaRPr>
          </a:p>
        </p:txBody>
      </p:sp>
      <p:sp>
        <p:nvSpPr>
          <p:cNvPr id="189" name="TextShape 2"/>
          <p:cNvSpPr txBox="1"/>
          <p:nvPr/>
        </p:nvSpPr>
        <p:spPr>
          <a:xfrm>
            <a:off x="409320" y="1062360"/>
            <a:ext cx="11354400" cy="4662000"/>
          </a:xfrm>
          <a:prstGeom prst="rect">
            <a:avLst/>
          </a:prstGeom>
          <a:noFill/>
          <a:ln>
            <a:noFill/>
          </a:ln>
        </p:spPr>
        <p:txBody>
          <a:bodyPr>
            <a:normAutofit/>
          </a:bodyPr>
          <a:lstStyle/>
          <a:p>
            <a:pPr marL="514440" indent="-514080" algn="just">
              <a:lnSpc>
                <a:spcPct val="90000"/>
              </a:lnSpc>
              <a:spcBef>
                <a:spcPts val="1001"/>
              </a:spcBef>
              <a:buClr>
                <a:srgbClr val="000000"/>
              </a:buClr>
              <a:buFont typeface="Calibri Ligh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The aim of the 2021 PHC is to obtain a complete count of structures, households and persons within the borders of Ghana.</a:t>
            </a:r>
          </a:p>
          <a:p>
            <a:pPr marL="514440" indent="-514080" algn="just">
              <a:lnSpc>
                <a:spcPct val="90000"/>
              </a:lnSpc>
              <a:spcBef>
                <a:spcPts val="1001"/>
              </a:spcBef>
              <a:buClr>
                <a:srgbClr val="000000"/>
              </a:buClr>
              <a:buFont typeface="Calibri Light"/>
              <a:buAutoNum type="arabicPeriod"/>
            </a:pPr>
            <a:endParaRPr lang="en-US" sz="3000" b="0" strike="noStrike" spc="-1" dirty="0">
              <a:solidFill>
                <a:srgbClr val="000000"/>
              </a:solidFill>
              <a:latin typeface="Calibri" panose="020F0502020204030204" pitchFamily="34" charset="0"/>
              <a:cs typeface="Calibri" panose="020F0502020204030204" pitchFamily="34" charset="0"/>
            </a:endParaRPr>
          </a:p>
          <a:p>
            <a:pPr marL="514440" indent="-514080" algn="just">
              <a:lnSpc>
                <a:spcPct val="90000"/>
              </a:lnSpc>
              <a:spcBef>
                <a:spcPts val="1001"/>
              </a:spcBef>
              <a:buClr>
                <a:srgbClr val="000000"/>
              </a:buClr>
              <a:buFont typeface="Calibri Ligh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This means that:</a:t>
            </a:r>
          </a:p>
          <a:p>
            <a:pPr marL="685800" lvl="1" indent="-228240" algn="just">
              <a:lnSpc>
                <a:spcPct val="90000"/>
              </a:lnSpc>
              <a:spcBef>
                <a:spcPts val="499"/>
              </a:spcBef>
              <a:buClr>
                <a:srgbClr val="000000"/>
              </a:buClr>
              <a:buFont typeface="Courier New"/>
              <a:buChar char="o"/>
            </a:pPr>
            <a:r>
              <a:rPr lang="en-US" sz="3000" b="0" strike="noStrike" spc="-1" dirty="0">
                <a:solidFill>
                  <a:srgbClr val="000000"/>
                </a:solidFill>
                <a:latin typeface="Calibri" panose="020F0502020204030204" pitchFamily="34" charset="0"/>
                <a:cs typeface="Calibri" panose="020F0502020204030204" pitchFamily="34" charset="0"/>
              </a:rPr>
              <a:t> All structures must be listed.</a:t>
            </a:r>
          </a:p>
          <a:p>
            <a:pPr marL="685800" lvl="1" indent="-228240" algn="just">
              <a:lnSpc>
                <a:spcPct val="90000"/>
              </a:lnSpc>
              <a:spcBef>
                <a:spcPts val="499"/>
              </a:spcBef>
              <a:buClr>
                <a:srgbClr val="000000"/>
              </a:buClr>
              <a:buFont typeface="Courier New"/>
              <a:buChar char="o"/>
            </a:pPr>
            <a:r>
              <a:rPr lang="en-US" sz="3000" b="0" strike="noStrike" spc="-1" dirty="0">
                <a:solidFill>
                  <a:srgbClr val="000000"/>
                </a:solidFill>
                <a:latin typeface="Calibri" panose="020F0502020204030204" pitchFamily="34" charset="0"/>
                <a:cs typeface="Calibri" panose="020F0502020204030204" pitchFamily="34" charset="0"/>
              </a:rPr>
              <a:t> All households and persons in the Enumeration Area (EA)   must be enumerated.</a:t>
            </a:r>
          </a:p>
          <a:p>
            <a:pPr marL="685800" lvl="1" indent="-228240" algn="just">
              <a:lnSpc>
                <a:spcPct val="90000"/>
              </a:lnSpc>
              <a:spcBef>
                <a:spcPts val="499"/>
              </a:spcBef>
              <a:buClr>
                <a:srgbClr val="000000"/>
              </a:buClr>
              <a:buFont typeface="Courier New"/>
              <a:buChar char="o"/>
            </a:pPr>
            <a:r>
              <a:rPr lang="en-US" sz="3000" b="0" strike="noStrike" spc="-1" dirty="0">
                <a:solidFill>
                  <a:srgbClr val="000000"/>
                </a:solidFill>
                <a:latin typeface="Calibri" panose="020F0502020204030204" pitchFamily="34" charset="0"/>
                <a:cs typeface="Calibri" panose="020F0502020204030204" pitchFamily="34" charset="0"/>
              </a:rPr>
              <a:t> Other population groups (e.g. institutional population, floating population, guests in hotels) must be enumerated.</a:t>
            </a:r>
          </a:p>
          <a:p>
            <a:pPr>
              <a:lnSpc>
                <a:spcPct val="100000"/>
              </a:lnSpc>
              <a:spcAft>
                <a:spcPts val="601"/>
              </a:spcAft>
            </a:pPr>
            <a:endParaRPr lang="en-US" sz="3600" b="0" strike="noStrike" spc="-1" dirty="0">
              <a:solidFill>
                <a:srgbClr val="000000"/>
              </a:solidFill>
              <a:latin typeface="Calibri"/>
            </a:endParaRPr>
          </a:p>
        </p:txBody>
      </p:sp>
      <p:sp>
        <p:nvSpPr>
          <p:cNvPr id="190" name="CustomShape 3"/>
          <p:cNvSpPr/>
          <p:nvPr/>
        </p:nvSpPr>
        <p:spPr>
          <a:xfrm>
            <a:off x="0" y="186480"/>
            <a:ext cx="12191760" cy="875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90000"/>
              </a:lnSpc>
            </a:pPr>
            <a:r>
              <a:rPr lang="en-US" sz="4000" b="1" strike="noStrike" spc="-1" dirty="0">
                <a:solidFill>
                  <a:srgbClr val="382873"/>
                </a:solidFill>
                <a:latin typeface="Cambria"/>
                <a:ea typeface="Cambria"/>
              </a:rPr>
              <a:t>Introduction </a:t>
            </a:r>
            <a:endParaRPr lang="en-US" sz="4000" b="0" strike="noStrike" spc="-1" dirty="0">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Summary of </a:t>
            </a:r>
            <a:r>
              <a:rPr lang="en-US" sz="4000" b="1" spc="-1" dirty="0">
                <a:solidFill>
                  <a:srgbClr val="382873"/>
                </a:solidFill>
                <a:latin typeface="Cambria" panose="02040503050406030204" pitchFamily="18" charset="0"/>
                <a:ea typeface="Cambria" panose="02040503050406030204" pitchFamily="18" charset="0"/>
                <a:cs typeface="Calibri" panose="020F0502020204030204" pitchFamily="34" charset="0"/>
              </a:rPr>
              <a:t>Findings </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536"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51450272-0E03-4F39-83AA-E001F2E38A56}" type="slidenum">
              <a:rPr lang="en-US" sz="1800" b="0" strike="noStrike" spc="-1">
                <a:solidFill>
                  <a:srgbClr val="FFFFFF"/>
                </a:solidFill>
                <a:latin typeface="Calibri"/>
              </a:rPr>
              <a:t>30</a:t>
            </a:fld>
            <a:endParaRPr lang="en-US" sz="1800" b="0" strike="noStrike" spc="-1">
              <a:latin typeface="Times New Roman"/>
            </a:endParaRPr>
          </a:p>
        </p:txBody>
      </p:sp>
      <p:sp>
        <p:nvSpPr>
          <p:cNvPr id="537" name="CustomShape 3"/>
          <p:cNvSpPr/>
          <p:nvPr/>
        </p:nvSpPr>
        <p:spPr>
          <a:xfrm>
            <a:off x="512748" y="975960"/>
            <a:ext cx="11041166" cy="4744461"/>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marL="457200" indent="-457200" algn="just">
              <a:lnSpc>
                <a:spcPct val="120000"/>
              </a:lnSpc>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The presentation demonstrates how to achieve complete coverage utilizing empirical data from the 2021 PHC Trial </a:t>
            </a:r>
            <a:r>
              <a:rPr lang="en-US" sz="3200" spc="-1" dirty="0">
                <a:solidFill>
                  <a:srgbClr val="000000"/>
                </a:solidFill>
                <a:latin typeface="Calibri" panose="020F0502020204030204" pitchFamily="34" charset="0"/>
                <a:cs typeface="Calibri" panose="020F0502020204030204" pitchFamily="34" charset="0"/>
              </a:rPr>
              <a:t>Census II</a:t>
            </a:r>
            <a:r>
              <a:rPr lang="en-US" sz="3200" b="0" strike="noStrike" spc="-1" dirty="0">
                <a:solidFill>
                  <a:srgbClr val="000000"/>
                </a:solidFill>
                <a:latin typeface="Calibri" panose="020F0502020204030204" pitchFamily="34" charset="0"/>
                <a:cs typeface="Calibri" panose="020F0502020204030204" pitchFamily="34" charset="0"/>
              </a:rPr>
              <a:t>. </a:t>
            </a:r>
          </a:p>
          <a:p>
            <a:pPr marL="457200" indent="-457200" algn="just">
              <a:lnSpc>
                <a:spcPct val="120000"/>
              </a:lnSpc>
              <a:buFont typeface="Arial" panose="020B0604020202020204" pitchFamily="34" charset="0"/>
              <a:buChar char="•"/>
            </a:pPr>
            <a:endParaRPr lang="en-US" sz="3200" b="0" strike="noStrike" spc="-1" dirty="0">
              <a:solidFill>
                <a:srgbClr val="000000"/>
              </a:solidFill>
              <a:latin typeface="Calibri" panose="020F0502020204030204" pitchFamily="34" charset="0"/>
              <a:cs typeface="Calibri" panose="020F0502020204030204" pitchFamily="34" charset="0"/>
            </a:endParaRPr>
          </a:p>
          <a:p>
            <a:pPr marL="457200" indent="-457200" algn="just">
              <a:lnSpc>
                <a:spcPct val="120000"/>
              </a:lnSpc>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It also shows the varied interventions that were adopted to ensure the completion rates in the two scenarios (highest &amp; lowest numbers of HHs).</a:t>
            </a:r>
            <a:r>
              <a:rPr lang="en-US" sz="3200" b="0" strike="noStrike" spc="-1" dirty="0">
                <a:solidFill>
                  <a:srgbClr val="9D90A0"/>
                </a:solidFill>
                <a:latin typeface="Calibri" panose="020F0502020204030204" pitchFamily="34" charset="0"/>
                <a:cs typeface="Calibri" panose="020F0502020204030204" pitchFamily="34" charset="0"/>
              </a:rPr>
              <a:t> </a:t>
            </a:r>
            <a:endParaRPr lang="en-US" sz="3200" b="0" strike="noStrike" spc="-1" dirty="0">
              <a:latin typeface="Calibri" panose="020F0502020204030204" pitchFamily="34" charset="0"/>
              <a:cs typeface="Calibri" panose="020F0502020204030204" pitchFamily="34" charset="0"/>
            </a:endParaRPr>
          </a:p>
          <a:p>
            <a:pPr algn="just">
              <a:lnSpc>
                <a:spcPct val="120000"/>
              </a:lnSpc>
            </a:pPr>
            <a:endParaRPr lang="en-US" sz="2800" b="0" strike="noStrike" spc="-1" dirty="0">
              <a:latin typeface="Calibri" panose="020F0502020204030204" pitchFamily="34" charset="0"/>
              <a:cs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panose="02040503050406030204" pitchFamily="18" charset="0"/>
                <a:ea typeface="Cambria" panose="02040503050406030204" pitchFamily="18" charset="0"/>
              </a:rPr>
              <a:t>Revision</a:t>
            </a:r>
            <a:endParaRPr lang="en-US" sz="4000" b="0" strike="noStrike" spc="-1" dirty="0">
              <a:solidFill>
                <a:srgbClr val="000000"/>
              </a:solidFill>
              <a:latin typeface="Cambria" panose="02040503050406030204" pitchFamily="18" charset="0"/>
              <a:ea typeface="Cambria" panose="02040503050406030204" pitchFamily="18" charset="0"/>
            </a:endParaRPr>
          </a:p>
        </p:txBody>
      </p:sp>
      <p:sp>
        <p:nvSpPr>
          <p:cNvPr id="539"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1ECFADDA-312F-4FCD-AE98-AE4F3644F421}" type="slidenum">
              <a:rPr lang="en-US" sz="1800" b="0" strike="noStrike" spc="-1">
                <a:solidFill>
                  <a:srgbClr val="FFFFFF"/>
                </a:solidFill>
                <a:latin typeface="Calibri"/>
              </a:rPr>
              <a:t>31</a:t>
            </a:fld>
            <a:endParaRPr lang="en-US" sz="1800" b="0" strike="noStrike" spc="-1">
              <a:latin typeface="Times New Roman"/>
            </a:endParaRPr>
          </a:p>
        </p:txBody>
      </p:sp>
      <p:sp>
        <p:nvSpPr>
          <p:cNvPr id="540" name="CustomShape 3"/>
          <p:cNvSpPr/>
          <p:nvPr/>
        </p:nvSpPr>
        <p:spPr>
          <a:xfrm>
            <a:off x="188280" y="963360"/>
            <a:ext cx="11814840" cy="4707527"/>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514710" indent="-514350" algn="just">
              <a:lnSpc>
                <a:spcPct val="100000"/>
              </a:lnSpc>
              <a:buClr>
                <a:srgbClr val="000000"/>
              </a:buClr>
              <a:buFont typeface="+mj-l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Why is it relevant </a:t>
            </a:r>
            <a:r>
              <a:rPr lang="en-US" sz="3000" spc="-1" dirty="0">
                <a:solidFill>
                  <a:srgbClr val="000000"/>
                </a:solidFill>
                <a:latin typeface="Calibri" panose="020F0502020204030204" pitchFamily="34" charset="0"/>
                <a:cs typeface="Calibri" panose="020F0502020204030204" pitchFamily="34" charset="0"/>
              </a:rPr>
              <a:t>for complete coverage to be achieved?</a:t>
            </a:r>
          </a:p>
          <a:p>
            <a:pPr marL="514710" indent="-514350" algn="just">
              <a:lnSpc>
                <a:spcPct val="100000"/>
              </a:lnSpc>
              <a:buClr>
                <a:srgbClr val="000000"/>
              </a:buClr>
              <a:buFont typeface="+mj-l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As one of the Field Officers of 2021 PHC, what practical steps will you take to achieve complete coverage? </a:t>
            </a:r>
            <a:endParaRPr lang="en-US" sz="3000" b="0" strike="noStrike" spc="-1" dirty="0">
              <a:latin typeface="Calibri" panose="020F0502020204030204" pitchFamily="34" charset="0"/>
              <a:cs typeface="Calibri" panose="020F0502020204030204" pitchFamily="34" charset="0"/>
            </a:endParaRPr>
          </a:p>
          <a:p>
            <a:pPr marL="514350" indent="-514350" algn="just">
              <a:lnSpc>
                <a:spcPct val="100000"/>
              </a:lnSpc>
              <a:buFont typeface="+mj-lt"/>
              <a:buAutoNum type="arabicPeriod"/>
            </a:pPr>
            <a:r>
              <a:rPr lang="en-US" sz="3000" b="0" strike="noStrike" spc="-1" dirty="0">
                <a:latin typeface="Calibri" panose="020F0502020204030204" pitchFamily="34" charset="0"/>
                <a:cs typeface="Calibri" panose="020F0502020204030204" pitchFamily="34" charset="0"/>
              </a:rPr>
              <a:t>There are certain areas that are likely to be missed when identifying households. </a:t>
            </a:r>
          </a:p>
          <a:p>
            <a:pPr marL="1428750" lvl="2" indent="-514350" algn="just">
              <a:buFont typeface="+mj-lt"/>
              <a:buAutoNum type="alphaLcPeriod"/>
            </a:pPr>
            <a:r>
              <a:rPr lang="en-US" sz="3000" spc="-1" dirty="0">
                <a:latin typeface="Calibri" panose="020F0502020204030204" pitchFamily="34" charset="0"/>
                <a:cs typeface="Calibri" panose="020F0502020204030204" pitchFamily="34" charset="0"/>
              </a:rPr>
              <a:t>Identify these places</a:t>
            </a:r>
          </a:p>
          <a:p>
            <a:pPr marL="1428750" lvl="2" indent="-514350" algn="just">
              <a:buFont typeface="+mj-lt"/>
              <a:buAutoNum type="alphaLcPeriod"/>
            </a:pPr>
            <a:r>
              <a:rPr lang="en-US" sz="3000" b="0" strike="noStrike" spc="-1" dirty="0">
                <a:latin typeface="Calibri" panose="020F0502020204030204" pitchFamily="34" charset="0"/>
                <a:cs typeface="Calibri" panose="020F0502020204030204" pitchFamily="34" charset="0"/>
              </a:rPr>
              <a:t> Why could households at these places be missed?</a:t>
            </a:r>
          </a:p>
          <a:p>
            <a:pPr marL="514710" indent="-514350" algn="just">
              <a:lnSpc>
                <a:spcPct val="100000"/>
              </a:lnSpc>
              <a:buClr>
                <a:srgbClr val="000000"/>
              </a:buClr>
              <a:buFont typeface="+mj-l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Explain how a missed structure will be identified and added after listing.</a:t>
            </a:r>
            <a:endParaRPr lang="en-US" sz="3000" b="0" strike="noStrike" spc="-1" dirty="0">
              <a:latin typeface="Calibri" panose="020F0502020204030204" pitchFamily="34" charset="0"/>
              <a:cs typeface="Calibri" panose="020F0502020204030204" pitchFamily="34" charset="0"/>
            </a:endParaRPr>
          </a:p>
          <a:p>
            <a:pPr marL="514710" indent="-514350" algn="just">
              <a:lnSpc>
                <a:spcPct val="100000"/>
              </a:lnSpc>
              <a:buClr>
                <a:srgbClr val="000000"/>
              </a:buClr>
              <a:buFont typeface="+mj-lt"/>
              <a:buAutoNum type="arabicPeriod"/>
            </a:pPr>
            <a:r>
              <a:rPr lang="en-US" sz="3000" b="0" strike="noStrike" spc="-1" dirty="0">
                <a:solidFill>
                  <a:srgbClr val="000000"/>
                </a:solidFill>
                <a:latin typeface="Calibri" panose="020F0502020204030204" pitchFamily="34" charset="0"/>
                <a:cs typeface="Calibri" panose="020F0502020204030204" pitchFamily="34" charset="0"/>
              </a:rPr>
              <a:t>When faced with a boundary dispute in the field, how will you address it?</a:t>
            </a:r>
            <a:endParaRPr lang="en-US" sz="3000" b="0" strike="noStrike" spc="-1" dirty="0">
              <a:latin typeface="Calibri" panose="020F0502020204030204" pitchFamily="34" charset="0"/>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243DF36F-CECE-43CC-94FC-DED37E7D5413}"/>
              </a:ext>
            </a:extLst>
          </p:cNvPr>
          <p:cNvSpPr>
            <a:spLocks noGrp="1"/>
          </p:cNvSpPr>
          <p:nvPr>
            <p:ph type="title"/>
          </p:nvPr>
        </p:nvSpPr>
        <p:spPr>
          <a:xfrm>
            <a:off x="990600" y="3057525"/>
            <a:ext cx="10561320" cy="1270635"/>
          </a:xfrm>
        </p:spPr>
        <p:txBody>
          <a:bodyPr/>
          <a:lstStyle/>
          <a:p>
            <a:pPr algn="ctr"/>
            <a:r>
              <a:rPr lang="en-US" dirty="0">
                <a:latin typeface="Comic Sans MS" panose="030F0702030302020204" pitchFamily="66" charset="0"/>
              </a:rPr>
              <a:t>Please Any Question…?</a:t>
            </a:r>
            <a:endParaRPr lang="x-none" dirty="0">
              <a:latin typeface="Comic Sans MS" panose="030F0702030302020204" pitchFamily="66" charset="0"/>
            </a:endParaRPr>
          </a:p>
        </p:txBody>
      </p:sp>
      <p:sp>
        <p:nvSpPr>
          <p:cNvPr id="7" name="Title 4">
            <a:extLst>
              <a:ext uri="{FF2B5EF4-FFF2-40B4-BE49-F238E27FC236}">
                <a16:creationId xmlns:a16="http://schemas.microsoft.com/office/drawing/2014/main" xmlns="" id="{6CB88E55-2FEF-4A76-8FAB-EEBDC5E3CB09}"/>
              </a:ext>
            </a:extLst>
          </p:cNvPr>
          <p:cNvSpPr txBox="1">
            <a:spLocks/>
          </p:cNvSpPr>
          <p:nvPr/>
        </p:nvSpPr>
        <p:spPr>
          <a:xfrm>
            <a:off x="990600" y="1786890"/>
            <a:ext cx="10561320" cy="12706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rgbClr val="002060"/>
                </a:solidFill>
                <a:latin typeface="Comic Sans MS" panose="030F0702030302020204" pitchFamily="66" charset="0"/>
              </a:rPr>
              <a:t>THANK YOU</a:t>
            </a:r>
            <a:endParaRPr lang="x-none" sz="6000" b="1" dirty="0">
              <a:solidFill>
                <a:srgbClr val="002060"/>
              </a:solidFill>
              <a:latin typeface="Comic Sans MS" panose="030F0702030302020204" pitchFamily="66" charset="0"/>
            </a:endParaRPr>
          </a:p>
        </p:txBody>
      </p:sp>
      <p:pic>
        <p:nvPicPr>
          <p:cNvPr id="9" name="Picture 8">
            <a:extLst>
              <a:ext uri="{FF2B5EF4-FFF2-40B4-BE49-F238E27FC236}">
                <a16:creationId xmlns:a16="http://schemas.microsoft.com/office/drawing/2014/main" xmlns="" id="{AEC743AE-4C54-4853-BFB4-C4A83C672D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3521" y="4848062"/>
            <a:ext cx="2009775" cy="1501466"/>
          </a:xfrm>
          <a:prstGeom prst="rect">
            <a:avLst/>
          </a:prstGeom>
        </p:spPr>
      </p:pic>
    </p:spTree>
    <p:extLst>
      <p:ext uri="{BB962C8B-B14F-4D97-AF65-F5344CB8AC3E}">
        <p14:creationId xmlns:p14="http://schemas.microsoft.com/office/powerpoint/2010/main" val="131189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50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0" presetClass="path" presetSubtype="0" fill="hold" nodeType="withEffect">
                                  <p:stCondLst>
                                    <p:cond delay="0"/>
                                  </p:stCondLst>
                                  <p:childTnLst>
                                    <p:animMotion origin="layout" path="M -0.27773 -0.41366 L -0.27773 -0.41343 C -0.26041 -0.41713 -0.27317 -0.41505 -0.23958 -0.41505 L -0.26067 -0.41644 C -0.25937 -0.4132 -0.25781 -0.41042 -0.25677 -0.40672 C -0.25625 -0.4051 -0.25625 -0.40301 -0.25598 -0.40116 C -0.25286 -0.38681 -0.25559 -0.4044 -0.25364 -0.39005 C -0.25273 -0.31413 -0.25286 -0.2919 -0.25286 -0.32338 L -0.22552 -0.42755 C -0.22526 -0.42153 -0.22526 -0.41551 -0.22473 -0.4095 C -0.22447 -0.40718 -0.22356 -0.4051 -0.22317 -0.40255 C -0.22252 -0.39931 -0.222 -0.39352 -0.22161 -0.39005 C -0.22135 -0.3882 -0.22109 -0.38635 -0.22083 -0.3845 C -0.22109 -0.36459 -0.22083 -0.34468 -0.22161 -0.32477 C -0.22161 -0.32315 -0.22213 -0.32061 -0.22317 -0.32061 C -0.22395 -0.32061 -0.22317 -0.32338 -0.22317 -0.32477 L -0.18802 -0.42338 C -0.18776 -0.41875 -0.1875 -0.41413 -0.18723 -0.4095 C -0.18697 -0.40672 -0.18658 -0.40417 -0.18645 -0.40116 C -0.18606 -0.39746 -0.1858 -0.39375 -0.18567 -0.39005 C -0.18502 -0.38125 -0.18567 -0.37223 -0.18411 -0.36366 C -0.18385 -0.36227 -0.18333 -0.36112 -0.18333 -0.3595 C -0.18307 -0.34746 -0.18333 -0.33542 -0.18333 -0.32338 L -0.19427 -0.37755 C -0.21341 -0.37547 -0.20195 -0.37616 -0.22864 -0.37616 L -0.14661 -0.41505 C -0.14843 -0.41274 -0.15091 -0.41158 -0.15208 -0.40811 C -0.15885 -0.38704 -0.14843 -0.40093 -0.1552 -0.39283 C -0.15729 -0.38727 -0.1595 -0.38079 -0.16302 -0.37755 C -0.16692 -0.37408 -0.1651 -0.37593 -0.16848 -0.372 C -0.16901 -0.36737 -0.16927 -0.36274 -0.17005 -0.35811 C -0.17031 -0.35625 -0.17109 -0.35463 -0.17161 -0.35255 C -0.17187 -0.35139 -0.172 -0.34977 -0.17239 -0.34838 C -0.17278 -0.347 -0.17369 -0.34584 -0.17395 -0.34422 C -0.17421 -0.34167 -0.17395 -0.33866 -0.17395 -0.33588 L -0.15208 -0.41783 C -0.14973 -0.41413 -0.14674 -0.41135 -0.14505 -0.40672 C -0.14375 -0.40371 -0.14322 -0.39167 -0.1427 -0.38727 C -0.14218 -0.3845 -0.14153 -0.38195 -0.14114 -0.37894 C -0.13971 -0.3713 -0.14075 -0.37338 -0.1388 -0.36366 C -0.13828 -0.36181 -0.13776 -0.35996 -0.13723 -0.35811 C -0.13619 -0.34838 -0.13567 -0.34306 -0.13567 -0.33172 C -0.13567 -0.33033 -0.13606 -0.33473 -0.13645 -0.33588 C -0.13867 -0.34399 -0.13802 -0.33565 -0.13802 -0.347 L -0.13958 -0.3595 C -0.15117 -0.36181 -0.14414 -0.36088 -0.16067 -0.36088 L -0.12161 -0.41783 C -0.12187 -0.41366 -0.12226 -0.40973 -0.12239 -0.40533 C -0.12291 -0.3801 -0.12174 -0.34977 -0.12473 -0.32338 C -0.12486 -0.3213 -0.12473 -0.32801 -0.12473 -0.33033 L -0.12395 -0.41644 C -0.12109 -0.41181 -0.11783 -0.40788 -0.11536 -0.40255 C -0.11419 -0.40024 -0.1138 -0.397 -0.11302 -0.39422 C -0.11184 -0.39121 -0.11002 -0.38797 -0.10911 -0.3845 C -0.10611 -0.37408 -0.10924 -0.38079 -0.1052 -0.37338 C -0.10494 -0.372 -0.10468 -0.37061 -0.10442 -0.36922 C -0.10338 -0.36528 -0.1026 -0.36297 -0.1013 -0.3595 C -0.10052 -0.35764 -0.09986 -0.35556 -0.09895 -0.35394 C -0.09817 -0.35278 -0.09739 -0.35209 -0.09661 -0.35116 C -0.09466 -0.34144 -0.09726 -0.35325 -0.09348 -0.34283 C -0.09296 -0.34167 -0.09322 -0.33982 -0.0927 -0.33866 C -0.09179 -0.33704 -0.09049 -0.33612 -0.08958 -0.3345 C -0.08333 -0.32454 -0.08723 -0.32778 -0.08255 -0.32477 C -0.07747 -0.35186 -0.0802 -0.33542 -0.08333 -0.40255 C -0.08346 -0.40695 -0.08567 -0.41065 -0.08567 -0.41505 L -0.08567 -0.41644 L -0.0638 -0.42061 C -0.06406 -0.38727 -0.06315 -0.35394 -0.06458 -0.32061 C -0.06458 -0.31852 -0.06705 -0.32176 -0.0677 -0.32338 C -0.06822 -0.325 -0.0677 -0.32709 -0.0677 -0.32894 L -0.03645 -0.41505 C -0.0401 -0.41459 -0.04375 -0.41528 -0.04739 -0.41366 C -0.04986 -0.41274 -0.0496 -0.40834 -0.05052 -0.40533 C -0.05195 -0.40024 -0.05221 -0.40163 -0.05442 -0.397 C -0.05859 -0.38797 -0.05312 -0.39676 -0.05833 -0.39144 C -0.05989 -0.38982 -0.06302 -0.38588 -0.06302 -0.38565 C -0.06354 -0.3845 -0.0638 -0.38311 -0.06458 -0.38172 C -0.06835 -0.375 -0.06588 -0.38264 -0.0677 -0.37616 L -0.06145 -0.38033 C -0.05989 -0.37663 -0.0582 -0.37315 -0.05677 -0.36922 C -0.05611 -0.3676 -0.05585 -0.36551 -0.0552 -0.36366 C -0.05455 -0.36204 -0.05351 -0.36112 -0.05286 -0.3595 C -0.05169 -0.35695 -0.05078 -0.35394 -0.04973 -0.35116 C -0.04921 -0.34977 -0.04882 -0.34815 -0.04817 -0.347 C -0.04739 -0.34561 -0.04648 -0.34445 -0.04583 -0.34283 C -0.04296 -0.33704 -0.04557 -0.34005 -0.04192 -0.3345 C -0.04114 -0.33357 -0.04023 -0.33288 -0.03958 -0.33172 C -0.0375 -0.32917 -0.03372 -0.32362 -0.03177 -0.322 C -0.03046 -0.32107 -0.02786 -0.32061 -0.02786 -0.32038 L -0.00052 -0.41783 C 0.00183 -0.4169 0.00443 -0.41737 0.00652 -0.41505 C 0.01042 -0.41112 0.01003 -0.40811 0.0112 -0.40255 C 0.01198 -0.39931 0.0129 -0.3963 0.01355 -0.39283 C 0.0142 -0.39028 0.0142 -0.38704 0.01511 -0.3845 C 0.01615 -0.38218 0.01784 -0.38102 0.01902 -0.37894 C 0.02097 -0.3757 0.02045 -0.37454 0.02136 -0.37061 C 0.02188 -0.36875 0.0224 -0.3669 0.02292 -0.36505 C 0.02487 -0.37524 0.02266 -0.36343 0.02605 -0.38311 C 0.02631 -0.3845 0.02631 -0.38635 0.02683 -0.38727 C 0.02748 -0.38843 0.02839 -0.3882 0.02917 -0.38866 C 0.02969 -0.39005 0.03021 -0.39167 0.03073 -0.39283 C 0.03152 -0.39445 0.03256 -0.39538 0.03308 -0.397 C 0.0336 -0.39838 0.0336 -0.4 0.03386 -0.40116 C 0.03698 -0.41204 0.03425 -0.39908 0.0362 -0.4095 C 0.03542 -0.40996 0.03464 -0.41158 0.03386 -0.41088 C 0.03321 -0.41042 0.0336 -0.40811 0.03308 -0.40672 C 0.03243 -0.40487 0.03152 -0.40301 0.03073 -0.40116 C 0.03021 -0.397 0.02995 -0.39283 0.02917 -0.38866 C 0.02891 -0.38681 0.028 -0.38519 0.02761 -0.38311 C 0.02474 -0.36598 0.02904 -0.38241 0.02527 -0.36922 C 0.0237 -0.3551 0.0254 -0.36806 0.0237 -0.35811 C 0.02344 -0.35625 0.02357 -0.35417 0.02292 -0.35255 C 0.02214 -0.35047 0.02084 -0.34885 0.0198 -0.347 C 0.0181 -0.3375 0.02019 -0.34931 0.01823 -0.33588 C 0.0181 -0.3345 0.01771 -0.33311 0.01745 -0.33172 C 0.01719 -0.32987 0.01732 -0.32778 0.01667 -0.32616 C 0.01615 -0.32477 0.01511 -0.32431 0.01433 -0.32338 L 0.01277 -0.31505 L 0.05027 -0.38866 C 0.05157 -0.39237 0.05274 -0.39653 0.05417 -0.39977 C 0.05482 -0.40116 0.05586 -0.40163 0.05652 -0.40255 C 0.05743 -0.40394 0.05795 -0.40579 0.05886 -0.40672 C 0.06003 -0.40811 0.06355 -0.40996 0.06511 -0.41088 C 0.06719 -0.41042 0.06941 -0.41019 0.07136 -0.4095 C 0.07253 -0.40926 0.0737 -0.40926 0.07448 -0.40811 C 0.07527 -0.40718 0.0754 -0.40533 0.07605 -0.40394 C 0.07683 -0.40278 0.07761 -0.40209 0.07839 -0.40116 C 0.08295 -0.38936 0.07761 -0.4044 0.08073 -0.39283 C 0.08321 -0.3845 0.08347 -0.38403 0.0862 -0.37755 C 0.08842 -0.36621 0.0892 -0.36528 0.08698 -0.34977 C 0.08685 -0.34815 0.08555 -0.34792 0.08464 -0.347 C 0.08373 -0.34607 0.08269 -0.34514 0.08152 -0.34422 C 0.07995 -0.34306 0.07774 -0.34213 0.07605 -0.34144 C 0.07162 -0.3419 0.06719 -0.34144 0.06277 -0.34283 C 0.06172 -0.34329 0.0612 -0.34561 0.06042 -0.347 C 0.05899 -0.35 0.05782 -0.35348 0.05652 -0.35672 C 0.05625 -0.35903 0.05612 -0.36135 0.05573 -0.36366 C 0.0556 -0.36528 0.05495 -0.36644 0.05495 -0.36783 C 0.05508 -0.37292 0.05404 -0.39121 0.05808 -0.39838 C 0.05912 -0.40024 0.06003 -0.40163 0.0612 -0.40255 C 0.0625 -0.40371 0.06381 -0.40394 0.06511 -0.40394 C 0.0711 -0.40487 0.08308 -0.40533 0.08308 -0.4051 L 0.10573 -0.41922 C 0.10678 -0.41413 0.10821 -0.40926 0.10886 -0.40394 C 0.10951 -0.4 0.10951 -0.39561 0.10964 -0.39144 C 0.11081 -0.37153 0.10964 -0.38079 0.1112 -0.36922 C 0.11146 -0.36181 0.11133 -0.3544 0.11198 -0.347 C 0.11224 -0.34538 0.11329 -0.34445 0.11355 -0.34283 C 0.11433 -0.33936 0.11433 -0.33519 0.11511 -0.33172 C 0.11563 -0.3301 0.1168 -0.32917 0.11745 -0.32755 C 0.1181 -0.32639 0.11849 -0.32477 0.11902 -0.32338 C 0.12917 -0.3294 0.11941 -0.322 0.12605 -0.33172 C 0.1267 -0.33264 0.12761 -0.33288 0.12839 -0.33311 C 0.13529 -0.33658 0.12826 -0.33264 0.13386 -0.33588 C 0.13568 -0.33913 0.13672 -0.34051 0.13777 -0.34422 C 0.13816 -0.34561 0.13829 -0.347 0.13855 -0.34838 C 0.13881 -0.36644 0.13816 -0.38473 0.13933 -0.40255 C 0.13959 -0.40533 0.14115 -0.39815 0.14167 -0.39561 C 0.14219 -0.39399 0.14219 -0.3919 0.14245 -0.39005 C 0.14271 -0.37894 0.14284 -0.36783 0.14323 -0.35672 C 0.14336 -0.35394 0.14454 -0.34213 0.1448 -0.33866 C 0.14584 -0.34375 0.14558 -0.34144 0.14558 -0.34561 L 0.14167 -0.34977 L 0.12292 -0.34561 " pathEditMode="relative" rAng="0" ptsTypes="AAAAAAAAAAAAAAAAAAAAAAAAAAAAAAAAAAAAAAAAAAAAAAAAAAAAAAAAAAAAAAAAAAAAAAAAAAAAAAAAAAAAAAAAAAAAAAAAAAAAAAAAAAAAAAAAAAAAAAAAAAAAAAAAAAAAAAAAAAAAAAAAAAAAAAAAAAAAAAAAAAAA">
                                      <p:cBhvr>
                                        <p:cTn id="8" dur="3500" fill="hold"/>
                                        <p:tgtEl>
                                          <p:spTgt spid="9"/>
                                        </p:tgtEl>
                                        <p:attrNameLst>
                                          <p:attrName>ppt_x</p:attrName>
                                          <p:attrName>ppt_y</p:attrName>
                                        </p:attrNameLst>
                                      </p:cBhvr>
                                      <p:rCtr x="21159" y="4491"/>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lt">
                                    <p:tmAbs val="500"/>
                                  </p:iterate>
                                  <p:childTnLst>
                                    <p:set>
                                      <p:cBhvr>
                                        <p:cTn id="12" dur="1" fill="hold">
                                          <p:stCondLst>
                                            <p:cond delay="0"/>
                                          </p:stCondLst>
                                        </p:cTn>
                                        <p:tgtEl>
                                          <p:spTgt spid="5"/>
                                        </p:tgtEl>
                                        <p:attrNameLst>
                                          <p:attrName>style.visibility</p:attrName>
                                        </p:attrNameLst>
                                      </p:cBhvr>
                                      <p:to>
                                        <p:strVal val="visible"/>
                                      </p:to>
                                    </p:set>
                                  </p:childTnLst>
                                </p:cTn>
                              </p:par>
                              <p:par>
                                <p:cTn id="13" presetID="0" presetClass="path" presetSubtype="0" fill="hold" nodeType="withEffect">
                                  <p:stCondLst>
                                    <p:cond delay="0"/>
                                  </p:stCondLst>
                                  <p:childTnLst>
                                    <p:animMotion origin="layout" path="M -0.30585 -0.22894 L -0.30585 -0.22871 C -0.30611 -0.22431 -0.30651 -0.21991 -0.30664 -0.21505 C -0.30703 -0.20463 -0.30703 -0.19375 -0.30742 -0.18311 C -0.30781 -0.1757 -0.30833 -0.16829 -0.30898 -0.16088 C -0.30924 -0.15811 -0.3095 -0.15533 -0.30976 -0.15255 C -0.3108 -0.14514 -0.31054 -0.15163 -0.31054 -0.14561 L -0.30742 -0.21644 C -0.30507 -0.21505 -0.30273 -0.21413 -0.30039 -0.21227 C -0.29908 -0.21135 -0.29765 -0.20996 -0.29648 -0.20811 C -0.29401 -0.2044 -0.29192 -0.2007 -0.29023 -0.19561 C -0.28971 -0.19399 -0.28919 -0.1919 -0.28867 -0.19005 C -0.28971 -0.18866 -0.29062 -0.18658 -0.29179 -0.18588 C -0.30963 -0.17894 -0.29856 -0.18843 -0.30429 -0.18311 L -0.28242 -0.22894 C -0.28268 -0.22477 -0.2832 -0.22084 -0.2832 -0.21644 C -0.2832 -0.20209 -0.28255 -0.19468 -0.28164 -0.18172 L -0.28242 -0.14561 L -0.25976 -0.18311 C -0.25846 -0.18635 -0.25638 -0.18913 -0.25585 -0.19283 C -0.25572 -0.19468 -0.25729 -0.19561 -0.2582 -0.19561 L -0.27148 -0.19422 C -0.27486 -0.18542 -0.27473 -0.18774 -0.27226 -0.16922 C -0.27213 -0.1676 -0.2707 -0.16737 -0.26992 -0.16644 C -0.2694 -0.16505 -0.26914 -0.16343 -0.26835 -0.16227 C -0.2677 -0.16158 -0.26679 -0.16158 -0.26601 -0.16088 C -0.26523 -0.16019 -0.26445 -0.15903 -0.26367 -0.15811 L -0.25273 -0.1595 L -0.22929 -0.18033 C -0.23541 -0.18982 -0.23567 -0.19399 -0.2457 -0.18727 C -0.24713 -0.18658 -0.24674 -0.18264 -0.24726 -0.18033 C -0.24583 -0.1595 -0.2483 -0.17616 -0.24414 -0.16505 C -0.24114 -0.15718 -0.24635 -0.16436 -0.24101 -0.15811 C -0.23841 -0.15903 -0.23567 -0.15903 -0.2332 -0.16088 C -0.23255 -0.16158 -0.23281 -0.16389 -0.23242 -0.16505 C -0.23177 -0.1676 -0.23085 -0.16968 -0.23007 -0.172 C -0.2289 -0.19491 -0.22981 -0.18658 -0.22851 -0.16922 C -0.22838 -0.16737 -0.22812 -0.16551 -0.22773 -0.16366 C -0.22604 -0.15255 -0.22617 -0.15093 -0.22617 -0.15672 L -0.20273 -0.197 C -0.20468 -0.19792 -0.21575 -0.20371 -0.21757 -0.19838 C -0.21953 -0.19352 -0.21731 -0.18635 -0.21679 -0.18033 C -0.21679 -0.17894 -0.21653 -0.17755 -0.21601 -0.17616 C -0.21484 -0.17315 -0.21315 -0.1713 -0.21132 -0.16922 C -0.2108 -0.16783 -0.20937 -0.16667 -0.20976 -0.16505 C -0.21132 -0.16065 -0.22122 -0.16227 -0.22148 -0.16227 L -0.18867 -0.17894 C -0.18867 -0.17917 -0.18372 -0.19746 -0.18789 -0.19977 C -0.1914 -0.20186 -0.19518 -0.19885 -0.19882 -0.19838 C -0.20078 -0.19352 -0.20117 -0.19352 -0.20117 -0.18588 C -0.20117 -0.17987 -0.20104 -0.17385 -0.20039 -0.16783 C -0.19986 -0.16297 -0.19726 -0.1625 -0.19492 -0.16227 C -0.19049 -0.16204 -0.18606 -0.16227 -0.18164 -0.16227 L -0.1496 -0.21088 C -0.15195 -0.20764 -0.15494 -0.20556 -0.15664 -0.20116 C -0.15768 -0.19908 -0.15703 -0.19561 -0.15742 -0.19283 C -0.15807 -0.18959 -0.15898 -0.18635 -0.15976 -0.18311 C -0.16002 -0.18033 -0.15989 -0.17732 -0.16054 -0.17477 C -0.16106 -0.17338 -0.16223 -0.17338 -0.16289 -0.172 C -0.16367 -0.17084 -0.16406 -0.16945 -0.16445 -0.16783 C -0.16484 -0.16667 -0.16471 -0.16482 -0.16523 -0.16366 C -0.16614 -0.16204 -0.16731 -0.16088 -0.16835 -0.1595 C -0.16692 -0.17038 -0.16901 -0.16042 -0.16445 -0.16922 C -0.16328 -0.17176 -0.1625 -0.175 -0.16132 -0.17755 C -0.16067 -0.17963 -0.15976 -0.18125 -0.15898 -0.18311 C -0.15846 -0.18588 -0.15885 -0.18982 -0.15742 -0.19144 C -0.15416 -0.19538 -0.15585 -0.19306 -0.15273 -0.19838 C -0.15078 -0.20903 -0.15351 -0.19607 -0.15039 -0.20672 C -0.14817 -0.21482 -0.15182 -0.20718 -0.14726 -0.21505 C -0.14648 -0.21366 -0.14557 -0.2125 -0.14492 -0.21088 C -0.14375 -0.20811 -0.14322 -0.20463 -0.14257 -0.20116 C -0.14231 -0.19792 -0.14231 -0.19468 -0.14179 -0.19144 C -0.14153 -0.18959 -0.14049 -0.18797 -0.14023 -0.18588 C -0.13645 -0.14075 -0.14127 -0.17639 -0.13867 -0.15811 C -0.13893 -0.16366 -0.13828 -0.16968 -0.13945 -0.17477 C -0.1401 -0.17732 -0.14192 -0.17871 -0.14335 -0.17894 C -0.14908 -0.1801 -0.15481 -0.17894 -0.16054 -0.17894 L -0.12695 -0.197 C -0.12643 -0.19561 -0.12643 -0.19283 -0.12539 -0.19283 C -0.12356 -0.19329 -0.12239 -0.19676 -0.1207 -0.19838 C -0.12005 -0.19931 -0.11914 -0.19931 -0.11835 -0.19977 C -0.11575 -0.19931 -0.11302 -0.20047 -0.11054 -0.19838 C -0.10963 -0.19769 -0.10976 -0.19491 -0.10976 -0.19283 C -0.10976 -0.18264 -0.10976 -0.17246 -0.11054 -0.16227 C -0.1108 -0.16019 -0.11223 -0.1588 -0.11289 -0.15672 C -0.11302 -0.15649 -0.11289 -0.15579 -0.11289 -0.15533 L -0.10742 -0.19561 C -0.10742 -0.19538 -0.10416 -0.18288 -0.10273 -0.18033 C -0.10208 -0.17917 -0.10117 -0.17848 -0.10039 -0.17755 C -0.09778 -0.17801 -0.09505 -0.17732 -0.09257 -0.17894 C -0.09153 -0.17987 -0.09166 -0.18288 -0.09101 -0.1845 C -0.09101 -0.18473 -0.08802 -0.19167 -0.08867 -0.19283 C -0.08932 -0.19399 -0.09023 -0.1919 -0.09101 -0.19144 C -0.09179 -0.18959 -0.09296 -0.1882 -0.09335 -0.18588 C -0.09401 -0.18334 -0.09388 -0.18033 -0.09414 -0.17755 C -0.0944 -0.17524 -0.09466 -0.17292 -0.09492 -0.17061 C -0.09518 -0.16875 -0.09557 -0.16713 -0.0957 -0.16505 C -0.09609 -0.1625 -0.09596 -0.1595 -0.09648 -0.15672 C -0.097 -0.1551 -0.09817 -0.15417 -0.09882 -0.15255 C -0.09947 -0.15139 -0.09986 -0.14977 -0.10039 -0.14838 C -0.10143 -0.14653 -0.1026 -0.14491 -0.10351 -0.14283 C -0.10468 -0.14028 -0.10846 -0.13357 -0.10664 -0.1345 L -0.10429 -0.13588 L -0.06992 -0.19283 C -0.06809 -0.19746 -0.06679 -0.20278 -0.06445 -0.20672 C -0.06367 -0.20811 -0.06315 -0.21019 -0.0621 -0.21088 C -0.06067 -0.21204 -0.05898 -0.21181 -0.05742 -0.21227 C -0.05638 -0.21366 -0.05546 -0.21528 -0.05429 -0.21644 C -0.05364 -0.2176 -0.05299 -0.21922 -0.05195 -0.21922 C -0.05013 -0.21968 -0.0483 -0.21829 -0.04648 -0.21783 C -0.0457 -0.21551 -0.04505 -0.2132 -0.04414 -0.21088 C -0.04322 -0.20857 -0.04205 -0.20649 -0.04101 -0.20394 C -0.04036 -0.20232 -0.03997 -0.20024 -0.03945 -0.19838 C -0.03919 -0.19514 -0.03906 -0.1919 -0.03867 -0.18866 C -0.03854 -0.18727 -0.03802 -0.18612 -0.03789 -0.1845 C -0.0375 -0.18056 -0.03736 -0.17616 -0.0371 -0.172 C -0.0388 -0.15394 -0.03619 -0.17014 -0.04023 -0.16088 C -0.04414 -0.15255 -0.03658 -0.16088 -0.04414 -0.15394 C -0.04908 -0.15487 -0.05416 -0.15487 -0.05898 -0.15672 C -0.06015 -0.15718 -0.06067 -0.1595 -0.06132 -0.16088 C -0.06289 -0.16413 -0.06406 -0.16737 -0.06523 -0.17061 C -0.06549 -0.1757 -0.06601 -0.18079 -0.06601 -0.18588 C -0.06601 -0.19445 -0.06523 -0.21088 -0.06523 -0.21065 L -0.05351 -0.17894 C -0.05195 -0.17477 -0.05026 -0.17084 -0.04882 -0.16644 C -0.04375 -0.15093 -0.04817 -0.15973 -0.04335 -0.15116 C -0.04166 -0.1419 -0.04414 -0.15209 -0.04023 -0.14422 C -0.03515 -0.13403 -0.03945 -0.1382 -0.03476 -0.13311 C -0.03437 -0.13264 -0.03372 -0.13218 -0.0332 -0.13172 L -0.03007 -0.19838 C -0.02877 -0.19514 -0.02682 -0.1926 -0.02617 -0.18866 C -0.02526 -0.18264 -0.02604 -0.1757 -0.02539 -0.16922 C -0.02526 -0.1669 -0.02434 -0.16482 -0.02382 -0.16227 C -0.02356 -0.16112 -0.02369 -0.15926 -0.02304 -0.15811 C -0.02252 -0.15718 -0.02148 -0.15718 -0.0207 -0.15672 C -0.01835 -0.15718 -0.01445 -0.15417 -0.01367 -0.15811 C -0.01145 -0.17014 -0.01367 -0.1838 -0.01523 -0.19561 C -0.01432 -0.16806 -0.01445 -0.18102 -0.01445 -0.15672 L 0.01602 -0.18866 C 0.01368 -0.18913 0.0112 -0.18959 0.00899 -0.19005 C 0.00782 -0.19051 0.00691 -0.19144 0.00586 -0.19144 C 0.00183 -0.19144 -0.00195 -0.19051 -0.00585 -0.19005 C -0.00664 -0.1882 -0.00807 -0.18681 -0.0082 -0.1845 C -0.00859 -0.17917 -0.00846 -0.17338 -0.00742 -0.16783 C -0.00729 -0.16644 -0.00598 -0.1669 -0.00507 -0.16644 C -0.00416 -0.16598 -0.00312 -0.16528 -0.00195 -0.16505 C 0.00287 -0.16482 0.00795 -0.16505 0.0129 -0.16505 L 0.03555 -0.19422 C 0.03034 -0.19237 0.02487 -0.19213 0.01993 -0.18866 C 0.01915 -0.1882 0.02019 -0.18588 0.02071 -0.1845 C 0.02123 -0.18288 0.02214 -0.18172 0.02305 -0.18033 C 0.0237 -0.1794 0.02448 -0.17848 0.0254 -0.17755 C 0.02761 -0.17547 0.02995 -0.17385 0.03243 -0.172 C 0.03308 -0.17153 0.03399 -0.1713 0.03477 -0.17061 C 0.04076 -0.16528 0.03347 -0.17014 0.03946 -0.16644 C 0.0392 -0.16413 0.03959 -0.16112 0.03868 -0.1595 C 0.03672 -0.15695 0.03165 -0.15533 0.03165 -0.1551 C 0.02982 -0.15579 0.02787 -0.15556 0.02618 -0.15672 C 0.025 -0.15764 0.02279 -0.1632 0.02227 -0.16505 C 0.02214 -0.16551 0.02227 -0.16598 0.02227 -0.16644 L 0.04961 -0.21227 C 0.05222 -0.19815 0.053 -0.1963 0.05352 -0.17894 C 0.05352 -0.17477 0.05287 -0.17084 0.05274 -0.16644 C 0.05235 -0.16158 0.05235 -0.15625 0.05196 -0.15116 C 0.05157 -0.14746 0.05222 -0.13843 0.0504 -0.14005 C 0.04818 -0.14213 0.0504 -0.14838 0.0504 -0.15255 L 0.04493 -0.19838 C 0.04493 -0.19815 0.05183 -0.18797 0.05508 -0.18727 C 0.0573 -0.18704 0.05977 -0.18727 0.06211 -0.18727 L 0.06758 -0.19422 L 0.06758 -0.14838 L 0.08165 -0.18033 C 0.08204 -0.18241 0.08308 -0.19375 0.08633 -0.19422 C 0.08868 -0.19468 0.09102 -0.19329 0.09336 -0.19283 C 0.09362 -0.19098 0.09362 -0.18913 0.09415 -0.18727 C 0.09467 -0.18496 0.09623 -0.18311 0.09649 -0.18033 C 0.09701 -0.17385 0.09675 -0.16852 0.09336 -0.16644 C 0.0918 -0.16575 0.09024 -0.16551 0.08868 -0.16505 C 0.08737 -0.16551 0.08594 -0.16551 0.08477 -0.16644 C 0.08021 -0.17061 0.08165 -0.18218 0.08321 -0.18866 C 0.08386 -0.1919 0.0879 -0.19422 0.0879 -0.19399 L 0.10352 -0.19561 C 0.103 -0.19005 0.10248 -0.17338 0.10196 -0.17894 C 0.10118 -0.18727 0.1017 -0.19584 0.10274 -0.20394 C 0.10287 -0.20579 0.1043 -0.20579 0.10508 -0.20672 C 0.10717 -0.2044 0.10925 -0.20255 0.11133 -0.19977 C 0.11303 -0.19746 0.11472 -0.19329 0.11602 -0.19005 C 0.11719 -0.16899 0.11602 -0.18334 0.11758 -0.16922 C 0.11784 -0.16667 0.11836 -0.16088 0.11836 -0.16065 L 0.1293 -0.15811 L 0.13946 -0.15811 L 0.14883 -0.16227 L 0.15899 -0.2095 C 0.1629 -0.20903 0.1668 -0.20973 0.17071 -0.20811 C 0.17162 -0.20788 0.175 -0.19931 0.1754 -0.19838 C 0.17644 -0.19584 0.17852 -0.19005 0.17852 -0.18982 C 0.17826 -0.18774 0.17878 -0.18426 0.17774 -0.18311 C 0.1754 -0.18102 0.1724 -0.18264 0.16993 -0.18172 C 0.16902 -0.18172 0.16836 -0.18079 0.16758 -0.18033 C 0.16654 -0.17894 0.16537 -0.17801 0.16446 -0.17616 C 0.1599 -0.16829 0.1629 -0.15186 0.1629 -0.14422 L 0.16446 -0.14283 L 0.21133 -0.1345 L 0.21368 -0.12338 L 0.18086 -0.16227 " pathEditMode="relative" rAng="0" ptsTypes="AAAAAAAAAAAAAAAAAAAAAAAAAAAAAAAAAAAAAAAAAAAAAAAAAAAAAAAAAAAAAAAAAAAAAAAAAAAAAAAAAAAAAAAAAAAAAAAAAAAAAAAAAAAAAAAAAAAAAAAAAAAAAAAAAAAAAAAAAAAAAAAAAAAAAAAAAAAAAAAAAAAAAAAAAAAAAAAAAAAAAAAAAAAAAAAAAAAAAAAAAAAAA">
                                      <p:cBhvr>
                                        <p:cTn id="14" dur="9500" fill="hold"/>
                                        <p:tgtEl>
                                          <p:spTgt spid="9"/>
                                        </p:tgtEl>
                                        <p:attrNameLst>
                                          <p:attrName>ppt_x</p:attrName>
                                          <p:attrName>ppt_y</p:attrName>
                                        </p:attrNameLst>
                                      </p:cBhvr>
                                      <p:rCtr x="25729" y="52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extShape 1"/>
          <p:cNvSpPr txBox="1"/>
          <p:nvPr/>
        </p:nvSpPr>
        <p:spPr>
          <a:xfrm>
            <a:off x="5587920" y="6265800"/>
            <a:ext cx="1015560" cy="364680"/>
          </a:xfrm>
          <a:prstGeom prst="rect">
            <a:avLst/>
          </a:prstGeom>
          <a:noFill/>
          <a:ln>
            <a:noFill/>
          </a:ln>
        </p:spPr>
        <p:txBody>
          <a:bodyPr anchor="ctr">
            <a:noAutofit/>
          </a:bodyPr>
          <a:lstStyle/>
          <a:p>
            <a:pPr algn="ctr">
              <a:lnSpc>
                <a:spcPct val="100000"/>
              </a:lnSpc>
            </a:pPr>
            <a:fld id="{9067550F-9D84-45CB-B4F6-C08D4AFDD79F}" type="slidenum">
              <a:rPr lang="en-US" sz="1800" b="0" strike="noStrike" spc="-1">
                <a:solidFill>
                  <a:srgbClr val="FFFFFF"/>
                </a:solidFill>
                <a:latin typeface="Calibri"/>
              </a:rPr>
              <a:t>4</a:t>
            </a:fld>
            <a:endParaRPr lang="en-US" sz="1800" b="0" strike="noStrike" spc="-1">
              <a:latin typeface="Times New Roman"/>
            </a:endParaRPr>
          </a:p>
        </p:txBody>
      </p:sp>
      <p:sp>
        <p:nvSpPr>
          <p:cNvPr id="192" name="TextShape 2"/>
          <p:cNvSpPr txBox="1"/>
          <p:nvPr/>
        </p:nvSpPr>
        <p:spPr>
          <a:xfrm>
            <a:off x="409320" y="1062360"/>
            <a:ext cx="11354400" cy="4662000"/>
          </a:xfrm>
          <a:prstGeom prst="rect">
            <a:avLst/>
          </a:prstGeom>
          <a:noFill/>
          <a:ln>
            <a:noFill/>
          </a:ln>
        </p:spPr>
        <p:txBody>
          <a:bodyPr>
            <a:normAutofit/>
          </a:bodyPr>
          <a:lstStyle/>
          <a:p>
            <a:pPr marL="457200" indent="-457200" algn="just">
              <a:lnSpc>
                <a:spcPct val="90000"/>
              </a:lnSpc>
              <a:spcBef>
                <a:spcPts val="1001"/>
              </a:spcBef>
              <a:buFont typeface="Arial" panose="020B0604020202020204" pitchFamily="34" charset="0"/>
              <a:buChar char="•"/>
            </a:pPr>
            <a:r>
              <a:rPr lang="en-US" sz="2800" b="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rPr>
              <a:t>The purpose of this presentation is to equip trainees with knowledge and skills to be able to list all structures and enumerate all households and persons within the assigned area (complete coverage).</a:t>
            </a:r>
          </a:p>
          <a:p>
            <a:pPr marL="457200" indent="-457200" algn="just">
              <a:lnSpc>
                <a:spcPct val="90000"/>
              </a:lnSpc>
              <a:spcBef>
                <a:spcPts val="1001"/>
              </a:spcBef>
              <a:buFont typeface="Arial" panose="020B0604020202020204" pitchFamily="34" charset="0"/>
              <a:buChar char="•"/>
            </a:pPr>
            <a:endParaRPr lang="en-US" sz="2800" b="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endParaRPr>
          </a:p>
          <a:p>
            <a:pPr marL="457200" indent="-457200" algn="just">
              <a:lnSpc>
                <a:spcPct val="90000"/>
              </a:lnSpc>
              <a:spcBef>
                <a:spcPts val="1001"/>
              </a:spcBef>
              <a:buFont typeface="Arial" panose="020B0604020202020204" pitchFamily="34" charset="0"/>
              <a:buChar char="•"/>
            </a:pPr>
            <a:r>
              <a:rPr lang="en-US" sz="280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rPr>
              <a:t>By the end of this presentation, trainees should be able to: </a:t>
            </a:r>
          </a:p>
          <a:p>
            <a:pPr marL="971640" lvl="1" indent="-514080" algn="just">
              <a:lnSpc>
                <a:spcPct val="90000"/>
              </a:lnSpc>
              <a:spcBef>
                <a:spcPts val="1001"/>
              </a:spcBef>
              <a:buClr>
                <a:srgbClr val="000000"/>
              </a:buClr>
              <a:buFont typeface="Calibri Light"/>
              <a:buAutoNum type="arabicPeriod"/>
            </a:pPr>
            <a:r>
              <a:rPr lang="en-US" sz="2800" b="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rPr>
              <a:t>Explain key strategies to achieve complete coverage;</a:t>
            </a:r>
          </a:p>
          <a:p>
            <a:pPr marL="971640" lvl="1" indent="-514080" algn="just">
              <a:lnSpc>
                <a:spcPct val="90000"/>
              </a:lnSpc>
              <a:spcBef>
                <a:spcPts val="1001"/>
              </a:spcBef>
              <a:buClr>
                <a:srgbClr val="000000"/>
              </a:buClr>
              <a:buFont typeface="Calibri Light"/>
              <a:buAutoNum type="arabicPeriod"/>
            </a:pPr>
            <a:r>
              <a:rPr lang="en-US" sz="2800" b="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rPr>
              <a:t>Illustrate the ability to achieve complete coverage in the EAs/SAs/districts allocated to them; and</a:t>
            </a:r>
          </a:p>
          <a:p>
            <a:pPr marL="971640" lvl="1" indent="-514080" algn="just">
              <a:lnSpc>
                <a:spcPct val="90000"/>
              </a:lnSpc>
              <a:spcBef>
                <a:spcPts val="1001"/>
              </a:spcBef>
              <a:buClr>
                <a:srgbClr val="000000"/>
              </a:buClr>
              <a:buFont typeface="Calibri Light"/>
              <a:buAutoNum type="arabicPeriod"/>
            </a:pPr>
            <a:r>
              <a:rPr lang="en-US" sz="2800" b="0" strike="noStrike" spc="-1" dirty="0">
                <a:solidFill>
                  <a:srgbClr val="000000"/>
                </a:solidFill>
                <a:latin typeface="Calibri" panose="020F0502020204030204" pitchFamily="34" charset="0"/>
                <a:ea typeface="Cambria" panose="02040503050406030204" pitchFamily="18" charset="0"/>
                <a:cs typeface="Calibri" panose="020F0502020204030204" pitchFamily="34" charset="0"/>
              </a:rPr>
              <a:t>Identify the gaps in achieving complete coverage.</a:t>
            </a:r>
          </a:p>
        </p:txBody>
      </p:sp>
      <p:sp>
        <p:nvSpPr>
          <p:cNvPr id="193" name="CustomShape 3"/>
          <p:cNvSpPr/>
          <p:nvPr/>
        </p:nvSpPr>
        <p:spPr>
          <a:xfrm>
            <a:off x="0" y="0"/>
            <a:ext cx="12191760" cy="875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90000"/>
              </a:lnSpc>
            </a:pPr>
            <a:r>
              <a:rPr lang="en-US" sz="4000" b="1" strike="noStrike" spc="-1" dirty="0">
                <a:solidFill>
                  <a:srgbClr val="382873"/>
                </a:solidFill>
                <a:latin typeface="Cambria"/>
                <a:ea typeface="Cambria"/>
              </a:rPr>
              <a:t>Purpose and Learning Outcomes</a:t>
            </a:r>
            <a:endParaRPr lang="en-US" sz="4000" b="0" strike="noStrike" spc="-1" dirty="0">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a:ea typeface="Cambria"/>
              </a:rPr>
              <a:t>Concepts and Definitions</a:t>
            </a:r>
            <a:endParaRPr lang="en-US" sz="4000" b="0" strike="noStrike" spc="-1" dirty="0">
              <a:solidFill>
                <a:srgbClr val="000000"/>
              </a:solidFill>
              <a:latin typeface="Calibri"/>
            </a:endParaRPr>
          </a:p>
        </p:txBody>
      </p:sp>
      <p:sp>
        <p:nvSpPr>
          <p:cNvPr id="19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69C9B546-73DB-4A4F-A73E-C1A4A6D67A58}" type="slidenum">
              <a:rPr lang="en-US" sz="1800" b="0" strike="noStrike" spc="-1">
                <a:solidFill>
                  <a:srgbClr val="FFFFFF"/>
                </a:solidFill>
                <a:latin typeface="Calibri"/>
              </a:rPr>
              <a:t>5</a:t>
            </a:fld>
            <a:endParaRPr lang="en-US" sz="1800" b="0" strike="noStrike" spc="-1">
              <a:latin typeface="Times New Roman"/>
            </a:endParaRPr>
          </a:p>
        </p:txBody>
      </p:sp>
      <p:sp>
        <p:nvSpPr>
          <p:cNvPr id="196" name="TextShape 3"/>
          <p:cNvSpPr txBox="1"/>
          <p:nvPr/>
        </p:nvSpPr>
        <p:spPr>
          <a:xfrm>
            <a:off x="264920" y="887040"/>
            <a:ext cx="11665009" cy="5289480"/>
          </a:xfrm>
          <a:prstGeom prst="rect">
            <a:avLst/>
          </a:prstGeom>
          <a:noFill/>
          <a:ln>
            <a:noFill/>
          </a:ln>
        </p:spPr>
        <p:txBody>
          <a:bodyPr>
            <a:noAutofit/>
          </a:bodyPr>
          <a:lstStyle/>
          <a:p>
            <a:pPr marL="457560" indent="-457200" algn="just">
              <a:lnSpc>
                <a:spcPct val="90000"/>
              </a:lnSpc>
              <a:spcBef>
                <a:spcPts val="1001"/>
              </a:spcBef>
              <a:buClr>
                <a:srgbClr val="000000"/>
              </a:buClr>
              <a:buFont typeface="Wingdings" panose="05000000000000000000" pitchFamily="2" charset="2"/>
              <a:buChar char="§"/>
            </a:pPr>
            <a:r>
              <a:rPr lang="en-US" sz="3200" b="1" strike="noStrike" spc="-1" dirty="0">
                <a:solidFill>
                  <a:srgbClr val="000000"/>
                </a:solidFill>
                <a:latin typeface="Calibri" panose="020F0502020204030204" pitchFamily="34" charset="0"/>
                <a:cs typeface="Calibri" panose="020F0502020204030204" pitchFamily="34" charset="0"/>
              </a:rPr>
              <a:t>Complete coverage</a:t>
            </a:r>
            <a:r>
              <a:rPr lang="en-US" sz="3200" b="0" strike="noStrike" spc="-1" dirty="0">
                <a:solidFill>
                  <a:srgbClr val="000000"/>
                </a:solidFill>
                <a:latin typeface="Calibri" panose="020F0502020204030204" pitchFamily="34" charset="0"/>
                <a:cs typeface="Calibri" panose="020F0502020204030204" pitchFamily="34" charset="0"/>
              </a:rPr>
              <a:t>: This refers to the listing of </a:t>
            </a:r>
            <a:r>
              <a:rPr lang="en-US" sz="3200" b="1" strike="noStrike" spc="-1" dirty="0">
                <a:solidFill>
                  <a:srgbClr val="000000"/>
                </a:solidFill>
                <a:uFillTx/>
                <a:latin typeface="Calibri" panose="020F0502020204030204" pitchFamily="34" charset="0"/>
                <a:cs typeface="Calibri" panose="020F0502020204030204" pitchFamily="34" charset="0"/>
              </a:rPr>
              <a:t>all structures </a:t>
            </a:r>
            <a:r>
              <a:rPr lang="en-US" sz="3200" b="0" strike="noStrike" spc="-1" dirty="0">
                <a:solidFill>
                  <a:srgbClr val="000000"/>
                </a:solidFill>
                <a:latin typeface="Calibri" panose="020F0502020204030204" pitchFamily="34" charset="0"/>
                <a:cs typeface="Calibri" panose="020F0502020204030204" pitchFamily="34" charset="0"/>
              </a:rPr>
              <a:t>and </a:t>
            </a:r>
            <a:r>
              <a:rPr lang="en-US" sz="3200" b="1" strike="noStrike" spc="-1" dirty="0">
                <a:solidFill>
                  <a:srgbClr val="000000"/>
                </a:solidFill>
                <a:uFillTx/>
                <a:latin typeface="Calibri" panose="020F0502020204030204" pitchFamily="34" charset="0"/>
                <a:cs typeface="Calibri" panose="020F0502020204030204" pitchFamily="34" charset="0"/>
              </a:rPr>
              <a:t>households</a:t>
            </a:r>
            <a:r>
              <a:rPr lang="en-US" sz="3200" b="0" strike="noStrike" spc="-1" dirty="0">
                <a:solidFill>
                  <a:srgbClr val="000000"/>
                </a:solidFill>
                <a:latin typeface="Calibri" panose="020F0502020204030204" pitchFamily="34" charset="0"/>
                <a:cs typeface="Calibri" panose="020F0502020204030204" pitchFamily="34" charset="0"/>
              </a:rPr>
              <a:t> and enumeration of </a:t>
            </a:r>
            <a:r>
              <a:rPr lang="en-US" sz="3200" b="1" strike="noStrike" spc="-1" dirty="0">
                <a:solidFill>
                  <a:srgbClr val="000000"/>
                </a:solidFill>
                <a:uFillTx/>
                <a:latin typeface="Calibri" panose="020F0502020204030204" pitchFamily="34" charset="0"/>
                <a:cs typeface="Calibri" panose="020F0502020204030204" pitchFamily="34" charset="0"/>
              </a:rPr>
              <a:t>all persons </a:t>
            </a:r>
            <a:r>
              <a:rPr lang="en-US" sz="3200" b="0" strike="noStrike" spc="-1" dirty="0">
                <a:solidFill>
                  <a:srgbClr val="000000"/>
                </a:solidFill>
                <a:latin typeface="Calibri" panose="020F0502020204030204" pitchFamily="34" charset="0"/>
                <a:cs typeface="Calibri" panose="020F0502020204030204" pitchFamily="34" charset="0"/>
              </a:rPr>
              <a:t>in the country.</a:t>
            </a:r>
          </a:p>
          <a:p>
            <a:pPr marL="914760" lvl="1" indent="-457200" algn="just">
              <a:lnSpc>
                <a:spcPct val="90000"/>
              </a:lnSpc>
              <a:spcBef>
                <a:spcPts val="1001"/>
              </a:spcBef>
              <a:buClr>
                <a:srgbClr val="000000"/>
              </a:buClr>
              <a:buFont typeface="Arial" panose="020B0604020202020204" pitchFamily="34" charset="0"/>
              <a:buChar char="•"/>
            </a:pPr>
            <a:r>
              <a:rPr lang="en-US" sz="3200" b="0" strike="noStrike" spc="-1" dirty="0">
                <a:solidFill>
                  <a:srgbClr val="000000"/>
                </a:solidFill>
                <a:latin typeface="Calibri" panose="020F0502020204030204" pitchFamily="34" charset="0"/>
                <a:cs typeface="Calibri" panose="020F0502020204030204" pitchFamily="34" charset="0"/>
              </a:rPr>
              <a:t>This means that for each EA, all structures and households must be listed and all persons must be enumerated.</a:t>
            </a:r>
          </a:p>
          <a:p>
            <a:pPr marL="914760" lvl="1" indent="-457200" algn="just">
              <a:lnSpc>
                <a:spcPct val="90000"/>
              </a:lnSpc>
              <a:spcBef>
                <a:spcPts val="1001"/>
              </a:spcBef>
              <a:buClr>
                <a:srgbClr val="000000"/>
              </a:buClr>
              <a:buFont typeface="Arial" panose="020B0604020202020204" pitchFamily="34" charset="0"/>
              <a:buChar char="•"/>
            </a:pPr>
            <a:endParaRPr lang="en-US" sz="3200" b="0" strike="noStrike" spc="-1" dirty="0">
              <a:solidFill>
                <a:srgbClr val="000000"/>
              </a:solidFill>
              <a:latin typeface="Calibri" panose="020F0502020204030204" pitchFamily="34" charset="0"/>
              <a:cs typeface="Calibri" panose="020F0502020204030204" pitchFamily="34" charset="0"/>
            </a:endParaRPr>
          </a:p>
          <a:p>
            <a:pPr marL="457560" indent="-457200" algn="just">
              <a:lnSpc>
                <a:spcPct val="90000"/>
              </a:lnSpc>
              <a:spcBef>
                <a:spcPts val="1001"/>
              </a:spcBef>
              <a:buClr>
                <a:srgbClr val="000000"/>
              </a:buClr>
              <a:buFont typeface="Wingdings" panose="05000000000000000000" pitchFamily="2" charset="2"/>
              <a:buChar char="§"/>
            </a:pPr>
            <a:r>
              <a:rPr lang="en-US" sz="3200" b="1" strike="noStrike" spc="-1" dirty="0">
                <a:solidFill>
                  <a:srgbClr val="000000"/>
                </a:solidFill>
                <a:latin typeface="Calibri" panose="020F0502020204030204" pitchFamily="34" charset="0"/>
                <a:ea typeface="Calibri"/>
                <a:cs typeface="Calibri" panose="020F0502020204030204" pitchFamily="34" charset="0"/>
              </a:rPr>
              <a:t>Scores of difficulties</a:t>
            </a:r>
            <a:r>
              <a:rPr lang="en-US" sz="3200" b="0" strike="noStrike" spc="-1" dirty="0">
                <a:solidFill>
                  <a:srgbClr val="000000"/>
                </a:solidFill>
                <a:latin typeface="Calibri" panose="020F0502020204030204" pitchFamily="34" charset="0"/>
                <a:ea typeface="Calibri"/>
                <a:cs typeface="Calibri" panose="020F0502020204030204" pitchFamily="34" charset="0"/>
              </a:rPr>
              <a:t>: These are indicators that help in identifying the extent of </a:t>
            </a:r>
            <a:r>
              <a:rPr lang="en-US" sz="3200" spc="-1" dirty="0">
                <a:solidFill>
                  <a:srgbClr val="000000"/>
                </a:solidFill>
                <a:latin typeface="Calibri" panose="020F0502020204030204" pitchFamily="34" charset="0"/>
                <a:ea typeface="Calibri"/>
                <a:cs typeface="Calibri" panose="020F0502020204030204" pitchFamily="34" charset="0"/>
              </a:rPr>
              <a:t>difficulty in</a:t>
            </a:r>
            <a:r>
              <a:rPr lang="en-US" sz="3200" b="0" strike="noStrike" spc="-1" dirty="0">
                <a:solidFill>
                  <a:srgbClr val="000000"/>
                </a:solidFill>
                <a:latin typeface="Calibri" panose="020F0502020204030204" pitchFamily="34" charset="0"/>
                <a:ea typeface="Calibri"/>
                <a:cs typeface="Calibri" panose="020F0502020204030204" pitchFamily="34" charset="0"/>
              </a:rPr>
              <a:t> accessing and working in an EA.</a:t>
            </a:r>
          </a:p>
          <a:p>
            <a:pPr>
              <a:lnSpc>
                <a:spcPct val="90000"/>
              </a:lnSpc>
              <a:spcBef>
                <a:spcPts val="1001"/>
              </a:spcBef>
            </a:pPr>
            <a:endParaRPr lang="en-US" sz="3200" b="0" strike="noStrike" spc="-1" dirty="0">
              <a:solidFill>
                <a:srgbClr val="000000"/>
              </a:solidFill>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TextShape 1"/>
          <p:cNvSpPr txBox="1"/>
          <p:nvPr/>
        </p:nvSpPr>
        <p:spPr>
          <a:xfrm>
            <a:off x="0" y="0"/>
            <a:ext cx="12191760" cy="875880"/>
          </a:xfrm>
          <a:prstGeom prst="rect">
            <a:avLst/>
          </a:prstGeom>
          <a:noFill/>
          <a:ln>
            <a:noFill/>
          </a:ln>
        </p:spPr>
        <p:txBody>
          <a:bodyPr anchor="ctr">
            <a:noAutofit/>
          </a:bodyPr>
          <a:lstStyle/>
          <a:p>
            <a:pPr algn="ctr">
              <a:lnSpc>
                <a:spcPct val="90000"/>
              </a:lnSpc>
              <a:spcBef>
                <a:spcPts val="1001"/>
              </a:spcBef>
              <a:buClr>
                <a:srgbClr val="000000"/>
              </a:buClr>
            </a:pPr>
            <a:r>
              <a:rPr lang="en-US" sz="4000" b="1" spc="-1" dirty="0">
                <a:solidFill>
                  <a:srgbClr val="382873"/>
                </a:solidFill>
                <a:latin typeface="Cambria"/>
                <a:ea typeface="Cambria"/>
              </a:rPr>
              <a:t>Why Achieve Complete Coverage in the 2021 PHC</a:t>
            </a:r>
          </a:p>
        </p:txBody>
      </p:sp>
      <p:sp>
        <p:nvSpPr>
          <p:cNvPr id="19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69C9B546-73DB-4A4F-A73E-C1A4A6D67A58}" type="slidenum">
              <a:rPr lang="en-US" sz="1800" b="0" strike="noStrike" spc="-1">
                <a:solidFill>
                  <a:srgbClr val="FFFFFF"/>
                </a:solidFill>
                <a:latin typeface="Calibri"/>
              </a:rPr>
              <a:t>6</a:t>
            </a:fld>
            <a:endParaRPr lang="en-US" sz="1800" b="0" strike="noStrike" spc="-1">
              <a:latin typeface="Times New Roman"/>
            </a:endParaRPr>
          </a:p>
        </p:txBody>
      </p:sp>
      <p:sp>
        <p:nvSpPr>
          <p:cNvPr id="196" name="TextShape 3"/>
          <p:cNvSpPr txBox="1"/>
          <p:nvPr/>
        </p:nvSpPr>
        <p:spPr>
          <a:xfrm>
            <a:off x="382836" y="976320"/>
            <a:ext cx="11425727" cy="5289480"/>
          </a:xfrm>
          <a:prstGeom prst="rect">
            <a:avLst/>
          </a:prstGeom>
          <a:noFill/>
          <a:ln>
            <a:noFill/>
          </a:ln>
        </p:spPr>
        <p:txBody>
          <a:bodyPr>
            <a:noAutofit/>
          </a:bodyPr>
          <a:lstStyle/>
          <a:p>
            <a:pPr marL="228600" indent="-228240" algn="just">
              <a:lnSpc>
                <a:spcPct val="90000"/>
              </a:lnSpc>
              <a:spcBef>
                <a:spcPts val="1001"/>
              </a:spcBef>
              <a:buClr>
                <a:srgbClr val="000000"/>
              </a:buClr>
              <a:buFont typeface="Arial"/>
              <a:buChar char="•"/>
            </a:pPr>
            <a:r>
              <a:rPr lang="en-US" sz="3600" strike="noStrike" spc="-1" dirty="0">
                <a:solidFill>
                  <a:srgbClr val="000000"/>
                </a:solidFill>
                <a:latin typeface="Calibri" panose="020F0502020204030204" pitchFamily="34" charset="0"/>
                <a:cs typeface="Calibri" panose="020F0502020204030204" pitchFamily="34" charset="0"/>
              </a:rPr>
              <a:t>This will enable </a:t>
            </a:r>
            <a:r>
              <a:rPr lang="en-US" sz="3600" strike="noStrike" spc="-1" dirty="0">
                <a:solidFill>
                  <a:srgbClr val="000000"/>
                </a:solidFill>
                <a:uFillTx/>
                <a:latin typeface="Calibri" panose="020F0502020204030204" pitchFamily="34" charset="0"/>
                <a:cs typeface="Calibri" panose="020F0502020204030204" pitchFamily="34" charset="0"/>
              </a:rPr>
              <a:t>all structures, households</a:t>
            </a:r>
            <a:r>
              <a:rPr lang="en-US" sz="3600" strike="noStrike" spc="-1" dirty="0">
                <a:solidFill>
                  <a:srgbClr val="000000"/>
                </a:solidFill>
                <a:latin typeface="Calibri" panose="020F0502020204030204" pitchFamily="34" charset="0"/>
                <a:cs typeface="Calibri" panose="020F0502020204030204" pitchFamily="34" charset="0"/>
              </a:rPr>
              <a:t> and living quarters to be identified, listed and enumerated.</a:t>
            </a:r>
          </a:p>
          <a:p>
            <a:pPr marL="228600" indent="-228240" algn="just">
              <a:lnSpc>
                <a:spcPct val="90000"/>
              </a:lnSpc>
              <a:spcBef>
                <a:spcPts val="1001"/>
              </a:spcBef>
              <a:buClr>
                <a:srgbClr val="000000"/>
              </a:buClr>
              <a:buFont typeface="Arial"/>
              <a:buChar char="•"/>
            </a:pPr>
            <a:endParaRPr lang="en-US" sz="3600" strike="noStrike" spc="-1" dirty="0">
              <a:solidFill>
                <a:srgbClr val="000000"/>
              </a:solidFill>
              <a:latin typeface="Calibri" panose="020F0502020204030204" pitchFamily="34" charset="0"/>
              <a:cs typeface="Calibri" panose="020F0502020204030204" pitchFamily="34" charset="0"/>
            </a:endParaRPr>
          </a:p>
          <a:p>
            <a:pPr marL="228600" indent="-228240" algn="just">
              <a:lnSpc>
                <a:spcPct val="90000"/>
              </a:lnSpc>
              <a:spcBef>
                <a:spcPts val="1001"/>
              </a:spcBef>
              <a:buClr>
                <a:srgbClr val="000000"/>
              </a:buClr>
              <a:buFont typeface="Arial"/>
              <a:buChar char="•"/>
            </a:pPr>
            <a:r>
              <a:rPr lang="en-US" sz="3600" strike="noStrike" spc="-1" dirty="0">
                <a:solidFill>
                  <a:srgbClr val="000000"/>
                </a:solidFill>
                <a:latin typeface="Calibri" panose="020F0502020204030204" pitchFamily="34" charset="0"/>
                <a:cs typeface="Calibri" panose="020F0502020204030204" pitchFamily="34" charset="0"/>
              </a:rPr>
              <a:t>Complete coverage </a:t>
            </a:r>
            <a:r>
              <a:rPr lang="en-US" sz="3600" spc="-1" dirty="0">
                <a:solidFill>
                  <a:srgbClr val="000000"/>
                </a:solidFill>
                <a:latin typeface="Calibri" panose="020F0502020204030204" pitchFamily="34" charset="0"/>
                <a:cs typeface="Calibri" panose="020F0502020204030204" pitchFamily="34" charset="0"/>
              </a:rPr>
              <a:t>is an indicator of data quality. </a:t>
            </a:r>
          </a:p>
          <a:p>
            <a:pPr marL="228600" indent="-228240" algn="just">
              <a:lnSpc>
                <a:spcPct val="90000"/>
              </a:lnSpc>
              <a:spcBef>
                <a:spcPts val="1001"/>
              </a:spcBef>
              <a:buClr>
                <a:srgbClr val="000000"/>
              </a:buClr>
              <a:buFont typeface="Arial"/>
              <a:buChar char="•"/>
            </a:pPr>
            <a:endParaRPr lang="en-US" sz="3600" strike="noStrike" spc="-1"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5308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97" name="TextShape 1"/>
          <p:cNvSpPr txBox="1"/>
          <p:nvPr/>
        </p:nvSpPr>
        <p:spPr>
          <a:xfrm>
            <a:off x="0" y="0"/>
            <a:ext cx="12191760" cy="875880"/>
          </a:xfrm>
          <a:prstGeom prst="rect">
            <a:avLst/>
          </a:prstGeom>
          <a:noFill/>
          <a:ln>
            <a:noFill/>
          </a:ln>
        </p:spPr>
        <p:txBody>
          <a:bodyPr anchor="ctr">
            <a:normAutofit/>
          </a:bodyPr>
          <a:lstStyle/>
          <a:p>
            <a:pPr algn="ctr">
              <a:lnSpc>
                <a:spcPct val="90000"/>
              </a:lnSpc>
            </a:pPr>
            <a:r>
              <a:rPr lang="en-US" sz="4000" b="1" strike="noStrike" spc="-1" dirty="0">
                <a:solidFill>
                  <a:srgbClr val="382873"/>
                </a:solidFill>
                <a:latin typeface="Cambria"/>
                <a:ea typeface="Cambria"/>
              </a:rPr>
              <a:t>Key Indicators</a:t>
            </a:r>
            <a:endParaRPr lang="en-US" sz="4000" b="0" strike="noStrike" spc="-1" dirty="0">
              <a:solidFill>
                <a:srgbClr val="000000"/>
              </a:solidFill>
              <a:latin typeface="Calibri"/>
            </a:endParaRPr>
          </a:p>
        </p:txBody>
      </p:sp>
      <p:sp>
        <p:nvSpPr>
          <p:cNvPr id="198"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91617665-69ED-43C8-9A55-4E216EA7546D}" type="slidenum">
              <a:rPr lang="en-US" sz="1800" b="0" strike="noStrike" spc="-1">
                <a:solidFill>
                  <a:srgbClr val="FFFFFF"/>
                </a:solidFill>
                <a:latin typeface="Calibri"/>
              </a:rPr>
              <a:t>7</a:t>
            </a:fld>
            <a:endParaRPr lang="en-US" sz="1800" b="0" strike="noStrike" spc="-1">
              <a:latin typeface="Times New Roman"/>
            </a:endParaRPr>
          </a:p>
        </p:txBody>
      </p:sp>
      <p:sp>
        <p:nvSpPr>
          <p:cNvPr id="199" name="TextShape 3"/>
          <p:cNvSpPr txBox="1"/>
          <p:nvPr/>
        </p:nvSpPr>
        <p:spPr>
          <a:xfrm>
            <a:off x="358923" y="887040"/>
            <a:ext cx="11365908" cy="5289480"/>
          </a:xfrm>
          <a:prstGeom prst="rect">
            <a:avLst/>
          </a:prstGeom>
          <a:noFill/>
          <a:ln>
            <a:noFill/>
          </a:ln>
        </p:spPr>
        <p:txBody>
          <a:bodyPr>
            <a:noAutofit/>
          </a:bodyPr>
          <a:lstStyle/>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Number of structures listed</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Number of population in households and group quarters listed</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Number of floating and homeless population</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Number of households enumerated per day</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Number of group quarters population enumerated per day</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Total number of households enumerated </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Total number of group quarters population enumerated </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Total number of residential houses covered</a:t>
            </a:r>
          </a:p>
          <a:p>
            <a:pPr>
              <a:lnSpc>
                <a:spcPct val="90000"/>
              </a:lnSpc>
              <a:spcBef>
                <a:spcPts val="1001"/>
              </a:spcBef>
            </a:pPr>
            <a:endParaRPr lang="en-US" sz="3200" b="0" strike="noStrike" spc="-1" dirty="0">
              <a:solidFill>
                <a:srgbClr val="000000"/>
              </a:solidFill>
              <a:latin typeface="Calibri"/>
            </a:endParaRPr>
          </a:p>
          <a:p>
            <a:pPr>
              <a:lnSpc>
                <a:spcPct val="90000"/>
              </a:lnSpc>
              <a:spcBef>
                <a:spcPts val="1001"/>
              </a:spcBef>
            </a:pPr>
            <a:endParaRPr lang="en-US" sz="3200" b="0" strike="noStrike" spc="-1" dirty="0">
              <a:solidFill>
                <a:srgbClr val="000000"/>
              </a:solidFill>
              <a:latin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TextShape 1"/>
          <p:cNvSpPr txBox="1"/>
          <p:nvPr/>
        </p:nvSpPr>
        <p:spPr>
          <a:xfrm>
            <a:off x="0" y="0"/>
            <a:ext cx="12191760" cy="59220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a:ea typeface="Cambria"/>
              </a:rPr>
              <a:t>How to Ensure </a:t>
            </a:r>
            <a:r>
              <a:rPr lang="en-US" sz="4000" b="1" spc="-1" dirty="0">
                <a:solidFill>
                  <a:srgbClr val="382873"/>
                </a:solidFill>
                <a:latin typeface="Cambria"/>
                <a:ea typeface="Cambria"/>
              </a:rPr>
              <a:t>C</a:t>
            </a:r>
            <a:r>
              <a:rPr lang="en-US" sz="4000" b="1" strike="noStrike" spc="-1" dirty="0">
                <a:solidFill>
                  <a:srgbClr val="382873"/>
                </a:solidFill>
                <a:latin typeface="Cambria"/>
                <a:ea typeface="Cambria"/>
              </a:rPr>
              <a:t>omplete </a:t>
            </a:r>
            <a:r>
              <a:rPr lang="en-US" sz="4000" b="1" spc="-1" dirty="0">
                <a:solidFill>
                  <a:srgbClr val="382873"/>
                </a:solidFill>
                <a:latin typeface="Cambria"/>
                <a:ea typeface="Cambria"/>
              </a:rPr>
              <a:t>C</a:t>
            </a:r>
            <a:r>
              <a:rPr lang="en-US" sz="4000" b="1" strike="noStrike" spc="-1" dirty="0">
                <a:solidFill>
                  <a:srgbClr val="382873"/>
                </a:solidFill>
                <a:latin typeface="Cambria"/>
                <a:ea typeface="Cambria"/>
              </a:rPr>
              <a:t>overage</a:t>
            </a:r>
            <a:endParaRPr lang="en-US" sz="4000" b="0" strike="noStrike" spc="-1" dirty="0">
              <a:solidFill>
                <a:srgbClr val="000000"/>
              </a:solidFill>
              <a:latin typeface="Calibri"/>
            </a:endParaRPr>
          </a:p>
        </p:txBody>
      </p:sp>
      <p:sp>
        <p:nvSpPr>
          <p:cNvPr id="255"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2336466B-42A0-4B0F-9D8F-5D0ADE0633C1}" type="slidenum">
              <a:rPr lang="en-US" sz="1800" b="0" strike="noStrike" spc="-1">
                <a:solidFill>
                  <a:srgbClr val="FFFFFF"/>
                </a:solidFill>
                <a:latin typeface="Calibri"/>
              </a:rPr>
              <a:t>8</a:t>
            </a:fld>
            <a:endParaRPr lang="en-US" sz="1800" b="0" strike="noStrike" spc="-1">
              <a:latin typeface="Times New Roman"/>
            </a:endParaRPr>
          </a:p>
        </p:txBody>
      </p:sp>
      <p:sp>
        <p:nvSpPr>
          <p:cNvPr id="256" name="TextShape 3"/>
          <p:cNvSpPr txBox="1"/>
          <p:nvPr/>
        </p:nvSpPr>
        <p:spPr>
          <a:xfrm>
            <a:off x="256374" y="592199"/>
            <a:ext cx="11682101" cy="5452139"/>
          </a:xfrm>
          <a:prstGeom prst="rect">
            <a:avLst/>
          </a:prstGeom>
          <a:noFill/>
          <a:ln>
            <a:noFill/>
          </a:ln>
        </p:spPr>
        <p:txBody>
          <a:bodyPr>
            <a:normAutofit fontScale="95500" lnSpcReduction="10000"/>
          </a:bodyPr>
          <a:lstStyle/>
          <a:p>
            <a:pPr marL="514710" indent="-514350" algn="just">
              <a:lnSpc>
                <a:spcPct val="90000"/>
              </a:lnSpc>
              <a:spcBef>
                <a:spcPts val="1001"/>
              </a:spcBef>
              <a:buClr>
                <a:srgbClr val="000000"/>
              </a:buClr>
              <a:buFont typeface="+mj-lt"/>
              <a:buAutoNum type="arabicPeriod"/>
            </a:pPr>
            <a:r>
              <a:rPr lang="en-US" sz="3200" strike="noStrike" spc="-1" dirty="0">
                <a:solidFill>
                  <a:srgbClr val="000000"/>
                </a:solidFill>
                <a:latin typeface="Calibri" panose="020F0502020204030204" pitchFamily="34" charset="0"/>
                <a:cs typeface="Calibri" panose="020F0502020204030204" pitchFamily="34" charset="0"/>
              </a:rPr>
              <a:t>Study your area thoroughly: The two basic documents which will assist you in achieving complete coverage of your EA are: </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The EA Map, and </a:t>
            </a:r>
          </a:p>
          <a:p>
            <a:pPr marL="1371960" lvl="2" indent="-457200" algn="just">
              <a:lnSpc>
                <a:spcPct val="90000"/>
              </a:lnSpc>
              <a:spcBef>
                <a:spcPts val="499"/>
              </a:spcBef>
              <a:buClr>
                <a:srgbClr val="000000"/>
              </a:buClr>
              <a:buFont typeface="Arial" panose="020B0604020202020204" pitchFamily="34" charset="0"/>
              <a:buChar char="•"/>
            </a:pPr>
            <a:r>
              <a:rPr lang="en-US" sz="3200" spc="-1" dirty="0">
                <a:solidFill>
                  <a:srgbClr val="000000"/>
                </a:solidFill>
                <a:latin typeface="Calibri" panose="020F0502020204030204" pitchFamily="34" charset="0"/>
                <a:cs typeface="Calibri" panose="020F0502020204030204" pitchFamily="34" charset="0"/>
              </a:rPr>
              <a:t>T</a:t>
            </a:r>
            <a:r>
              <a:rPr lang="en-US" sz="3200" strike="noStrike" spc="-1" dirty="0">
                <a:solidFill>
                  <a:srgbClr val="000000"/>
                </a:solidFill>
                <a:latin typeface="Calibri" panose="020F0502020204030204" pitchFamily="34" charset="0"/>
                <a:cs typeface="Calibri" panose="020F0502020204030204" pitchFamily="34" charset="0"/>
              </a:rPr>
              <a:t>he EA Boundary Description (PHC2).</a:t>
            </a:r>
          </a:p>
          <a:p>
            <a:pPr marL="514710" indent="-514350" algn="just">
              <a:lnSpc>
                <a:spcPct val="90000"/>
              </a:lnSpc>
              <a:spcBef>
                <a:spcPts val="1001"/>
              </a:spcBef>
              <a:buClr>
                <a:srgbClr val="000000"/>
              </a:buClr>
              <a:buFont typeface="+mj-lt"/>
              <a:buAutoNum type="arabicPeriod"/>
            </a:pPr>
            <a:r>
              <a:rPr lang="en-US" sz="3200" strike="noStrike" spc="-1" dirty="0">
                <a:solidFill>
                  <a:srgbClr val="000000"/>
                </a:solidFill>
                <a:latin typeface="Calibri" panose="020F0502020204030204" pitchFamily="34" charset="0"/>
                <a:cs typeface="Calibri" panose="020F0502020204030204" pitchFamily="34" charset="0"/>
              </a:rPr>
              <a:t>Look out for outdoor sleepers: These are the people who sleep: </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On verandas;</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In market places;</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At lorry parks;</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At international border stations;  </a:t>
            </a:r>
          </a:p>
          <a:p>
            <a:pPr marL="1371960" lvl="2" indent="-457200" algn="just">
              <a:lnSpc>
                <a:spcPct val="90000"/>
              </a:lnSpc>
              <a:spcBef>
                <a:spcPts val="499"/>
              </a:spcBef>
              <a:buClr>
                <a:srgbClr val="000000"/>
              </a:buClr>
              <a:buFont typeface="Arial" panose="020B0604020202020204" pitchFamily="34" charset="0"/>
              <a:buChar char="•"/>
            </a:pPr>
            <a:r>
              <a:rPr lang="en-US" sz="3200" strike="noStrike" spc="-1" dirty="0">
                <a:solidFill>
                  <a:srgbClr val="000000"/>
                </a:solidFill>
                <a:latin typeface="Calibri" panose="020F0502020204030204" pitchFamily="34" charset="0"/>
                <a:cs typeface="Calibri" panose="020F0502020204030204" pitchFamily="34" charset="0"/>
              </a:rPr>
              <a:t>At ferry stations, etc.</a:t>
            </a:r>
          </a:p>
          <a:p>
            <a:pPr marL="514710" indent="-514350" algn="just">
              <a:lnSpc>
                <a:spcPct val="90000"/>
              </a:lnSpc>
              <a:spcBef>
                <a:spcPts val="1001"/>
              </a:spcBef>
              <a:buClr>
                <a:srgbClr val="000000"/>
              </a:buClr>
              <a:buFont typeface="+mj-lt"/>
              <a:buAutoNum type="arabicPeriod"/>
            </a:pPr>
            <a:r>
              <a:rPr lang="en-US" sz="3200" strike="noStrike" spc="-1" dirty="0">
                <a:solidFill>
                  <a:srgbClr val="000000"/>
                </a:solidFill>
                <a:latin typeface="Calibri" panose="020F0502020204030204" pitchFamily="34" charset="0"/>
                <a:cs typeface="Calibri" panose="020F0502020204030204" pitchFamily="34" charset="0"/>
              </a:rPr>
              <a:t>Adop</a:t>
            </a:r>
            <a:r>
              <a:rPr lang="en-US" sz="3200" spc="-1" dirty="0">
                <a:solidFill>
                  <a:srgbClr val="000000"/>
                </a:solidFill>
                <a:latin typeface="Calibri" panose="020F0502020204030204" pitchFamily="34" charset="0"/>
                <a:cs typeface="Calibri" panose="020F0502020204030204" pitchFamily="34" charset="0"/>
              </a:rPr>
              <a:t>t a s</a:t>
            </a:r>
            <a:r>
              <a:rPr lang="en-US" sz="3200" strike="noStrike" spc="-1" dirty="0">
                <a:solidFill>
                  <a:srgbClr val="000000"/>
                </a:solidFill>
                <a:latin typeface="Calibri" panose="020F0502020204030204" pitchFamily="34" charset="0"/>
                <a:cs typeface="Calibri" panose="020F0502020204030204" pitchFamily="34" charset="0"/>
              </a:rPr>
              <a:t>ystematic method of enumeration: Use the serpentine or acceptable logical approach to cover your </a:t>
            </a:r>
            <a:r>
              <a:rPr lang="en-US" sz="3200" spc="-1" dirty="0">
                <a:solidFill>
                  <a:srgbClr val="000000"/>
                </a:solidFill>
                <a:latin typeface="Calibri" panose="020F0502020204030204" pitchFamily="34" charset="0"/>
                <a:cs typeface="Calibri" panose="020F0502020204030204" pitchFamily="34" charset="0"/>
              </a:rPr>
              <a:t>EA.</a:t>
            </a:r>
            <a:r>
              <a:rPr lang="en-US" sz="3200" strike="noStrike" spc="-1" dirty="0">
                <a:solidFill>
                  <a:srgbClr val="000000"/>
                </a:solidFill>
                <a:latin typeface="Calibri" panose="020F0502020204030204" pitchFamily="34" charset="0"/>
                <a:cs typeface="Calibri" panose="020F0502020204030204" pitchFamily="34" charset="0"/>
              </a:rPr>
              <a:t> </a:t>
            </a:r>
            <a:endParaRPr lang="en-US" sz="3200" b="0" strike="noStrike" spc="-1" dirty="0">
              <a:solidFill>
                <a:srgbClr val="000000"/>
              </a:solidFill>
              <a:latin typeface="Calibri" panose="020F0502020204030204" pitchFamily="34" charset="0"/>
              <a:cs typeface="Calibri" panose="020F0502020204030204" pitchFamily="34" charset="0"/>
            </a:endParaRPr>
          </a:p>
          <a:p>
            <a:endParaRPr lang="en-US" sz="2900" b="0" strike="noStrike" spc="-1" dirty="0">
              <a:solidFill>
                <a:srgbClr val="000000"/>
              </a:solidFill>
              <a:latin typeface="Calibri"/>
            </a:endParaRPr>
          </a:p>
          <a:p>
            <a:pPr>
              <a:lnSpc>
                <a:spcPct val="90000"/>
              </a:lnSpc>
              <a:spcBef>
                <a:spcPts val="1001"/>
              </a:spcBef>
            </a:pPr>
            <a:endParaRPr lang="en-US" sz="3200" b="0" strike="noStrike" spc="-1" dirty="0">
              <a:solidFill>
                <a:srgbClr val="000000"/>
              </a:solidFill>
              <a:latin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extShape 1"/>
          <p:cNvSpPr txBox="1"/>
          <p:nvPr/>
        </p:nvSpPr>
        <p:spPr>
          <a:xfrm>
            <a:off x="0" y="0"/>
            <a:ext cx="12191760" cy="875880"/>
          </a:xfrm>
          <a:prstGeom prst="rect">
            <a:avLst/>
          </a:prstGeom>
          <a:noFill/>
          <a:ln>
            <a:noFill/>
          </a:ln>
        </p:spPr>
        <p:txBody>
          <a:bodyPr anchor="ctr">
            <a:noAutofit/>
          </a:bodyPr>
          <a:lstStyle/>
          <a:p>
            <a:pPr algn="ctr">
              <a:lnSpc>
                <a:spcPct val="90000"/>
              </a:lnSpc>
            </a:pPr>
            <a:r>
              <a:rPr lang="en-US" sz="4000" b="1" strike="noStrike" spc="-1" dirty="0">
                <a:solidFill>
                  <a:srgbClr val="382873"/>
                </a:solidFill>
                <a:latin typeface="Cambria"/>
                <a:ea typeface="Cambria"/>
              </a:rPr>
              <a:t>Listing of Houses/Structures before Enumeration</a:t>
            </a:r>
            <a:endParaRPr lang="en-US" sz="4000" b="0" strike="noStrike" spc="-1" dirty="0">
              <a:solidFill>
                <a:srgbClr val="000000"/>
              </a:solidFill>
              <a:latin typeface="Calibri"/>
            </a:endParaRPr>
          </a:p>
        </p:txBody>
      </p:sp>
      <p:sp>
        <p:nvSpPr>
          <p:cNvPr id="258" name="TextShape 2"/>
          <p:cNvSpPr txBox="1"/>
          <p:nvPr/>
        </p:nvSpPr>
        <p:spPr>
          <a:xfrm>
            <a:off x="5587920" y="6265800"/>
            <a:ext cx="1015560" cy="364680"/>
          </a:xfrm>
          <a:prstGeom prst="rect">
            <a:avLst/>
          </a:prstGeom>
          <a:noFill/>
          <a:ln>
            <a:noFill/>
          </a:ln>
        </p:spPr>
        <p:txBody>
          <a:bodyPr anchor="ctr">
            <a:noAutofit/>
          </a:bodyPr>
          <a:lstStyle/>
          <a:p>
            <a:pPr algn="ctr">
              <a:lnSpc>
                <a:spcPct val="100000"/>
              </a:lnSpc>
            </a:pPr>
            <a:fld id="{EA1D7098-503E-480E-A858-0A2CC308C60B}" type="slidenum">
              <a:rPr lang="en-US" sz="1800" b="0" strike="noStrike" spc="-1">
                <a:solidFill>
                  <a:srgbClr val="FFFFFF"/>
                </a:solidFill>
                <a:latin typeface="Calibri"/>
              </a:rPr>
              <a:t>9</a:t>
            </a:fld>
            <a:endParaRPr lang="en-US" sz="1800" b="0" strike="noStrike" spc="-1">
              <a:latin typeface="Times New Roman"/>
            </a:endParaRPr>
          </a:p>
        </p:txBody>
      </p:sp>
      <p:sp>
        <p:nvSpPr>
          <p:cNvPr id="259" name="TextShape 3"/>
          <p:cNvSpPr txBox="1"/>
          <p:nvPr/>
        </p:nvSpPr>
        <p:spPr>
          <a:xfrm>
            <a:off x="256374" y="887040"/>
            <a:ext cx="11707738" cy="5289480"/>
          </a:xfrm>
          <a:prstGeom prst="rect">
            <a:avLst/>
          </a:prstGeom>
          <a:noFill/>
          <a:ln>
            <a:noFill/>
          </a:ln>
        </p:spPr>
        <p:txBody>
          <a:bodyPr>
            <a:noAutofit/>
          </a:bodyPr>
          <a:lstStyle/>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The listing of houses/structures will be done prior to enumeration of households.</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This listing operation must be done carefully in a </a:t>
            </a:r>
            <a:r>
              <a:rPr lang="en-US" sz="3200" b="1" strike="noStrike" spc="-1" dirty="0">
                <a:solidFill>
                  <a:srgbClr val="000000"/>
                </a:solidFill>
                <a:latin typeface="Calibri" panose="020F0502020204030204" pitchFamily="34" charset="0"/>
                <a:cs typeface="Calibri" panose="020F0502020204030204" pitchFamily="34" charset="0"/>
              </a:rPr>
              <a:t>serpentine</a:t>
            </a:r>
            <a:r>
              <a:rPr lang="en-US" sz="3200" b="0" strike="noStrike" spc="-1" dirty="0">
                <a:solidFill>
                  <a:srgbClr val="000000"/>
                </a:solidFill>
                <a:latin typeface="Calibri" panose="020F0502020204030204" pitchFamily="34" charset="0"/>
                <a:cs typeface="Calibri" panose="020F0502020204030204" pitchFamily="34" charset="0"/>
              </a:rPr>
              <a:t> </a:t>
            </a:r>
            <a:r>
              <a:rPr lang="en-US" sz="3200" b="1" strike="noStrike" spc="-1" dirty="0">
                <a:solidFill>
                  <a:srgbClr val="000000"/>
                </a:solidFill>
                <a:latin typeface="Calibri" panose="020F0502020204030204" pitchFamily="34" charset="0"/>
                <a:cs typeface="Calibri" panose="020F0502020204030204" pitchFamily="34" charset="0"/>
              </a:rPr>
              <a:t>manner.</a:t>
            </a:r>
            <a:endParaRPr lang="en-US" sz="3200" b="0" strike="noStrike" spc="-1" dirty="0">
              <a:solidFill>
                <a:srgbClr val="000000"/>
              </a:solidFill>
              <a:latin typeface="Calibri" panose="020F0502020204030204" pitchFamily="34" charset="0"/>
              <a:cs typeface="Calibri" panose="020F0502020204030204" pitchFamily="34" charset="0"/>
            </a:endParaRP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Look out for structures which may be obscured from view and could easily be missed. </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All buildings and houses must be listed on the </a:t>
            </a:r>
            <a:r>
              <a:rPr lang="en-US" sz="3200" b="1" strike="noStrike" spc="-1" dirty="0">
                <a:solidFill>
                  <a:srgbClr val="000000"/>
                </a:solidFill>
                <a:latin typeface="Calibri" panose="020F0502020204030204" pitchFamily="34" charset="0"/>
                <a:cs typeface="Calibri" panose="020F0502020204030204" pitchFamily="34" charset="0"/>
              </a:rPr>
              <a:t>Listing </a:t>
            </a:r>
            <a:r>
              <a:rPr lang="en-US" sz="3200" b="1" spc="-1" dirty="0">
                <a:solidFill>
                  <a:srgbClr val="000000"/>
                </a:solidFill>
                <a:latin typeface="Calibri" panose="020F0502020204030204" pitchFamily="34" charset="0"/>
                <a:cs typeface="Calibri" panose="020F0502020204030204" pitchFamily="34" charset="0"/>
              </a:rPr>
              <a:t>F</a:t>
            </a:r>
            <a:r>
              <a:rPr lang="en-US" sz="3200" b="1" strike="noStrike" spc="-1" dirty="0">
                <a:solidFill>
                  <a:srgbClr val="000000"/>
                </a:solidFill>
                <a:latin typeface="Calibri" panose="020F0502020204030204" pitchFamily="34" charset="0"/>
                <a:cs typeface="Calibri" panose="020F0502020204030204" pitchFamily="34" charset="0"/>
              </a:rPr>
              <a:t>orm</a:t>
            </a:r>
            <a:r>
              <a:rPr lang="en-US" sz="3200" b="0" strike="noStrike" spc="-1" dirty="0">
                <a:solidFill>
                  <a:srgbClr val="000000"/>
                </a:solidFill>
                <a:latin typeface="Calibri" panose="020F0502020204030204" pitchFamily="34" charset="0"/>
                <a:cs typeface="Calibri" panose="020F0502020204030204" pitchFamily="34" charset="0"/>
              </a:rPr>
              <a:t> using Questions </a:t>
            </a:r>
            <a:r>
              <a:rPr lang="en-US" sz="3200" b="1" strike="noStrike" spc="-1" dirty="0">
                <a:solidFill>
                  <a:srgbClr val="000000"/>
                </a:solidFill>
                <a:latin typeface="Calibri" panose="020F0502020204030204" pitchFamily="34" charset="0"/>
                <a:cs typeface="Calibri" panose="020F0502020204030204" pitchFamily="34" charset="0"/>
              </a:rPr>
              <a:t>LS01 to LH16</a:t>
            </a:r>
            <a:r>
              <a:rPr lang="en-US" sz="3200" b="0" strike="noStrike" spc="-1" dirty="0">
                <a:solidFill>
                  <a:srgbClr val="000000"/>
                </a:solidFill>
                <a:latin typeface="Calibri" panose="020F0502020204030204" pitchFamily="34" charset="0"/>
                <a:cs typeface="Calibri" panose="020F0502020204030204" pitchFamily="34" charset="0"/>
              </a:rPr>
              <a:t>. </a:t>
            </a:r>
          </a:p>
          <a:p>
            <a:pPr marL="514440" indent="-514080" algn="just">
              <a:lnSpc>
                <a:spcPct val="90000"/>
              </a:lnSpc>
              <a:spcBef>
                <a:spcPts val="1001"/>
              </a:spcBef>
              <a:buClr>
                <a:srgbClr val="000000"/>
              </a:buClr>
              <a:buFont typeface="Calibri Light"/>
              <a:buAutoNum type="arabicPeriod"/>
            </a:pPr>
            <a:r>
              <a:rPr lang="en-US" sz="3200" b="0" strike="noStrike" spc="-1" dirty="0">
                <a:solidFill>
                  <a:srgbClr val="000000"/>
                </a:solidFill>
                <a:latin typeface="Calibri" panose="020F0502020204030204" pitchFamily="34" charset="0"/>
                <a:cs typeface="Calibri" panose="020F0502020204030204" pitchFamily="34" charset="0"/>
              </a:rPr>
              <a:t>Location of outdoor sleepers and group quarters must also be identified (if found within your EA).</a:t>
            </a:r>
          </a:p>
          <a:p>
            <a:pPr>
              <a:lnSpc>
                <a:spcPct val="90000"/>
              </a:lnSpc>
              <a:spcBef>
                <a:spcPts val="1001"/>
              </a:spcBef>
            </a:pPr>
            <a:endParaRPr lang="en-US" sz="3200" b="0" strike="noStrike" spc="-1" dirty="0">
              <a:solidFill>
                <a:srgbClr val="000000"/>
              </a:solidFill>
              <a:latin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NHR Presentation template 1" id="{A9F52CEC-B7E1-470A-8BCB-83BA4B68D4B8}" vid="{9E4B2581-92E4-468D-BBF7-1BE6E61D2AE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9808</TotalTime>
  <Words>2274</Words>
  <Application>Microsoft Office PowerPoint</Application>
  <PresentationFormat>Widescreen</PresentationFormat>
  <Paragraphs>369</Paragraphs>
  <Slides>32</Slides>
  <Notes>7</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32</vt:i4>
      </vt:variant>
    </vt:vector>
  </HeadingPairs>
  <TitlesOfParts>
    <vt:vector size="47" baseType="lpstr">
      <vt:lpstr>Arial</vt:lpstr>
      <vt:lpstr>Calibri</vt:lpstr>
      <vt:lpstr>Calibri Light</vt:lpstr>
      <vt:lpstr>Cambria</vt:lpstr>
      <vt:lpstr>Comic Sans MS</vt:lpstr>
      <vt:lpstr>Courier New</vt:lpstr>
      <vt:lpstr>DejaVu Sans</vt:lpstr>
      <vt:lpstr>Lato</vt:lpstr>
      <vt:lpstr>Symbol</vt:lpstr>
      <vt:lpstr>Times New Roman</vt:lpstr>
      <vt:lpstr>Wingdings</vt:lpstr>
      <vt:lpstr>Office Theme</vt:lpstr>
      <vt:lpstr>Office Theme</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Please Any Question…?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Laurent Smeets</dc:creator>
  <dc:description/>
  <cp:lastModifiedBy>OWUSU KAGYA</cp:lastModifiedBy>
  <cp:revision>356</cp:revision>
  <dcterms:created xsi:type="dcterms:W3CDTF">2020-02-25T09:46:39Z</dcterms:created>
  <dcterms:modified xsi:type="dcterms:W3CDTF">2021-03-11T18:02:51Z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4</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34</vt:i4>
  </property>
</Properties>
</file>