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8" r:id="rId2"/>
    <p:sldId id="286" r:id="rId3"/>
    <p:sldId id="289" r:id="rId4"/>
    <p:sldId id="290" r:id="rId5"/>
    <p:sldId id="285" r:id="rId6"/>
    <p:sldId id="291" r:id="rId7"/>
    <p:sldId id="294" r:id="rId8"/>
    <p:sldId id="308" r:id="rId9"/>
    <p:sldId id="295" r:id="rId10"/>
    <p:sldId id="284" r:id="rId11"/>
    <p:sldId id="283" r:id="rId12"/>
    <p:sldId id="296" r:id="rId13"/>
    <p:sldId id="282" r:id="rId14"/>
    <p:sldId id="297" r:id="rId15"/>
    <p:sldId id="298" r:id="rId16"/>
    <p:sldId id="307" r:id="rId17"/>
    <p:sldId id="305" r:id="rId18"/>
    <p:sldId id="281" r:id="rId19"/>
    <p:sldId id="304" r:id="rId20"/>
    <p:sldId id="302" r:id="rId21"/>
    <p:sldId id="301" r:id="rId22"/>
    <p:sldId id="300" r:id="rId23"/>
    <p:sldId id="280" r:id="rId24"/>
    <p:sldId id="29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 autoAdjust="0"/>
    <p:restoredTop sz="93967" autoAdjust="0"/>
  </p:normalViewPr>
  <p:slideViewPr>
    <p:cSldViewPr>
      <p:cViewPr>
        <p:scale>
          <a:sx n="70" d="100"/>
          <a:sy n="70" d="100"/>
        </p:scale>
        <p:origin x="-2022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11EEA4-DBBB-4D15-AB23-398EA76EBD1E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31B4C-8BF9-45AE-AD6E-F0683CB9934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546F4-6D72-4805-B9BF-B8143BF764CF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DBD48-774B-4CB5-9691-CBDD33772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SY" sz="2800" b="1" dirty="0" smtClean="0"/>
              <a:t>الأدوية المؤثّرة في الجهاز العصبي المستقل  </a:t>
            </a:r>
            <a:br>
              <a:rPr lang="ar-SY" sz="2800" b="1" dirty="0" smtClean="0"/>
            </a:br>
            <a:r>
              <a:rPr lang="en-US" sz="2800" b="1" dirty="0" smtClean="0"/>
              <a:t>Drugs </a:t>
            </a:r>
            <a:r>
              <a:rPr lang="en-GB" sz="2800" b="1" dirty="0" smtClean="0"/>
              <a:t>A</a:t>
            </a:r>
            <a:r>
              <a:rPr lang="en-US" sz="2800" b="1" dirty="0" err="1" smtClean="0"/>
              <a:t>ffecting</a:t>
            </a:r>
            <a:r>
              <a:rPr lang="en-US" sz="2800" b="1" dirty="0" smtClean="0"/>
              <a:t> the Autonomic Nervous System (ANS</a:t>
            </a:r>
            <a:r>
              <a:rPr lang="en-US" sz="2800" b="1" dirty="0" smtClean="0"/>
              <a:t>)</a:t>
            </a:r>
            <a:br>
              <a:rPr lang="en-US" sz="2800" b="1" dirty="0" smtClean="0"/>
            </a:br>
            <a:r>
              <a:rPr lang="ar-SY" sz="2800" b="1" dirty="0" smtClean="0"/>
              <a:t> </a:t>
            </a:r>
            <a:r>
              <a:rPr lang="ar-SY" sz="2800" b="1" dirty="0" smtClean="0"/>
              <a:t>د. عبد </a:t>
            </a:r>
            <a:r>
              <a:rPr lang="ar-SY" sz="2800" b="1" smtClean="0"/>
              <a:t>الناصر عمرين</a:t>
            </a:r>
            <a:r>
              <a:rPr lang="ar-SA" sz="2800" b="1" dirty="0" smtClean="0"/>
              <a:t/>
            </a:r>
            <a:br>
              <a:rPr lang="ar-SA" sz="2800" b="1" dirty="0" smtClean="0"/>
            </a:br>
            <a:endParaRPr lang="ar-SA" sz="2800" dirty="0"/>
          </a:p>
        </p:txBody>
      </p:sp>
      <p:sp>
        <p:nvSpPr>
          <p:cNvPr id="4" name="مستطيل 3"/>
          <p:cNvSpPr/>
          <p:nvPr/>
        </p:nvSpPr>
        <p:spPr>
          <a:xfrm>
            <a:off x="457200" y="2057400"/>
            <a:ext cx="8077200" cy="3657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en-US" sz="2400" dirty="0" smtClean="0"/>
              <a:t>I</a:t>
            </a:r>
            <a:r>
              <a:rPr lang="ar-SY" sz="2400" dirty="0" smtClean="0"/>
              <a:t> - نظرة عامة :</a:t>
            </a:r>
          </a:p>
          <a:p>
            <a:pPr algn="r" rtl="1"/>
            <a:r>
              <a:rPr lang="ar-SY" sz="2400" dirty="0" smtClean="0"/>
              <a:t>    إن </a:t>
            </a:r>
            <a:r>
              <a:rPr lang="ar-SY" sz="2400" dirty="0" err="1" smtClean="0"/>
              <a:t>اﻟ</a:t>
            </a:r>
            <a:r>
              <a:rPr lang="ar-SY" sz="2400" dirty="0" smtClean="0"/>
              <a:t> </a:t>
            </a:r>
            <a:r>
              <a:rPr lang="en-US" sz="2400" dirty="0" smtClean="0"/>
              <a:t>ANS</a:t>
            </a:r>
            <a:r>
              <a:rPr lang="ar-SY" sz="2400" dirty="0" smtClean="0"/>
              <a:t> مع الجهاز </a:t>
            </a:r>
            <a:r>
              <a:rPr lang="ar-SY" sz="2400" dirty="0" err="1" smtClean="0"/>
              <a:t>الصمّاوي</a:t>
            </a:r>
            <a:r>
              <a:rPr lang="ar-SY" sz="2400" dirty="0" smtClean="0"/>
              <a:t> ، ينظّمان وظائف الجسم ..</a:t>
            </a:r>
          </a:p>
          <a:p>
            <a:pPr algn="r" rtl="1"/>
            <a:r>
              <a:rPr lang="en-US" sz="2400" dirty="0" smtClean="0"/>
              <a:t>II</a:t>
            </a:r>
            <a:r>
              <a:rPr lang="ar-SY" sz="2400" dirty="0" smtClean="0"/>
              <a:t> – مقدمة إلى الجهاز العصبي : أنظر الشكل </a:t>
            </a:r>
            <a:r>
              <a:rPr lang="en-US" sz="2400" dirty="0" smtClean="0"/>
              <a:t>1,3</a:t>
            </a:r>
            <a:r>
              <a:rPr lang="ar-SY" sz="2400" dirty="0" smtClean="0"/>
              <a:t> ..</a:t>
            </a:r>
          </a:p>
          <a:p>
            <a:pPr algn="r" rtl="1"/>
            <a:r>
              <a:rPr lang="ar-SY" sz="2400" dirty="0" smtClean="0"/>
              <a:t>    توفِّر </a:t>
            </a:r>
            <a:r>
              <a:rPr lang="ar-SY" sz="2400" dirty="0" err="1" smtClean="0"/>
              <a:t>العصبونات</a:t>
            </a:r>
            <a:r>
              <a:rPr lang="ar-SY" sz="2400" dirty="0" smtClean="0"/>
              <a:t> الواردة </a:t>
            </a:r>
            <a:r>
              <a:rPr lang="en-US" sz="2400" dirty="0" smtClean="0"/>
              <a:t>afferent neurons</a:t>
            </a:r>
            <a:r>
              <a:rPr lang="ar-SY" sz="2400" dirty="0" smtClean="0"/>
              <a:t> ورود الإحساسات لتنظيم </a:t>
            </a:r>
          </a:p>
          <a:p>
            <a:pPr algn="r" rtl="1"/>
            <a:r>
              <a:rPr lang="ar-SY" sz="2400" dirty="0" smtClean="0"/>
              <a:t>   الأوامر الصادرة </a:t>
            </a:r>
            <a:r>
              <a:rPr lang="en-US" sz="2400" dirty="0" smtClean="0"/>
              <a:t>efferent</a:t>
            </a:r>
            <a:r>
              <a:rPr lang="ar-SY" sz="2400" dirty="0" smtClean="0"/>
              <a:t> عبر أقواس </a:t>
            </a:r>
            <a:r>
              <a:rPr lang="ar-SY" sz="2400" dirty="0" err="1" smtClean="0"/>
              <a:t>المنعكسات</a:t>
            </a:r>
            <a:r>
              <a:rPr lang="ar-SY" sz="2400" dirty="0" smtClean="0"/>
              <a:t> ..  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.jpg"/>
          <p:cNvPicPr>
            <a:picLocks noChangeAspect="1"/>
          </p:cNvPicPr>
          <p:nvPr/>
        </p:nvPicPr>
        <p:blipFill>
          <a:blip r:embed="rId2" cstate="print"/>
          <a:srcRect l="2895" t="6363"/>
          <a:stretch>
            <a:fillRect/>
          </a:stretch>
        </p:blipFill>
        <p:spPr>
          <a:xfrm>
            <a:off x="569976" y="301166"/>
            <a:ext cx="8040624" cy="6328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.jpg"/>
          <p:cNvPicPr>
            <a:picLocks noChangeAspect="1"/>
          </p:cNvPicPr>
          <p:nvPr/>
        </p:nvPicPr>
        <p:blipFill>
          <a:blip r:embed="rId2" cstate="print"/>
          <a:srcRect b="31111"/>
          <a:stretch>
            <a:fillRect/>
          </a:stretch>
        </p:blipFill>
        <p:spPr>
          <a:xfrm>
            <a:off x="1066800" y="228600"/>
            <a:ext cx="2667000" cy="6445330"/>
          </a:xfrm>
          <a:prstGeom prst="rect">
            <a:avLst/>
          </a:prstGeom>
        </p:spPr>
      </p:pic>
      <p:pic>
        <p:nvPicPr>
          <p:cNvPr id="3" name="صورة 2" descr="14.jpg"/>
          <p:cNvPicPr>
            <a:picLocks noChangeAspect="1"/>
          </p:cNvPicPr>
          <p:nvPr/>
        </p:nvPicPr>
        <p:blipFill>
          <a:blip r:embed="rId3"/>
          <a:srcRect t="68889" b="12222"/>
          <a:stretch>
            <a:fillRect/>
          </a:stretch>
        </p:blipFill>
        <p:spPr>
          <a:xfrm>
            <a:off x="4343400" y="1524000"/>
            <a:ext cx="3794806" cy="2514600"/>
          </a:xfrm>
          <a:prstGeom prst="rect">
            <a:avLst/>
          </a:prstGeom>
        </p:spPr>
      </p:pic>
      <p:pic>
        <p:nvPicPr>
          <p:cNvPr id="4" name="صورة 3" descr="14.jpg"/>
          <p:cNvPicPr>
            <a:picLocks noChangeAspect="1"/>
          </p:cNvPicPr>
          <p:nvPr/>
        </p:nvPicPr>
        <p:blipFill>
          <a:blip r:embed="rId4" cstate="print"/>
          <a:srcRect t="90001" b="1110"/>
          <a:stretch>
            <a:fillRect/>
          </a:stretch>
        </p:blipFill>
        <p:spPr>
          <a:xfrm>
            <a:off x="5943600" y="5715000"/>
            <a:ext cx="29323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533400" y="1676400"/>
            <a:ext cx="8001000" cy="4191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ar-SY" sz="2400" dirty="0" smtClean="0"/>
              <a:t>د – وظائف الجهاز العصبي </a:t>
            </a:r>
            <a:r>
              <a:rPr lang="ar-SY" sz="2400" dirty="0" err="1" smtClean="0"/>
              <a:t>اللاودي</a:t>
            </a:r>
            <a:r>
              <a:rPr lang="ar-SY" sz="2400" dirty="0" smtClean="0"/>
              <a:t> : </a:t>
            </a:r>
          </a:p>
          <a:p>
            <a:pPr algn="r" rtl="1"/>
            <a:r>
              <a:rPr lang="ar-SY" sz="2400" dirty="0" smtClean="0"/>
              <a:t>    </a:t>
            </a:r>
            <a:r>
              <a:rPr lang="ar-SY" sz="2400" dirty="0" err="1" smtClean="0"/>
              <a:t>تتنشّط</a:t>
            </a:r>
            <a:r>
              <a:rPr lang="ar-SY" sz="2400" dirty="0" smtClean="0"/>
              <a:t> أليافه العصبية على نحو منفصل .</a:t>
            </a:r>
          </a:p>
          <a:p>
            <a:pPr algn="r" rtl="1"/>
            <a:r>
              <a:rPr lang="ar-SY" sz="2400" dirty="0" smtClean="0"/>
              <a:t>ﮬ – دور الوظائف المضبوطة باﻟ </a:t>
            </a:r>
            <a:r>
              <a:rPr lang="en-US" sz="2400" dirty="0" smtClean="0"/>
              <a:t>ANS</a:t>
            </a:r>
            <a:r>
              <a:rPr lang="ar-SY" sz="2400" dirty="0" smtClean="0"/>
              <a:t> :</a:t>
            </a:r>
          </a:p>
          <a:p>
            <a:pPr algn="r" rtl="1"/>
            <a:r>
              <a:rPr lang="ar-SY" sz="2400" dirty="0" smtClean="0"/>
              <a:t>    ثمّة ارتجاع موَفّر بالنبضات (</a:t>
            </a:r>
            <a:r>
              <a:rPr lang="ar-SY" sz="2400" dirty="0" err="1" smtClean="0"/>
              <a:t>السيالة</a:t>
            </a:r>
            <a:r>
              <a:rPr lang="ar-SY" sz="2400" dirty="0" smtClean="0"/>
              <a:t>) الواردة ، تنشأ في الأحشاء وغيرها </a:t>
            </a:r>
          </a:p>
          <a:p>
            <a:pPr algn="r" rtl="1"/>
            <a:r>
              <a:rPr lang="ar-SY" sz="2400" dirty="0" smtClean="0"/>
              <a:t>    من </a:t>
            </a:r>
            <a:r>
              <a:rPr lang="ar-SY" sz="2400" dirty="0" err="1" smtClean="0"/>
              <a:t>البنى</a:t>
            </a:r>
            <a:r>
              <a:rPr lang="ar-SY" sz="2400" dirty="0" smtClean="0"/>
              <a:t> ، ترحل إلى مراكز التكامل (التنسيق) في </a:t>
            </a:r>
            <a:r>
              <a:rPr lang="ar-SY" sz="2400" dirty="0" err="1" smtClean="0"/>
              <a:t>اﻟ</a:t>
            </a:r>
            <a:r>
              <a:rPr lang="ar-SY" sz="2400" dirty="0" smtClean="0"/>
              <a:t> </a:t>
            </a:r>
            <a:r>
              <a:rPr lang="en-US" sz="2400" dirty="0" smtClean="0"/>
              <a:t>CNS</a:t>
            </a:r>
            <a:r>
              <a:rPr lang="ar-SY" sz="2400" dirty="0" smtClean="0"/>
              <a:t> (وهي </a:t>
            </a:r>
            <a:r>
              <a:rPr lang="ar-SY" sz="2400" dirty="0" err="1" smtClean="0"/>
              <a:t>الوِطاء</a:t>
            </a:r>
            <a:endParaRPr lang="ar-SY" sz="2400" dirty="0" smtClean="0"/>
          </a:p>
          <a:p>
            <a:pPr algn="r" rtl="1"/>
            <a:r>
              <a:rPr lang="ar-SY" sz="2400" dirty="0" smtClean="0"/>
              <a:t>    </a:t>
            </a:r>
            <a:r>
              <a:rPr lang="en-US" sz="2400" dirty="0" smtClean="0"/>
              <a:t>hypothalamus</a:t>
            </a:r>
            <a:r>
              <a:rPr lang="ar-SY" sz="2400" dirty="0" smtClean="0"/>
              <a:t> </a:t>
            </a:r>
            <a:r>
              <a:rPr lang="ar-SY" sz="2400" dirty="0" err="1" smtClean="0"/>
              <a:t>واالنخاع</a:t>
            </a:r>
            <a:r>
              <a:rPr lang="ar-SY" sz="2400" dirty="0" smtClean="0"/>
              <a:t> </a:t>
            </a:r>
            <a:r>
              <a:rPr lang="en-US" sz="2400" dirty="0" smtClean="0"/>
              <a:t>medulla </a:t>
            </a:r>
            <a:r>
              <a:rPr lang="en-US" sz="2400" dirty="0" err="1" smtClean="0"/>
              <a:t>oblangata</a:t>
            </a:r>
            <a:r>
              <a:rPr lang="ar-SY" sz="2400" dirty="0" smtClean="0"/>
              <a:t> والحبل </a:t>
            </a:r>
            <a:r>
              <a:rPr lang="ar-SY" sz="2400" dirty="0" err="1" smtClean="0"/>
              <a:t>الشوكي</a:t>
            </a:r>
            <a:endParaRPr lang="ar-SY" sz="2400" dirty="0" smtClean="0"/>
          </a:p>
          <a:p>
            <a:pPr algn="r" rtl="1"/>
            <a:r>
              <a:rPr lang="ar-SY" sz="2400" dirty="0" smtClean="0"/>
              <a:t>    </a:t>
            </a:r>
            <a:r>
              <a:rPr lang="en-US" sz="2400" dirty="0" smtClean="0"/>
              <a:t>Spinal cord</a:t>
            </a:r>
            <a:r>
              <a:rPr lang="ar-SY" sz="2400" dirty="0" smtClean="0"/>
              <a:t>) . تستجيب هذه المراكز للمنبهات عبر إرسال نبضات (</a:t>
            </a:r>
            <a:r>
              <a:rPr lang="ar-SY" sz="2400" dirty="0" err="1" smtClean="0"/>
              <a:t>سيالة</a:t>
            </a:r>
            <a:r>
              <a:rPr lang="ar-SY" sz="2400" dirty="0" smtClean="0"/>
              <a:t>) </a:t>
            </a:r>
          </a:p>
          <a:p>
            <a:pPr algn="r" rtl="1"/>
            <a:r>
              <a:rPr lang="ar-SY" sz="2400" dirty="0" smtClean="0"/>
              <a:t>    منعكس صادرة خلال </a:t>
            </a:r>
            <a:r>
              <a:rPr lang="ar-SY" sz="2400" dirty="0" err="1" smtClean="0"/>
              <a:t>اﻠ</a:t>
            </a:r>
            <a:r>
              <a:rPr lang="ar-SY" sz="2400" dirty="0" smtClean="0"/>
              <a:t> </a:t>
            </a:r>
            <a:r>
              <a:rPr lang="en-US" sz="2400" dirty="0" smtClean="0"/>
              <a:t>ANS</a:t>
            </a:r>
            <a:r>
              <a:rPr lang="ar-SY" sz="2400" dirty="0" smtClean="0"/>
              <a:t> (الشكل </a:t>
            </a:r>
            <a:r>
              <a:rPr lang="en-US" sz="2400" dirty="0" smtClean="0"/>
              <a:t>3</a:t>
            </a:r>
            <a:r>
              <a:rPr lang="ar-SY" sz="2400" dirty="0" smtClean="0"/>
              <a:t>،</a:t>
            </a:r>
            <a:r>
              <a:rPr lang="en-US" sz="2400" dirty="0" smtClean="0"/>
              <a:t>5</a:t>
            </a:r>
            <a:r>
              <a:rPr lang="ar-SY" sz="2400" dirty="0" smtClean="0"/>
              <a:t>) . 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.jpg"/>
          <p:cNvPicPr>
            <a:picLocks noChangeAspect="1"/>
          </p:cNvPicPr>
          <p:nvPr/>
        </p:nvPicPr>
        <p:blipFill>
          <a:blip r:embed="rId2" cstate="print"/>
          <a:srcRect t="969" r="9005" b="12222"/>
          <a:stretch>
            <a:fillRect/>
          </a:stretch>
        </p:blipFill>
        <p:spPr>
          <a:xfrm>
            <a:off x="1498151" y="76200"/>
            <a:ext cx="2464249" cy="6672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13.jpg"/>
          <p:cNvPicPr>
            <a:picLocks noChangeAspect="1"/>
          </p:cNvPicPr>
          <p:nvPr/>
        </p:nvPicPr>
        <p:blipFill>
          <a:blip r:embed="rId3"/>
          <a:srcRect t="89524" r="37837" b="2222"/>
          <a:stretch>
            <a:fillRect/>
          </a:stretch>
        </p:blipFill>
        <p:spPr>
          <a:xfrm>
            <a:off x="4915091" y="4572000"/>
            <a:ext cx="2628709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609600" y="1752600"/>
            <a:ext cx="8001000" cy="4191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en-US" sz="2400" dirty="0" smtClean="0"/>
              <a:t>1</a:t>
            </a:r>
            <a:r>
              <a:rPr lang="ar-SY" sz="2400" dirty="0" smtClean="0"/>
              <a:t> – أقواس المنعكس </a:t>
            </a:r>
            <a:r>
              <a:rPr lang="en-US" sz="2400" dirty="0" smtClean="0"/>
              <a:t>Reflex arcs</a:t>
            </a:r>
            <a:r>
              <a:rPr lang="ar-SY" sz="2400" dirty="0" smtClean="0"/>
              <a:t> : </a:t>
            </a:r>
          </a:p>
          <a:p>
            <a:pPr algn="r" rtl="1"/>
            <a:r>
              <a:rPr lang="ar-SY" sz="2400" dirty="0" smtClean="0"/>
              <a:t>     تُتَرجَم معظم النبضات الواردة إلى استجابات منعكسة دون اكتناف الوعي ، </a:t>
            </a:r>
          </a:p>
          <a:p>
            <a:pPr algn="r" rtl="1"/>
            <a:r>
              <a:rPr lang="ar-SY" sz="2400" dirty="0" smtClean="0"/>
              <a:t>     أنظر الشكل </a:t>
            </a:r>
            <a:r>
              <a:rPr lang="en-US" sz="2400" dirty="0" smtClean="0"/>
              <a:t>3</a:t>
            </a:r>
            <a:r>
              <a:rPr lang="ar-SY" sz="2400" dirty="0" smtClean="0"/>
              <a:t>،</a:t>
            </a:r>
            <a:r>
              <a:rPr lang="en-US" sz="2400" dirty="0" smtClean="0"/>
              <a:t>5</a:t>
            </a:r>
            <a:r>
              <a:rPr lang="ar-SY" sz="2400" dirty="0" smtClean="0"/>
              <a:t> . فمثلاً توجد مستقبلات الضغط </a:t>
            </a:r>
            <a:r>
              <a:rPr lang="en-US" sz="2400" dirty="0" err="1" smtClean="0"/>
              <a:t>baroreceptors</a:t>
            </a:r>
            <a:r>
              <a:rPr lang="ar-SY" sz="2400" dirty="0" smtClean="0"/>
              <a:t> في قوس </a:t>
            </a:r>
          </a:p>
          <a:p>
            <a:pPr algn="r" rtl="1"/>
            <a:r>
              <a:rPr lang="ar-SY" sz="2400" dirty="0" smtClean="0"/>
              <a:t>     </a:t>
            </a:r>
            <a:r>
              <a:rPr lang="ar-SY" sz="2400" dirty="0" err="1" smtClean="0"/>
              <a:t>الأبهر</a:t>
            </a:r>
            <a:r>
              <a:rPr lang="ar-SY" sz="2400" dirty="0" smtClean="0"/>
              <a:t> ، الوريد الأجوف </a:t>
            </a:r>
            <a:r>
              <a:rPr lang="en-US" sz="2400" dirty="0" smtClean="0"/>
              <a:t>vena cave</a:t>
            </a:r>
            <a:r>
              <a:rPr lang="ar-SY" sz="2400" dirty="0" smtClean="0"/>
              <a:t> والجيب </a:t>
            </a:r>
            <a:r>
              <a:rPr lang="ar-SY" sz="2400" dirty="0" err="1" smtClean="0"/>
              <a:t>السباتي</a:t>
            </a:r>
            <a:r>
              <a:rPr lang="ar-SY" sz="2400" dirty="0" smtClean="0"/>
              <a:t> </a:t>
            </a:r>
            <a:r>
              <a:rPr lang="en-US" sz="2400" dirty="0" smtClean="0"/>
              <a:t>carotid sinus</a:t>
            </a:r>
            <a:r>
              <a:rPr lang="ar-SY" sz="2400" dirty="0" smtClean="0"/>
              <a:t> ..</a:t>
            </a:r>
          </a:p>
          <a:p>
            <a:pPr algn="r" rtl="1"/>
            <a:r>
              <a:rPr lang="en-US" sz="2400" dirty="0" smtClean="0"/>
              <a:t>2</a:t>
            </a:r>
            <a:r>
              <a:rPr lang="ar-SY" sz="2400" dirty="0" smtClean="0"/>
              <a:t> – </a:t>
            </a:r>
            <a:r>
              <a:rPr lang="ar-SY" sz="2400" dirty="0" err="1" smtClean="0"/>
              <a:t>الإنفعالات</a:t>
            </a:r>
            <a:r>
              <a:rPr lang="ar-SY" sz="2400" dirty="0" smtClean="0"/>
              <a:t> واﻠ </a:t>
            </a:r>
            <a:r>
              <a:rPr lang="en-US" sz="2400" dirty="0" smtClean="0"/>
              <a:t>ANS</a:t>
            </a:r>
            <a:r>
              <a:rPr lang="ar-SY" sz="2400" dirty="0" smtClean="0"/>
              <a:t> :</a:t>
            </a:r>
          </a:p>
          <a:p>
            <a:pPr algn="r" rtl="1"/>
            <a:r>
              <a:rPr lang="ar-SY" sz="2400" dirty="0" smtClean="0"/>
              <a:t>      إنّ الغضَب/</a:t>
            </a:r>
            <a:r>
              <a:rPr lang="ar-SY" sz="2400" dirty="0" err="1" smtClean="0"/>
              <a:t>الإستشاطة</a:t>
            </a:r>
            <a:r>
              <a:rPr lang="ar-SY" sz="2400" dirty="0" smtClean="0"/>
              <a:t> </a:t>
            </a:r>
            <a:r>
              <a:rPr lang="en-US" sz="2400" dirty="0" smtClean="0"/>
              <a:t>rage</a:t>
            </a:r>
            <a:r>
              <a:rPr lang="ar-SY" sz="2400" dirty="0" smtClean="0"/>
              <a:t> والخوف والبهجة</a:t>
            </a:r>
            <a:r>
              <a:rPr lang="ar-SA" sz="2400" dirty="0" smtClean="0"/>
              <a:t> \ اللذّة \ </a:t>
            </a:r>
            <a:r>
              <a:rPr lang="ar-SY" sz="2400" dirty="0" smtClean="0"/>
              <a:t> </a:t>
            </a:r>
            <a:r>
              <a:rPr lang="en-US" sz="2400" dirty="0" smtClean="0"/>
              <a:t>pleasure</a:t>
            </a:r>
            <a:r>
              <a:rPr lang="ar-SY" sz="2400" dirty="0" smtClean="0"/>
              <a:t> تغيّر نشاط  </a:t>
            </a:r>
            <a:r>
              <a:rPr lang="ar-SY" sz="2400" dirty="0" err="1" smtClean="0"/>
              <a:t>اﻠ</a:t>
            </a:r>
            <a:r>
              <a:rPr lang="ar-SY" sz="2400" dirty="0" smtClean="0"/>
              <a:t> </a:t>
            </a:r>
            <a:r>
              <a:rPr lang="en-US" sz="2400" dirty="0" smtClean="0"/>
              <a:t>ANS</a:t>
            </a:r>
            <a:r>
              <a:rPr lang="ar-SY" sz="2400" dirty="0" smtClean="0"/>
              <a:t> . 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457200" y="1676400"/>
            <a:ext cx="8077200" cy="426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ar-SY" sz="2400" dirty="0" smtClean="0"/>
              <a:t>و – التعصيب بوساطة </a:t>
            </a:r>
            <a:r>
              <a:rPr lang="ar-SY" sz="2400" dirty="0" err="1" smtClean="0"/>
              <a:t>اﻠ</a:t>
            </a:r>
            <a:r>
              <a:rPr lang="ar-SY" sz="2400" dirty="0" smtClean="0"/>
              <a:t> </a:t>
            </a:r>
            <a:r>
              <a:rPr lang="en-US" sz="2400" dirty="0" smtClean="0"/>
              <a:t>ANS</a:t>
            </a:r>
            <a:r>
              <a:rPr lang="ar-SY" sz="2400" dirty="0" smtClean="0"/>
              <a:t> </a:t>
            </a:r>
            <a:r>
              <a:rPr lang="ar-SA" sz="2400" dirty="0" smtClean="0"/>
              <a:t>:</a:t>
            </a:r>
            <a:endParaRPr lang="ar-SY" sz="2400" dirty="0" smtClean="0"/>
          </a:p>
          <a:p>
            <a:pPr algn="r" rtl="1"/>
            <a:r>
              <a:rPr lang="en-US" sz="2400" dirty="0" smtClean="0"/>
              <a:t>1</a:t>
            </a:r>
            <a:r>
              <a:rPr lang="ar-SY" sz="2400" dirty="0" smtClean="0"/>
              <a:t> – التعصيب المزدوج </a:t>
            </a:r>
            <a:r>
              <a:rPr lang="en-US" sz="2400" dirty="0" smtClean="0"/>
              <a:t>Dual </a:t>
            </a:r>
            <a:r>
              <a:rPr lang="en-US" sz="2400" dirty="0" err="1" smtClean="0"/>
              <a:t>innervation</a:t>
            </a:r>
            <a:r>
              <a:rPr lang="ar-SY" sz="2400" dirty="0" smtClean="0"/>
              <a:t> :</a:t>
            </a:r>
          </a:p>
          <a:p>
            <a:pPr algn="r" rtl="1"/>
            <a:r>
              <a:rPr lang="ar-SY" sz="2400" dirty="0" smtClean="0"/>
              <a:t>     معظم الأعضاء معصبة </a:t>
            </a:r>
            <a:r>
              <a:rPr lang="ar-SY" sz="2400" dirty="0" err="1" smtClean="0"/>
              <a:t>بكلاً</a:t>
            </a:r>
            <a:r>
              <a:rPr lang="ar-SY" sz="2400" dirty="0" smtClean="0"/>
              <a:t> من الودي </a:t>
            </a:r>
            <a:r>
              <a:rPr lang="ar-SY" sz="2400" dirty="0" err="1" smtClean="0"/>
              <a:t>واللاودي</a:t>
            </a:r>
            <a:r>
              <a:rPr lang="ar-SY" sz="2400" dirty="0" smtClean="0"/>
              <a:t> (</a:t>
            </a:r>
            <a:r>
              <a:rPr lang="ar-SY" sz="2400" dirty="0" err="1" smtClean="0"/>
              <a:t>إستتباب</a:t>
            </a:r>
            <a:r>
              <a:rPr lang="ar-SY" sz="2400" dirty="0" smtClean="0"/>
              <a:t> </a:t>
            </a:r>
            <a:r>
              <a:rPr lang="en-US" sz="2400" dirty="0" smtClean="0"/>
              <a:t>homeostasis</a:t>
            </a:r>
            <a:r>
              <a:rPr lang="ar-SY" sz="2400" dirty="0" smtClean="0"/>
              <a:t>) . </a:t>
            </a:r>
          </a:p>
          <a:p>
            <a:pPr algn="r" rtl="1"/>
            <a:r>
              <a:rPr lang="ar-SY" sz="2400" dirty="0" smtClean="0"/>
              <a:t>     لكنّ العصب المبهم </a:t>
            </a:r>
            <a:r>
              <a:rPr lang="en-US" sz="2400" dirty="0" smtClean="0"/>
              <a:t>Vague nerve</a:t>
            </a:r>
            <a:r>
              <a:rPr lang="ar-SY" sz="2400" dirty="0" smtClean="0"/>
              <a:t> سائداً في ضبط سرعة القلب </a:t>
            </a:r>
            <a:r>
              <a:rPr lang="en-US" sz="2400" dirty="0" smtClean="0"/>
              <a:t>HR</a:t>
            </a:r>
            <a:r>
              <a:rPr lang="ar-SY" sz="2400" dirty="0" smtClean="0"/>
              <a:t> .</a:t>
            </a:r>
          </a:p>
          <a:p>
            <a:pPr algn="r" rtl="1"/>
            <a:r>
              <a:rPr lang="en-US" sz="2400" dirty="0" smtClean="0"/>
              <a:t>2</a:t>
            </a:r>
            <a:r>
              <a:rPr lang="ar-SY" sz="2400" dirty="0" smtClean="0"/>
              <a:t> – الأعضاء المعصبة بالودي فقط :</a:t>
            </a:r>
          </a:p>
          <a:p>
            <a:pPr algn="r" rtl="1"/>
            <a:r>
              <a:rPr lang="ar-SY" sz="2400" dirty="0" smtClean="0"/>
              <a:t>     هي لب </a:t>
            </a:r>
            <a:r>
              <a:rPr lang="ar-SY" sz="2400" dirty="0" err="1" smtClean="0"/>
              <a:t>الكظر</a:t>
            </a:r>
            <a:r>
              <a:rPr lang="ar-SY" sz="2400" dirty="0" smtClean="0"/>
              <a:t> والكلية وعضلات انتصاب الشعر </a:t>
            </a:r>
            <a:r>
              <a:rPr lang="en-US" sz="2400" dirty="0" err="1" smtClean="0"/>
              <a:t>pilomotor</a:t>
            </a:r>
            <a:r>
              <a:rPr lang="en-US" sz="2400" dirty="0" smtClean="0"/>
              <a:t> muscles</a:t>
            </a:r>
            <a:r>
              <a:rPr lang="ar-SY" sz="2400" dirty="0" smtClean="0"/>
              <a:t>   </a:t>
            </a:r>
          </a:p>
          <a:p>
            <a:pPr algn="r" rtl="1"/>
            <a:r>
              <a:rPr lang="ar-SY" sz="2400" dirty="0" smtClean="0"/>
              <a:t>     والغدد العرقية </a:t>
            </a:r>
            <a:r>
              <a:rPr lang="en-US" sz="2400" dirty="0" smtClean="0"/>
              <a:t>sweat glands</a:t>
            </a:r>
            <a:r>
              <a:rPr lang="ar-SY" sz="2400" dirty="0" smtClean="0"/>
              <a:t> . كما أنّ الودّي هو المسيطر (الضابط) </a:t>
            </a:r>
          </a:p>
          <a:p>
            <a:pPr algn="r" rtl="1"/>
            <a:r>
              <a:rPr lang="ar-SY" sz="2400" dirty="0" smtClean="0"/>
              <a:t>     الرئيس على ضغط الدم .  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685800" y="533400"/>
            <a:ext cx="7848600" cy="5486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ar-SY" sz="2400" dirty="0" smtClean="0"/>
              <a:t>ز – الجهاز العصبي الجسدي </a:t>
            </a:r>
            <a:r>
              <a:rPr lang="en-US" sz="2400" dirty="0" smtClean="0"/>
              <a:t>somatic</a:t>
            </a:r>
            <a:r>
              <a:rPr lang="ar-SY" sz="2400" dirty="0" smtClean="0"/>
              <a:t> : </a:t>
            </a:r>
          </a:p>
          <a:p>
            <a:pPr algn="r" rtl="1"/>
            <a:r>
              <a:rPr lang="ar-SY" sz="2400" dirty="0" smtClean="0"/>
              <a:t>    ثمّة </a:t>
            </a:r>
            <a:r>
              <a:rPr lang="ar-SY" sz="2400" dirty="0" err="1" smtClean="0"/>
              <a:t>عصبون</a:t>
            </a:r>
            <a:r>
              <a:rPr lang="ar-SY" sz="2400" dirty="0" smtClean="0"/>
              <a:t> مفرَد في هذا الجهاز ، غير محاط بالميالين (النخاعين) ، ينشأ </a:t>
            </a:r>
          </a:p>
          <a:p>
            <a:pPr algn="r" rtl="1"/>
            <a:r>
              <a:rPr lang="ar-SY" sz="2400" dirty="0" smtClean="0"/>
              <a:t>   من </a:t>
            </a:r>
            <a:r>
              <a:rPr lang="ar-SY" sz="2400" dirty="0" err="1" smtClean="0"/>
              <a:t>اﻟ</a:t>
            </a:r>
            <a:r>
              <a:rPr lang="ar-SY" sz="2400" dirty="0" smtClean="0"/>
              <a:t> </a:t>
            </a:r>
            <a:r>
              <a:rPr lang="en-US" sz="2400" dirty="0" smtClean="0"/>
              <a:t>CNS</a:t>
            </a:r>
            <a:r>
              <a:rPr lang="ar-SY" sz="2400" dirty="0" smtClean="0"/>
              <a:t> ، راحلاً إلى العضلات الهيكلية (بدون عقدة) . إنه جهاز إرادي .</a:t>
            </a:r>
            <a:endParaRPr lang="ar-SA" sz="2400" dirty="0" smtClean="0"/>
          </a:p>
          <a:p>
            <a:pPr algn="r" rtl="1"/>
            <a:r>
              <a:rPr lang="en-US" sz="2400" dirty="0" smtClean="0"/>
              <a:t>III</a:t>
            </a:r>
            <a:r>
              <a:rPr lang="ar-SY" sz="2400" dirty="0" smtClean="0"/>
              <a:t> – </a:t>
            </a:r>
            <a:r>
              <a:rPr lang="ar-SY" sz="2400" dirty="0" err="1" smtClean="0"/>
              <a:t>الإشا</a:t>
            </a:r>
            <a:r>
              <a:rPr lang="ar-SA" sz="2400" dirty="0" smtClean="0"/>
              <a:t>ر</a:t>
            </a:r>
            <a:r>
              <a:rPr lang="ar-SY" sz="2400" dirty="0" err="1" smtClean="0"/>
              <a:t>ات</a:t>
            </a:r>
            <a:r>
              <a:rPr lang="ar-SY" sz="2400" dirty="0" smtClean="0"/>
              <a:t> الكيميائية بين الخلايا :</a:t>
            </a:r>
          </a:p>
          <a:p>
            <a:pPr algn="r" rtl="1"/>
            <a:r>
              <a:rPr lang="ar-SY" sz="2400" dirty="0" smtClean="0"/>
              <a:t>  </a:t>
            </a:r>
            <a:r>
              <a:rPr lang="en-US" sz="2400" dirty="0" smtClean="0"/>
              <a:t>A</a:t>
            </a:r>
            <a:r>
              <a:rPr lang="ar-SY" sz="2400" dirty="0" smtClean="0"/>
              <a:t> – الوسائط الموضعية </a:t>
            </a:r>
            <a:r>
              <a:rPr lang="en-US" sz="2400" dirty="0" smtClean="0"/>
              <a:t>Local mediators</a:t>
            </a:r>
            <a:r>
              <a:rPr lang="ar-SY" sz="2400" dirty="0" smtClean="0"/>
              <a:t> : معظم الخلايا تفرز </a:t>
            </a:r>
            <a:r>
              <a:rPr lang="ar-SY" sz="2400" dirty="0" err="1" smtClean="0"/>
              <a:t>مواداً</a:t>
            </a:r>
            <a:r>
              <a:rPr lang="ar-SY" sz="2400" dirty="0" smtClean="0"/>
              <a:t> تعمل  </a:t>
            </a:r>
          </a:p>
          <a:p>
            <a:pPr algn="r" rtl="1"/>
            <a:r>
              <a:rPr lang="ar-SY" sz="2400" dirty="0" smtClean="0"/>
              <a:t>        موضعياً (مثل </a:t>
            </a:r>
            <a:r>
              <a:rPr lang="ar-SY" sz="2400" dirty="0" err="1" smtClean="0"/>
              <a:t>الهيستامين</a:t>
            </a:r>
            <a:r>
              <a:rPr lang="ar-SY" sz="2400" dirty="0" smtClean="0"/>
              <a:t> </a:t>
            </a:r>
            <a:r>
              <a:rPr lang="ar-SY" sz="2400" dirty="0" err="1" smtClean="0"/>
              <a:t>والبوستاغلاندينات</a:t>
            </a:r>
            <a:r>
              <a:rPr lang="ar-SY" sz="2400" dirty="0" smtClean="0"/>
              <a:t> ...) .</a:t>
            </a:r>
          </a:p>
          <a:p>
            <a:pPr algn="r" rtl="1"/>
            <a:r>
              <a:rPr lang="ar-SY" sz="2400" dirty="0" smtClean="0"/>
              <a:t>  </a:t>
            </a:r>
            <a:r>
              <a:rPr lang="en-US" sz="2400" dirty="0" smtClean="0"/>
              <a:t>B</a:t>
            </a:r>
            <a:r>
              <a:rPr lang="ar-SY" sz="2400" dirty="0" smtClean="0"/>
              <a:t> – </a:t>
            </a:r>
            <a:r>
              <a:rPr lang="ar-SY" sz="2400" dirty="0" err="1" smtClean="0"/>
              <a:t>الهرمونات</a:t>
            </a:r>
            <a:r>
              <a:rPr lang="ar-SY" sz="2400" dirty="0" smtClean="0"/>
              <a:t> : تفرِز الخلايا </a:t>
            </a:r>
            <a:r>
              <a:rPr lang="ar-SY" sz="2400" dirty="0" err="1" smtClean="0"/>
              <a:t>الصمّاوية</a:t>
            </a:r>
            <a:r>
              <a:rPr lang="ar-SY" sz="2400" dirty="0" smtClean="0"/>
              <a:t> </a:t>
            </a:r>
            <a:r>
              <a:rPr lang="ar-SY" sz="2400" dirty="0" err="1" smtClean="0"/>
              <a:t>الهرمونات</a:t>
            </a:r>
            <a:r>
              <a:rPr lang="ar-SY" sz="2400" dirty="0" smtClean="0"/>
              <a:t> إلى الدم وتؤثّر في الجسم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609600" y="1752600"/>
            <a:ext cx="7924800" cy="411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en-US" sz="2400" dirty="0" smtClean="0"/>
              <a:t>C</a:t>
            </a:r>
            <a:r>
              <a:rPr lang="ar-SY" sz="2400" dirty="0" smtClean="0"/>
              <a:t> – </a:t>
            </a:r>
            <a:r>
              <a:rPr lang="ar-SY" sz="2400" dirty="0" err="1" smtClean="0"/>
              <a:t>النواقل</a:t>
            </a:r>
            <a:r>
              <a:rPr lang="ar-SY" sz="2400" dirty="0" smtClean="0"/>
              <a:t> العصبية </a:t>
            </a:r>
            <a:r>
              <a:rPr lang="en-US" sz="2400" dirty="0" smtClean="0"/>
              <a:t>Neurotransmitters</a:t>
            </a:r>
            <a:r>
              <a:rPr lang="ar-SY" sz="2400" dirty="0" smtClean="0"/>
              <a:t> :</a:t>
            </a:r>
          </a:p>
          <a:p>
            <a:pPr algn="r" rtl="1"/>
            <a:r>
              <a:rPr lang="ar-SY" sz="2400" dirty="0" smtClean="0"/>
              <a:t>    يحدث التواصل بين الخلايا (فيما بينها) ، وبين الخلايا العصبية والأعضاء </a:t>
            </a:r>
          </a:p>
          <a:p>
            <a:pPr algn="r" rtl="1"/>
            <a:r>
              <a:rPr lang="ar-SY" sz="2400" dirty="0" smtClean="0"/>
              <a:t>    عبر إطلاق </a:t>
            </a:r>
            <a:r>
              <a:rPr lang="ar-SY" sz="2400" dirty="0" err="1" smtClean="0"/>
              <a:t>نواقل</a:t>
            </a:r>
            <a:r>
              <a:rPr lang="ar-SY" sz="2400" dirty="0" smtClean="0"/>
              <a:t> عصبية من النهايات العصبية . ويُعَزِّز هذا الإطلاق </a:t>
            </a:r>
          </a:p>
          <a:p>
            <a:pPr algn="r" rtl="1"/>
            <a:r>
              <a:rPr lang="ar-SY" sz="2400" dirty="0" smtClean="0"/>
              <a:t>    بوصول جهد الفعل </a:t>
            </a:r>
            <a:r>
              <a:rPr lang="en-US" sz="2400" dirty="0" smtClean="0"/>
              <a:t>action potential</a:t>
            </a:r>
            <a:r>
              <a:rPr lang="ar-SY" sz="2400" dirty="0" smtClean="0"/>
              <a:t> إلى النهاية العصبية ، مسبباً إزالة </a:t>
            </a:r>
          </a:p>
          <a:p>
            <a:pPr algn="r" rtl="1"/>
            <a:r>
              <a:rPr lang="ar-SY" sz="2400" dirty="0" smtClean="0"/>
              <a:t>    الاستقطاب </a:t>
            </a:r>
            <a:r>
              <a:rPr lang="en-US" sz="2400" dirty="0" smtClean="0"/>
              <a:t>depolarization</a:t>
            </a:r>
            <a:r>
              <a:rPr lang="ar-SY" sz="2400" dirty="0" smtClean="0"/>
              <a:t> .</a:t>
            </a:r>
          </a:p>
          <a:p>
            <a:pPr algn="r" rtl="1"/>
            <a:r>
              <a:rPr lang="ar-SY" sz="2400" dirty="0" smtClean="0"/>
              <a:t>         إن أخذ (قبط) </a:t>
            </a:r>
            <a:r>
              <a:rPr lang="ar-SY" sz="2400" dirty="0" err="1" smtClean="0"/>
              <a:t>اﻟ</a:t>
            </a:r>
            <a:r>
              <a:rPr lang="ar-SY" sz="2400" dirty="0" smtClean="0"/>
              <a:t> </a:t>
            </a:r>
            <a:r>
              <a:rPr lang="en-US" sz="2400" dirty="0" smtClean="0"/>
              <a:t>Ca</a:t>
            </a:r>
            <a:r>
              <a:rPr lang="en-US" sz="2400" baseline="30000" dirty="0" smtClean="0"/>
              <a:t>++</a:t>
            </a:r>
            <a:r>
              <a:rPr lang="ar-SY" sz="2400" dirty="0" smtClean="0"/>
              <a:t> يُبدِ</a:t>
            </a:r>
            <a:r>
              <a:rPr lang="ar-SA" sz="2400" dirty="0" err="1" smtClean="0"/>
              <a:t>ىء</a:t>
            </a:r>
            <a:r>
              <a:rPr lang="ar-SY" sz="2400" dirty="0" smtClean="0"/>
              <a:t> انصهار الحويصلات </a:t>
            </a:r>
            <a:r>
              <a:rPr lang="ar-SY" sz="2400" dirty="0" err="1" smtClean="0"/>
              <a:t>المشبكية</a:t>
            </a:r>
            <a:r>
              <a:rPr lang="ar-SY" sz="2400" dirty="0" smtClean="0"/>
              <a:t> </a:t>
            </a:r>
            <a:r>
              <a:rPr lang="en-US" sz="2400" dirty="0" smtClean="0"/>
              <a:t>synaptic vesicles      </a:t>
            </a:r>
            <a:r>
              <a:rPr lang="ar-SY" sz="2400" dirty="0" smtClean="0"/>
              <a:t> مع الغشاء قبل المشبك ويُطلِق محتوياتها . ثم تنتشر </a:t>
            </a:r>
            <a:r>
              <a:rPr lang="ar-SY" sz="2400" dirty="0" err="1" smtClean="0"/>
              <a:t>النواقل</a:t>
            </a:r>
            <a:r>
              <a:rPr lang="ar-SY" sz="2400" dirty="0" smtClean="0"/>
              <a:t> </a:t>
            </a:r>
          </a:p>
          <a:p>
            <a:pPr algn="r" rtl="1"/>
            <a:r>
              <a:rPr lang="ar-SY" sz="2400" dirty="0" smtClean="0"/>
              <a:t>    العصبية عبر </a:t>
            </a:r>
            <a:r>
              <a:rPr lang="ar-SY" sz="2400" dirty="0" err="1" smtClean="0"/>
              <a:t>الفلع</a:t>
            </a:r>
            <a:r>
              <a:rPr lang="ar-SY" sz="2400" dirty="0" smtClean="0"/>
              <a:t> </a:t>
            </a:r>
            <a:r>
              <a:rPr lang="ar-SY" sz="2400" dirty="0" err="1" smtClean="0"/>
              <a:t>المشبكي</a:t>
            </a:r>
            <a:r>
              <a:rPr lang="ar-SY" sz="2400" dirty="0" smtClean="0"/>
              <a:t> </a:t>
            </a:r>
            <a:r>
              <a:rPr lang="en-US" sz="2400" dirty="0" smtClean="0"/>
              <a:t>Synaptic cleft</a:t>
            </a:r>
            <a:r>
              <a:rPr lang="ar-SY" sz="2400" dirty="0" smtClean="0"/>
              <a:t> (المشبك) بين </a:t>
            </a:r>
            <a:r>
              <a:rPr lang="ar-SY" sz="2400" dirty="0" err="1" smtClean="0"/>
              <a:t>العصبونات</a:t>
            </a:r>
            <a:r>
              <a:rPr lang="ar-SY" sz="2400" dirty="0" smtClean="0"/>
              <a:t>    </a:t>
            </a:r>
          </a:p>
          <a:p>
            <a:pPr algn="r" rtl="1"/>
            <a:r>
              <a:rPr lang="ar-SY" sz="2400" dirty="0" smtClean="0"/>
              <a:t>    وترتبط مع المستقبلات على الخلية بعد المشبك (أنظر الشكل </a:t>
            </a:r>
            <a:r>
              <a:rPr lang="en-US" sz="2400" dirty="0" smtClean="0"/>
              <a:t>3</a:t>
            </a:r>
            <a:r>
              <a:rPr lang="ar-SY" sz="2400" dirty="0" smtClean="0"/>
              <a:t>،</a:t>
            </a:r>
            <a:r>
              <a:rPr lang="en-US" sz="2400" dirty="0" smtClean="0"/>
              <a:t>6</a:t>
            </a:r>
            <a:r>
              <a:rPr lang="ar-SY" sz="2400" dirty="0" smtClean="0"/>
              <a:t>) . 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109" y="76200"/>
            <a:ext cx="7019312" cy="670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685800" y="1752600"/>
            <a:ext cx="7772400" cy="411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en-US" sz="2400" dirty="0" smtClean="0"/>
              <a:t>1</a:t>
            </a:r>
            <a:r>
              <a:rPr lang="ar-SY" sz="2400" dirty="0" smtClean="0"/>
              <a:t> . المستقبلات الغشائية :</a:t>
            </a:r>
          </a:p>
          <a:p>
            <a:pPr algn="r" rtl="1"/>
            <a:r>
              <a:rPr lang="ar-SY" sz="2400" dirty="0" smtClean="0"/>
              <a:t>     تُرسِل </a:t>
            </a:r>
            <a:r>
              <a:rPr lang="ar-SY" sz="2400" dirty="0" err="1" smtClean="0"/>
              <a:t>النواقل</a:t>
            </a:r>
            <a:r>
              <a:rPr lang="ar-SY" sz="2400" dirty="0" smtClean="0"/>
              <a:t> العصبية إشاراتها عبر اتحادها </a:t>
            </a:r>
            <a:r>
              <a:rPr lang="ar-SY" sz="2400" dirty="0" err="1" smtClean="0"/>
              <a:t>بمسقبلات</a:t>
            </a:r>
            <a:r>
              <a:rPr lang="ar-SY" sz="2400" dirty="0" smtClean="0"/>
              <a:t> على سطح خلايا </a:t>
            </a:r>
          </a:p>
          <a:p>
            <a:pPr algn="r" rtl="1"/>
            <a:r>
              <a:rPr lang="ar-SY" sz="2400" dirty="0" smtClean="0"/>
              <a:t>     الأعضاء الهدف .</a:t>
            </a:r>
            <a:endParaRPr lang="ar-SA" sz="2400" dirty="0" smtClean="0"/>
          </a:p>
          <a:p>
            <a:pPr algn="r" rtl="1"/>
            <a:r>
              <a:rPr lang="en-US" sz="2400" dirty="0" smtClean="0"/>
              <a:t>2</a:t>
            </a:r>
            <a:r>
              <a:rPr lang="ar-SY" sz="2400" dirty="0" smtClean="0"/>
              <a:t> – أنماط </a:t>
            </a:r>
            <a:r>
              <a:rPr lang="ar-SY" sz="2400" dirty="0" err="1" smtClean="0"/>
              <a:t>النواقل</a:t>
            </a:r>
            <a:r>
              <a:rPr lang="ar-SY" sz="2400" dirty="0" smtClean="0"/>
              <a:t> العصبية :</a:t>
            </a:r>
          </a:p>
          <a:p>
            <a:pPr algn="r" rtl="1"/>
            <a:r>
              <a:rPr lang="ar-SY" sz="2400" dirty="0" smtClean="0"/>
              <a:t>      إنها : </a:t>
            </a:r>
            <a:r>
              <a:rPr lang="en-US" sz="2400" dirty="0" err="1" smtClean="0"/>
              <a:t>N.Epi</a:t>
            </a:r>
            <a:r>
              <a:rPr lang="ar-SY" sz="2400" dirty="0" smtClean="0"/>
              <a:t> ، </a:t>
            </a:r>
            <a:r>
              <a:rPr lang="en-US" sz="2400" dirty="0" err="1" smtClean="0"/>
              <a:t>Epi</a:t>
            </a:r>
            <a:r>
              <a:rPr lang="ar-SY" sz="2400" dirty="0" smtClean="0"/>
              <a:t> ، </a:t>
            </a:r>
            <a:r>
              <a:rPr lang="en-US" sz="2400" dirty="0" smtClean="0"/>
              <a:t>DA</a:t>
            </a:r>
            <a:r>
              <a:rPr lang="ar-SY" sz="2400" dirty="0" smtClean="0"/>
              <a:t> ، </a:t>
            </a:r>
            <a:r>
              <a:rPr lang="en-US" sz="2400" dirty="0" smtClean="0"/>
              <a:t>5 – HT</a:t>
            </a:r>
            <a:r>
              <a:rPr lang="ar-SY" sz="2400" dirty="0" smtClean="0"/>
              <a:t> ، </a:t>
            </a:r>
            <a:r>
              <a:rPr lang="en-US" sz="2400" dirty="0" err="1" smtClean="0"/>
              <a:t>ACh</a:t>
            </a:r>
            <a:r>
              <a:rPr lang="ar-SY" sz="2400" dirty="0" smtClean="0"/>
              <a:t> ، </a:t>
            </a:r>
            <a:r>
              <a:rPr lang="en-US" sz="2400" dirty="0" smtClean="0"/>
              <a:t>H</a:t>
            </a:r>
            <a:r>
              <a:rPr lang="ar-SY" sz="2400" dirty="0" smtClean="0"/>
              <a:t> ، </a:t>
            </a:r>
            <a:r>
              <a:rPr lang="en-US" sz="2400" dirty="0" smtClean="0"/>
              <a:t>GABA</a:t>
            </a:r>
            <a:r>
              <a:rPr lang="ar-SY" sz="2400" dirty="0" smtClean="0"/>
              <a:t>                           </a:t>
            </a:r>
            <a:r>
              <a:rPr lang="en-US" sz="2400" i="1" dirty="0" smtClean="0"/>
              <a:t>“</a:t>
            </a:r>
            <a:r>
              <a:rPr lang="en-GB" sz="2400" i="1" dirty="0" smtClean="0"/>
              <a:t>y </a:t>
            </a:r>
            <a:r>
              <a:rPr lang="en-US" sz="2400" i="1" dirty="0" smtClean="0"/>
              <a:t>–</a:t>
            </a:r>
            <a:r>
              <a:rPr lang="en-US" sz="2400" dirty="0" smtClean="0"/>
              <a:t> </a:t>
            </a:r>
            <a:r>
              <a:rPr lang="en-US" sz="2400" dirty="0" err="1" smtClean="0"/>
              <a:t>aminobutyric</a:t>
            </a:r>
            <a:r>
              <a:rPr lang="en-US" sz="2400" dirty="0" smtClean="0"/>
              <a:t> acid”      </a:t>
            </a:r>
            <a:r>
              <a:rPr lang="ar-SY" sz="2400" dirty="0" smtClean="0"/>
              <a:t> . وهي مكتنفة في تأثيرات الأدوية . يُعَدّ   </a:t>
            </a:r>
          </a:p>
          <a:p>
            <a:pPr algn="r" rtl="1"/>
            <a:r>
              <a:rPr lang="ar-SY" sz="2400" dirty="0" smtClean="0"/>
              <a:t>     </a:t>
            </a:r>
            <a:r>
              <a:rPr lang="ar-SY" sz="2400" dirty="0" err="1" smtClean="0"/>
              <a:t>اﻠ</a:t>
            </a:r>
            <a:r>
              <a:rPr lang="ar-SY" sz="2400" dirty="0" smtClean="0"/>
              <a:t> </a:t>
            </a:r>
            <a:r>
              <a:rPr lang="en-US" sz="2400" dirty="0" err="1" smtClean="0"/>
              <a:t>ACh</a:t>
            </a:r>
            <a:r>
              <a:rPr lang="ar-SY" sz="2400" dirty="0" smtClean="0"/>
              <a:t> واﻠ </a:t>
            </a:r>
            <a:r>
              <a:rPr lang="en-US" sz="2400" dirty="0" err="1" smtClean="0"/>
              <a:t>N.Epi</a:t>
            </a:r>
            <a:r>
              <a:rPr lang="ar-SY" sz="2400" dirty="0" smtClean="0"/>
              <a:t> ناقلان عصبيان رئيسان في </a:t>
            </a:r>
            <a:r>
              <a:rPr lang="ar-SY" sz="2400" dirty="0" err="1" smtClean="0"/>
              <a:t>اﻠ</a:t>
            </a:r>
            <a:r>
              <a:rPr lang="ar-SY" sz="2400" dirty="0" smtClean="0"/>
              <a:t> </a:t>
            </a:r>
            <a:r>
              <a:rPr lang="en-US" sz="2400" dirty="0" smtClean="0"/>
              <a:t>ANS</a:t>
            </a:r>
            <a:r>
              <a:rPr lang="ar-SY" sz="2400" dirty="0" smtClean="0"/>
              <a:t> ...</a:t>
            </a:r>
          </a:p>
          <a:p>
            <a:pPr algn="r" rtl="1"/>
            <a:r>
              <a:rPr lang="en-US" sz="2400" dirty="0" smtClean="0"/>
              <a:t>a      </a:t>
            </a:r>
            <a:r>
              <a:rPr lang="ar-SY" sz="2400" dirty="0" smtClean="0"/>
              <a:t> . </a:t>
            </a:r>
            <a:r>
              <a:rPr lang="en-US" sz="2400" dirty="0" smtClean="0"/>
              <a:t>Acetylcholine(</a:t>
            </a:r>
            <a:r>
              <a:rPr lang="en-US" sz="2400" dirty="0" err="1" smtClean="0"/>
              <a:t>ACh</a:t>
            </a:r>
            <a:r>
              <a:rPr lang="en-US" sz="2400" dirty="0" smtClean="0"/>
              <a:t>)</a:t>
            </a:r>
            <a:r>
              <a:rPr lang="ar-SY" sz="2400" dirty="0" smtClean="0"/>
              <a:t> : </a:t>
            </a:r>
            <a:r>
              <a:rPr lang="ar-SY" sz="2400" dirty="0" err="1" smtClean="0"/>
              <a:t>يتواسط</a:t>
            </a:r>
            <a:r>
              <a:rPr lang="ar-SY" sz="2400" dirty="0" smtClean="0"/>
              <a:t> النقل عبر العقد المستقلة في كلاً   </a:t>
            </a:r>
          </a:p>
          <a:p>
            <a:pPr algn="r" rtl="1"/>
            <a:r>
              <a:rPr lang="ar-SY" sz="2400" dirty="0" smtClean="0"/>
              <a:t>          من الودي </a:t>
            </a:r>
            <a:r>
              <a:rPr lang="ar-SY" sz="2400" dirty="0" err="1" smtClean="0"/>
              <a:t>واللاودي</a:t>
            </a:r>
            <a:r>
              <a:rPr lang="ar-SY" sz="2400" dirty="0" smtClean="0"/>
              <a:t> وعند لب </a:t>
            </a:r>
            <a:r>
              <a:rPr lang="ar-SY" sz="2400" dirty="0" err="1" smtClean="0"/>
              <a:t>الكظر</a:t>
            </a:r>
            <a:r>
              <a:rPr lang="ar-SY" sz="2400" dirty="0" smtClean="0"/>
              <a:t> .  </a:t>
            </a:r>
            <a:endParaRPr lang="ar-SA" sz="2400" dirty="0" smtClean="0"/>
          </a:p>
          <a:p>
            <a:pPr algn="r" rtl="1"/>
            <a:endParaRPr lang="ar-SA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.jpg"/>
          <p:cNvPicPr>
            <a:picLocks noChangeAspect="1"/>
          </p:cNvPicPr>
          <p:nvPr/>
        </p:nvPicPr>
        <p:blipFill>
          <a:blip r:embed="rId2"/>
          <a:srcRect l="5752" t="5601" r="14049" b="19262"/>
          <a:stretch>
            <a:fillRect/>
          </a:stretch>
        </p:blipFill>
        <p:spPr>
          <a:xfrm>
            <a:off x="685800" y="533400"/>
            <a:ext cx="3886200" cy="5896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17.jpg"/>
          <p:cNvPicPr>
            <a:picLocks noChangeAspect="1"/>
          </p:cNvPicPr>
          <p:nvPr/>
        </p:nvPicPr>
        <p:blipFill>
          <a:blip r:embed="rId2"/>
          <a:srcRect l="5752" t="84153" r="19580" b="7308"/>
          <a:stretch>
            <a:fillRect/>
          </a:stretch>
        </p:blipFill>
        <p:spPr>
          <a:xfrm>
            <a:off x="4953000" y="4495800"/>
            <a:ext cx="3291840" cy="60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609600" y="1752600"/>
            <a:ext cx="7848600" cy="4038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ar-SY" sz="2400" dirty="0" smtClean="0"/>
              <a:t>إن النقل من الأعصاب المستقلة بعد العقد إلى الأعضاء المتأثرة في الجهاز </a:t>
            </a:r>
            <a:r>
              <a:rPr lang="ar-SY" sz="2400" dirty="0" err="1" smtClean="0"/>
              <a:t>اللاودي</a:t>
            </a:r>
            <a:r>
              <a:rPr lang="ar-SY" sz="2400" dirty="0" smtClean="0"/>
              <a:t> وبعض من الودي تكتنف أيضاً إطلاق </a:t>
            </a:r>
            <a:r>
              <a:rPr lang="ar-SY" sz="2400" dirty="0" err="1" smtClean="0"/>
              <a:t>اﻠ</a:t>
            </a:r>
            <a:r>
              <a:rPr lang="ar-SY" sz="2400" dirty="0" smtClean="0"/>
              <a:t> </a:t>
            </a:r>
            <a:r>
              <a:rPr lang="en-US" sz="2400" dirty="0" err="1" smtClean="0"/>
              <a:t>ACh</a:t>
            </a:r>
            <a:r>
              <a:rPr lang="ar-SY" sz="2400" dirty="0" smtClean="0"/>
              <a:t> . كما أنه ، في الجهاز العصبي الجسدي يكون النقل عند الوصل العصبي العضلي </a:t>
            </a:r>
            <a:r>
              <a:rPr lang="en-US" sz="2400" dirty="0" smtClean="0"/>
              <a:t>neuromuscular junction</a:t>
            </a:r>
            <a:r>
              <a:rPr lang="ar-SY" sz="2400" dirty="0" smtClean="0"/>
              <a:t> (بين الألياف العصبية والعضلات الإرادية </a:t>
            </a:r>
            <a:r>
              <a:rPr lang="ar-SY" sz="2400" dirty="0" err="1" smtClean="0"/>
              <a:t>كولينرجياً</a:t>
            </a:r>
            <a:r>
              <a:rPr lang="ar-SY" sz="2400" dirty="0" smtClean="0"/>
              <a:t> أيضاً)  </a:t>
            </a:r>
            <a:endParaRPr lang="ar-SA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685800" y="1828800"/>
            <a:ext cx="7848600" cy="3429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en-US" sz="2400" dirty="0" smtClean="0"/>
              <a:t>b</a:t>
            </a:r>
            <a:r>
              <a:rPr lang="ar-SY" sz="2400" dirty="0" smtClean="0"/>
              <a:t> . </a:t>
            </a:r>
            <a:r>
              <a:rPr lang="ar-SY" sz="2400" dirty="0" err="1" smtClean="0"/>
              <a:t>اﻠ</a:t>
            </a:r>
            <a:r>
              <a:rPr lang="ar-SY" sz="2400" dirty="0" smtClean="0"/>
              <a:t> </a:t>
            </a:r>
            <a:r>
              <a:rPr lang="en-US" sz="2400" dirty="0" err="1" smtClean="0"/>
              <a:t>N.Epi</a:t>
            </a:r>
            <a:r>
              <a:rPr lang="ar-SY" sz="2400" dirty="0" smtClean="0"/>
              <a:t> واﻠ </a:t>
            </a:r>
            <a:r>
              <a:rPr lang="en-US" sz="2400" dirty="0" err="1" smtClean="0"/>
              <a:t>Epi</a:t>
            </a:r>
            <a:r>
              <a:rPr lang="ar-SY" sz="2400" dirty="0" smtClean="0"/>
              <a:t> :</a:t>
            </a:r>
          </a:p>
          <a:p>
            <a:pPr algn="r" rtl="1"/>
            <a:r>
              <a:rPr lang="ar-SY" sz="2400" dirty="0" smtClean="0"/>
              <a:t>     </a:t>
            </a:r>
            <a:r>
              <a:rPr lang="ar-SY" sz="2400" dirty="0" err="1" smtClean="0"/>
              <a:t>يتواسط</a:t>
            </a:r>
            <a:r>
              <a:rPr lang="ar-SY" sz="2400" dirty="0" smtClean="0"/>
              <a:t> </a:t>
            </a:r>
            <a:r>
              <a:rPr lang="ar-SY" sz="2400" dirty="0" err="1" smtClean="0"/>
              <a:t>اﻠ</a:t>
            </a:r>
            <a:r>
              <a:rPr lang="ar-SY" sz="2400" dirty="0" smtClean="0"/>
              <a:t> </a:t>
            </a:r>
            <a:r>
              <a:rPr lang="en-US" sz="2400" dirty="0" err="1" smtClean="0"/>
              <a:t>N.Epi</a:t>
            </a:r>
            <a:r>
              <a:rPr lang="ar-SY" sz="2400" dirty="0" smtClean="0"/>
              <a:t> </a:t>
            </a:r>
            <a:r>
              <a:rPr lang="ar-SA" sz="2400" dirty="0" smtClean="0"/>
              <a:t>في </a:t>
            </a:r>
            <a:r>
              <a:rPr lang="ar-SA" sz="2400" dirty="0" err="1" smtClean="0"/>
              <a:t>ا</a:t>
            </a:r>
            <a:r>
              <a:rPr lang="ar-SA" sz="2400" dirty="0" smtClean="0"/>
              <a:t> ل</a:t>
            </a:r>
            <a:r>
              <a:rPr lang="ar-SY" sz="2400" dirty="0" smtClean="0"/>
              <a:t> </a:t>
            </a:r>
            <a:r>
              <a:rPr lang="en-US" sz="2400" dirty="0" smtClean="0"/>
              <a:t>ANS</a:t>
            </a:r>
            <a:r>
              <a:rPr lang="ar-SY" sz="2400" dirty="0" smtClean="0"/>
              <a:t>  نقل النبضات العصبية من الأعصاب بعد العقدة  إلى الأعضاء المتأثّرة (انظر الشكل </a:t>
            </a:r>
            <a:r>
              <a:rPr lang="en-US" sz="2400" dirty="0" smtClean="0"/>
              <a:t>3</a:t>
            </a:r>
            <a:r>
              <a:rPr lang="ar-SY" sz="2400" dirty="0" smtClean="0"/>
              <a:t>،</a:t>
            </a:r>
            <a:r>
              <a:rPr lang="en-US" sz="2400" dirty="0" smtClean="0"/>
              <a:t>6</a:t>
            </a:r>
            <a:r>
              <a:rPr lang="ar-SY" sz="2400" dirty="0" smtClean="0"/>
              <a:t>) . </a:t>
            </a:r>
            <a:r>
              <a:rPr lang="en-US" sz="2400" dirty="0" smtClean="0"/>
              <a:t>]</a:t>
            </a:r>
            <a:r>
              <a:rPr lang="ar-SY" sz="2400" dirty="0" smtClean="0"/>
              <a:t>ملاحظة : إن بعض الألياف </a:t>
            </a:r>
          </a:p>
          <a:p>
            <a:pPr algn="r" rtl="1"/>
            <a:r>
              <a:rPr lang="ar-SY" sz="2400" dirty="0" smtClean="0"/>
              <a:t>     الودّية ، مثل تلك المكتنفة في </a:t>
            </a:r>
            <a:r>
              <a:rPr lang="ar-SY" sz="2400" dirty="0" err="1" smtClean="0"/>
              <a:t>التعرّق</a:t>
            </a:r>
            <a:r>
              <a:rPr lang="ar-SY" sz="2400" dirty="0" smtClean="0"/>
              <a:t> ، وهي </a:t>
            </a:r>
            <a:r>
              <a:rPr lang="ar-SY" sz="2400" dirty="0" err="1" smtClean="0"/>
              <a:t>كولينرجيّة</a:t>
            </a:r>
            <a:r>
              <a:rPr lang="en-US" sz="2400" dirty="0" smtClean="0"/>
              <a:t>[</a:t>
            </a:r>
            <a:r>
              <a:rPr lang="ar-SY" sz="2400" dirty="0" smtClean="0"/>
              <a:t>  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685800" y="1752600"/>
            <a:ext cx="7924800" cy="381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en-US" sz="2400" dirty="0" smtClean="0"/>
              <a:t>IV</a:t>
            </a:r>
            <a:r>
              <a:rPr lang="ar-SY" sz="2400" dirty="0" smtClean="0"/>
              <a:t> – نظام المرسال الثانوي في الاستجابة داخل الخلوية</a:t>
            </a:r>
          </a:p>
          <a:p>
            <a:pPr algn="r" rtl="1"/>
            <a:r>
              <a:rPr lang="ar-SY" sz="2400" dirty="0" smtClean="0"/>
              <a:t>   </a:t>
            </a:r>
            <a:r>
              <a:rPr lang="en-US" sz="2400" dirty="0" smtClean="0"/>
              <a:t>SECOND – MESSNGER SYSTEM  IN INTRACELLULAR RESPONS</a:t>
            </a:r>
          </a:p>
          <a:p>
            <a:pPr algn="r" rtl="1"/>
            <a:r>
              <a:rPr lang="en-US" sz="2400" dirty="0" smtClean="0"/>
              <a:t>A</a:t>
            </a:r>
            <a:r>
              <a:rPr lang="ar-SY" sz="2400" dirty="0" smtClean="0"/>
              <a:t> . المستقبلات الغشائية المؤثّرة على </a:t>
            </a:r>
            <a:r>
              <a:rPr lang="ar-SY" sz="2400" dirty="0" err="1" smtClean="0"/>
              <a:t>نفاذية</a:t>
            </a:r>
            <a:r>
              <a:rPr lang="ar-SY" sz="2400" dirty="0" smtClean="0"/>
              <a:t> الأيونات : </a:t>
            </a:r>
          </a:p>
          <a:p>
            <a:pPr algn="r" rtl="1"/>
            <a:r>
              <a:rPr lang="en-US" sz="2400" dirty="0" smtClean="0"/>
              <a:t>          </a:t>
            </a:r>
            <a:r>
              <a:rPr lang="ar-SY" sz="2400" dirty="0" smtClean="0"/>
              <a:t> بعض المستقبلات ، مثل المستقبلات بعد العقدة للعصب أو العضلة متصلة  </a:t>
            </a:r>
          </a:p>
          <a:p>
            <a:pPr algn="r" rtl="1"/>
            <a:r>
              <a:rPr lang="ar-SY" sz="2400" dirty="0" smtClean="0"/>
              <a:t>     مباشرةً بقنوات أيون غشائية (سريعة جداً </a:t>
            </a:r>
            <a:r>
              <a:rPr lang="en-US" sz="2400" dirty="0" smtClean="0"/>
              <a:t>millisecond</a:t>
            </a:r>
            <a:r>
              <a:rPr lang="ar-SY" sz="2400" dirty="0" smtClean="0"/>
              <a:t>)  “الشكل </a:t>
            </a:r>
            <a:r>
              <a:rPr lang="en-US" sz="2400" dirty="0" smtClean="0"/>
              <a:t>3</a:t>
            </a:r>
            <a:r>
              <a:rPr lang="ar-SY" sz="2400" dirty="0" smtClean="0"/>
              <a:t>،</a:t>
            </a:r>
            <a:r>
              <a:rPr lang="en-US" sz="2400" dirty="0" smtClean="0"/>
              <a:t>7</a:t>
            </a:r>
            <a:r>
              <a:rPr lang="ar-SY" sz="2400" dirty="0" smtClean="0"/>
              <a:t> </a:t>
            </a:r>
            <a:r>
              <a:rPr lang="en-US" sz="2400" dirty="0" smtClean="0"/>
              <a:t>A</a:t>
            </a:r>
            <a:r>
              <a:rPr lang="ar-SY" sz="2400" dirty="0" smtClean="0"/>
              <a:t>“ .  </a:t>
            </a:r>
          </a:p>
          <a:p>
            <a:pPr algn="r" rtl="1"/>
            <a:r>
              <a:rPr lang="ar-SY" sz="2400" dirty="0" smtClean="0"/>
              <a:t>   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.jpg"/>
          <p:cNvPicPr>
            <a:picLocks noChangeAspect="1"/>
          </p:cNvPicPr>
          <p:nvPr/>
        </p:nvPicPr>
        <p:blipFill>
          <a:blip r:embed="rId2" cstate="print"/>
          <a:srcRect t="53333" b="11667"/>
          <a:stretch>
            <a:fillRect/>
          </a:stretch>
        </p:blipFill>
        <p:spPr>
          <a:xfrm>
            <a:off x="4953000" y="1066800"/>
            <a:ext cx="3049219" cy="3810000"/>
          </a:xfrm>
          <a:prstGeom prst="rect">
            <a:avLst/>
          </a:prstGeom>
        </p:spPr>
      </p:pic>
      <p:pic>
        <p:nvPicPr>
          <p:cNvPr id="3" name="صورة 2" descr="11.jpg"/>
          <p:cNvPicPr>
            <a:picLocks noChangeAspect="1"/>
          </p:cNvPicPr>
          <p:nvPr/>
        </p:nvPicPr>
        <p:blipFill>
          <a:blip r:embed="rId3" cstate="print"/>
          <a:srcRect t="-1" b="46667"/>
          <a:stretch>
            <a:fillRect/>
          </a:stretch>
        </p:blipFill>
        <p:spPr>
          <a:xfrm>
            <a:off x="914400" y="381000"/>
            <a:ext cx="3081617" cy="5867400"/>
          </a:xfrm>
          <a:prstGeom prst="rect">
            <a:avLst/>
          </a:prstGeom>
        </p:spPr>
      </p:pic>
      <p:pic>
        <p:nvPicPr>
          <p:cNvPr id="4" name="صورة 3" descr="11.jpg"/>
          <p:cNvPicPr>
            <a:picLocks noChangeAspect="1"/>
          </p:cNvPicPr>
          <p:nvPr/>
        </p:nvPicPr>
        <p:blipFill>
          <a:blip r:embed="rId4" cstate="print"/>
          <a:srcRect t="89111" b="3111"/>
          <a:stretch>
            <a:fillRect/>
          </a:stretch>
        </p:blipFill>
        <p:spPr>
          <a:xfrm>
            <a:off x="5622244" y="5715000"/>
            <a:ext cx="3293156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609600" y="1905000"/>
            <a:ext cx="7924800" cy="3505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en-US" sz="2400" dirty="0" smtClean="0"/>
              <a:t>B</a:t>
            </a:r>
            <a:r>
              <a:rPr lang="ar-SY" sz="2400" dirty="0" smtClean="0"/>
              <a:t> . التنظيم الذي يكتنف جزيئات المرسال الثانوي </a:t>
            </a:r>
            <a:r>
              <a:rPr lang="ar-SA" sz="2400" dirty="0" smtClean="0"/>
              <a:t>:</a:t>
            </a:r>
            <a:endParaRPr lang="en-US" sz="2400" dirty="0" smtClean="0"/>
          </a:p>
          <a:p>
            <a:pPr algn="r" rtl="1"/>
            <a:r>
              <a:rPr lang="en-US" sz="2400" dirty="0" smtClean="0"/>
              <a:t>     </a:t>
            </a:r>
            <a:r>
              <a:rPr lang="ar-SY" sz="2400" dirty="0" smtClean="0"/>
              <a:t> وتسمى هكذا لأنها </a:t>
            </a:r>
            <a:r>
              <a:rPr lang="ar-SY" sz="2400" dirty="0" err="1" smtClean="0"/>
              <a:t>تتواسط</a:t>
            </a:r>
            <a:r>
              <a:rPr lang="ar-SY" sz="2400" dirty="0" smtClean="0"/>
              <a:t> بين الرسالة الأصلية (الناقل العصبي أو الهرمون) </a:t>
            </a:r>
          </a:p>
          <a:p>
            <a:pPr algn="r" rtl="1"/>
            <a:r>
              <a:rPr lang="ar-SY" sz="2400" dirty="0" smtClean="0"/>
              <a:t>    وبين التأثير النهائي على الخلية – إنها جزء من عمليات تترجِم الارتباط إلى </a:t>
            </a:r>
          </a:p>
          <a:p>
            <a:pPr algn="r" rtl="1"/>
            <a:r>
              <a:rPr lang="ar-SY" sz="2400" dirty="0" smtClean="0"/>
              <a:t>    استجابة ، عادةً عبر البروتين </a:t>
            </a:r>
            <a:r>
              <a:rPr lang="en-US" sz="2400" dirty="0" smtClean="0"/>
              <a:t>G</a:t>
            </a:r>
            <a:r>
              <a:rPr lang="ar-SY" sz="2400" dirty="0" smtClean="0"/>
              <a:t> (انظر الشكل </a:t>
            </a:r>
            <a:r>
              <a:rPr lang="en-US" sz="2400" dirty="0" smtClean="0"/>
              <a:t>3</a:t>
            </a:r>
            <a:r>
              <a:rPr lang="ar-SY" sz="2400" dirty="0" smtClean="0"/>
              <a:t>،</a:t>
            </a:r>
            <a:r>
              <a:rPr lang="en-US" sz="2400" dirty="0" smtClean="0"/>
              <a:t>7</a:t>
            </a:r>
            <a:r>
              <a:rPr lang="ar-SY" sz="2400" dirty="0" smtClean="0"/>
              <a:t>) .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04800" y="1676400"/>
            <a:ext cx="8610600" cy="4191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 rtl="1"/>
            <a:r>
              <a:rPr lang="en-US" sz="2400" dirty="0" smtClean="0">
                <a:solidFill>
                  <a:schemeClr val="tx1"/>
                </a:solidFill>
              </a:rPr>
              <a:t>A</a:t>
            </a:r>
            <a:r>
              <a:rPr lang="ar-SY" sz="2400" dirty="0" smtClean="0">
                <a:solidFill>
                  <a:schemeClr val="tx1"/>
                </a:solidFill>
              </a:rPr>
              <a:t> . التقسيم الوظيفي ضمن الجهاز العصبي :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تُعَدّ </a:t>
            </a:r>
            <a:r>
              <a:rPr lang="ar-SY" sz="2400" dirty="0" err="1" smtClean="0">
                <a:solidFill>
                  <a:schemeClr val="tx1"/>
                </a:solidFill>
              </a:rPr>
              <a:t>العصبونات</a:t>
            </a:r>
            <a:r>
              <a:rPr lang="ar-SY" sz="2400" dirty="0" smtClean="0">
                <a:solidFill>
                  <a:schemeClr val="tx1"/>
                </a:solidFill>
              </a:rPr>
              <a:t> الجس</a:t>
            </a:r>
            <a:r>
              <a:rPr lang="ar-SA" sz="2400" dirty="0" smtClean="0">
                <a:solidFill>
                  <a:schemeClr val="tx1"/>
                </a:solidFill>
              </a:rPr>
              <a:t>ميّ</a:t>
            </a:r>
            <a:r>
              <a:rPr lang="ar-SY" sz="2400" dirty="0" smtClean="0">
                <a:solidFill>
                  <a:schemeClr val="tx1"/>
                </a:solidFill>
              </a:rPr>
              <a:t>ة </a:t>
            </a:r>
            <a:r>
              <a:rPr lang="en-US" sz="2400" dirty="0" smtClean="0">
                <a:solidFill>
                  <a:schemeClr val="tx1"/>
                </a:solidFill>
              </a:rPr>
              <a:t>somatic</a:t>
            </a:r>
            <a:r>
              <a:rPr lang="ar-SY" sz="2400" dirty="0" smtClean="0">
                <a:solidFill>
                  <a:schemeClr val="tx1"/>
                </a:solidFill>
              </a:rPr>
              <a:t> الواردة مكتَنَفة في السيطرة الإرادية على   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الوظائف (العضلات الهيكلي</a:t>
            </a:r>
            <a:r>
              <a:rPr lang="ar-SA" sz="2400" dirty="0" smtClean="0">
                <a:solidFill>
                  <a:schemeClr val="tx1"/>
                </a:solidFill>
              </a:rPr>
              <a:t>ّ</a:t>
            </a:r>
            <a:r>
              <a:rPr lang="ar-SY" sz="2400" dirty="0" smtClean="0">
                <a:solidFill>
                  <a:schemeClr val="tx1"/>
                </a:solidFill>
              </a:rPr>
              <a:t>ة </a:t>
            </a:r>
            <a:r>
              <a:rPr lang="en-US" sz="2400" dirty="0" smtClean="0">
                <a:solidFill>
                  <a:schemeClr val="tx1"/>
                </a:solidFill>
              </a:rPr>
              <a:t>skeletal muscles</a:t>
            </a:r>
            <a:r>
              <a:rPr lang="ar-SY" sz="2400" dirty="0" smtClean="0">
                <a:solidFill>
                  <a:schemeClr val="tx1"/>
                </a:solidFill>
              </a:rPr>
              <a:t> ، ..) . أمّا </a:t>
            </a:r>
            <a:r>
              <a:rPr lang="ar-SY" sz="2400" dirty="0" err="1" smtClean="0">
                <a:solidFill>
                  <a:schemeClr val="tx1"/>
                </a:solidFill>
              </a:rPr>
              <a:t>اﻟ</a:t>
            </a:r>
            <a:r>
              <a:rPr lang="ar-SY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ANS</a:t>
            </a:r>
            <a:r>
              <a:rPr lang="ar-SY" sz="2400" dirty="0" smtClean="0">
                <a:solidFill>
                  <a:schemeClr val="tx1"/>
                </a:solidFill>
              </a:rPr>
              <a:t> فينظِّم 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الوظائف بلا وعي . إنه مؤلف من </a:t>
            </a:r>
            <a:r>
              <a:rPr lang="ar-SY" sz="2400" dirty="0" err="1" smtClean="0">
                <a:solidFill>
                  <a:schemeClr val="tx1"/>
                </a:solidFill>
              </a:rPr>
              <a:t>العصبونات</a:t>
            </a:r>
            <a:r>
              <a:rPr lang="ar-SY" sz="2400" dirty="0" smtClean="0">
                <a:solidFill>
                  <a:schemeClr val="tx1"/>
                </a:solidFill>
              </a:rPr>
              <a:t> الصادرة التي تعصِّب العضلات 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الملساء </a:t>
            </a:r>
            <a:r>
              <a:rPr lang="en-US" sz="2400" dirty="0" smtClean="0">
                <a:solidFill>
                  <a:schemeClr val="tx1"/>
                </a:solidFill>
              </a:rPr>
              <a:t>smooth muscles</a:t>
            </a:r>
            <a:r>
              <a:rPr lang="ar-SY" sz="2400" dirty="0" smtClean="0">
                <a:solidFill>
                  <a:schemeClr val="tx1"/>
                </a:solidFill>
              </a:rPr>
              <a:t> للأحشاء وعضلة القلب والأوعية والغدد خارجية 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الإفراز </a:t>
            </a:r>
            <a:r>
              <a:rPr lang="en-US" sz="2400" dirty="0" smtClean="0">
                <a:solidFill>
                  <a:schemeClr val="tx1"/>
                </a:solidFill>
              </a:rPr>
              <a:t>exocrine glands</a:t>
            </a:r>
            <a:r>
              <a:rPr lang="ar-SY" sz="2400" dirty="0" smtClean="0">
                <a:solidFill>
                  <a:schemeClr val="tx1"/>
                </a:solidFill>
              </a:rPr>
              <a:t> ، فيضبِط الهضم ونتاج القلب وجريان الدم   وإفرازات  </a:t>
            </a:r>
          </a:p>
          <a:p>
            <a:pPr algn="r" rtl="1"/>
            <a:r>
              <a:rPr lang="ar-SY" sz="2400" dirty="0" smtClean="0">
                <a:solidFill>
                  <a:schemeClr val="tx1"/>
                </a:solidFill>
              </a:rPr>
              <a:t>     الغدد . </a:t>
            </a:r>
            <a:endParaRPr lang="ar-SA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228600" y="1752600"/>
            <a:ext cx="8305800" cy="4191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en-US" sz="2400" dirty="0" smtClean="0">
                <a:solidFill>
                  <a:schemeClr val="tx1"/>
                </a:solidFill>
              </a:rPr>
              <a:t>B</a:t>
            </a:r>
            <a:r>
              <a:rPr lang="ar-SY" sz="2400" dirty="0" smtClean="0">
                <a:solidFill>
                  <a:schemeClr val="tx1"/>
                </a:solidFill>
              </a:rPr>
              <a:t> . تشريح </a:t>
            </a:r>
            <a:r>
              <a:rPr lang="ar-SY" sz="2400" dirty="0" err="1" smtClean="0">
                <a:solidFill>
                  <a:schemeClr val="tx1"/>
                </a:solidFill>
              </a:rPr>
              <a:t>اﻟ</a:t>
            </a:r>
            <a:r>
              <a:rPr lang="ar-SY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ANS</a:t>
            </a:r>
            <a:r>
              <a:rPr lang="ar-SY" sz="2400" dirty="0" smtClean="0">
                <a:solidFill>
                  <a:schemeClr val="tx1"/>
                </a:solidFill>
              </a:rPr>
              <a:t> : </a:t>
            </a:r>
          </a:p>
          <a:p>
            <a:pPr algn="r" rtl="1"/>
            <a:r>
              <a:rPr lang="en-US" sz="2400" dirty="0" smtClean="0">
                <a:solidFill>
                  <a:schemeClr val="tx1"/>
                </a:solidFill>
              </a:rPr>
              <a:t>1</a:t>
            </a:r>
            <a:r>
              <a:rPr lang="ar-SY" sz="2400" dirty="0" smtClean="0">
                <a:solidFill>
                  <a:schemeClr val="tx1"/>
                </a:solidFill>
              </a:rPr>
              <a:t> – </a:t>
            </a:r>
            <a:r>
              <a:rPr lang="ar-SY" sz="2400" dirty="0" err="1" smtClean="0">
                <a:solidFill>
                  <a:schemeClr val="tx1"/>
                </a:solidFill>
              </a:rPr>
              <a:t>العصبونات</a:t>
            </a:r>
            <a:r>
              <a:rPr lang="ar-SY" sz="2400" dirty="0" smtClean="0">
                <a:solidFill>
                  <a:schemeClr val="tx1"/>
                </a:solidFill>
              </a:rPr>
              <a:t> </a:t>
            </a:r>
            <a:r>
              <a:rPr lang="ar-SY" sz="2400" dirty="0" err="1" smtClean="0">
                <a:solidFill>
                  <a:schemeClr val="tx1"/>
                </a:solidFill>
              </a:rPr>
              <a:t>ال</a:t>
            </a:r>
            <a:r>
              <a:rPr lang="ar-SA" sz="2400" dirty="0" smtClean="0">
                <a:solidFill>
                  <a:schemeClr val="tx1"/>
                </a:solidFill>
              </a:rPr>
              <a:t>صادرة</a:t>
            </a:r>
            <a:r>
              <a:rPr lang="ar-SY" sz="2400" dirty="0" smtClean="0">
                <a:solidFill>
                  <a:schemeClr val="tx1"/>
                </a:solidFill>
              </a:rPr>
              <a:t> : أنظر الشكل 3 ، 2 ..</a:t>
            </a:r>
          </a:p>
          <a:p>
            <a:pPr algn="r" rtl="1"/>
            <a:r>
              <a:rPr lang="ar-SY" sz="2400" dirty="0" smtClean="0">
                <a:solidFill>
                  <a:schemeClr val="tx1"/>
                </a:solidFill>
              </a:rPr>
              <a:t>     العقد </a:t>
            </a:r>
            <a:r>
              <a:rPr lang="en-US" sz="2400" dirty="0" smtClean="0">
                <a:solidFill>
                  <a:schemeClr val="tx1"/>
                </a:solidFill>
              </a:rPr>
              <a:t>ganglia</a:t>
            </a:r>
            <a:r>
              <a:rPr lang="ar-SY" sz="2400" dirty="0" smtClean="0">
                <a:solidFill>
                  <a:schemeClr val="tx1"/>
                </a:solidFill>
              </a:rPr>
              <a:t> هي تجمّع أجسام الخلايا العصبيّة في الجهاز العصبي المحيطي .  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تعمل كمحطات ترحيل بين </a:t>
            </a:r>
            <a:r>
              <a:rPr lang="ar-SY" sz="2400" dirty="0" err="1" smtClean="0">
                <a:solidFill>
                  <a:schemeClr val="tx1"/>
                </a:solidFill>
              </a:rPr>
              <a:t>العصبون</a:t>
            </a:r>
            <a:r>
              <a:rPr lang="ar-SY" sz="2400" dirty="0" smtClean="0">
                <a:solidFill>
                  <a:schemeClr val="tx1"/>
                </a:solidFill>
              </a:rPr>
              <a:t> قبل العقدة </a:t>
            </a:r>
            <a:r>
              <a:rPr lang="en-US" sz="2400" dirty="0" err="1" smtClean="0">
                <a:solidFill>
                  <a:schemeClr val="tx1"/>
                </a:solidFill>
              </a:rPr>
              <a:t>preganglionic</a:t>
            </a:r>
            <a:r>
              <a:rPr lang="ar-SY" sz="2400" dirty="0" smtClean="0">
                <a:solidFill>
                  <a:schemeClr val="tx1"/>
                </a:solidFill>
              </a:rPr>
              <a:t> والخلايا 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العصبية بعد العقدة </a:t>
            </a:r>
            <a:r>
              <a:rPr lang="en-US" sz="2400" dirty="0" smtClean="0">
                <a:solidFill>
                  <a:schemeClr val="tx1"/>
                </a:solidFill>
              </a:rPr>
              <a:t>post </a:t>
            </a:r>
            <a:r>
              <a:rPr lang="en-US" sz="2400" dirty="0" err="1" smtClean="0">
                <a:solidFill>
                  <a:schemeClr val="tx1"/>
                </a:solidFill>
              </a:rPr>
              <a:t>ganglionic</a:t>
            </a:r>
            <a:r>
              <a:rPr lang="ar-SY" sz="2400" dirty="0" smtClean="0">
                <a:solidFill>
                  <a:schemeClr val="tx1"/>
                </a:solidFill>
              </a:rPr>
              <a:t> . إذ أنّ جسم الخلية </a:t>
            </a:r>
            <a:r>
              <a:rPr lang="ar-SY" sz="2400" dirty="0" err="1" smtClean="0">
                <a:solidFill>
                  <a:schemeClr val="tx1"/>
                </a:solidFill>
              </a:rPr>
              <a:t>للعصبون</a:t>
            </a:r>
            <a:r>
              <a:rPr lang="ar-SY" sz="2400" dirty="0" smtClean="0">
                <a:solidFill>
                  <a:schemeClr val="tx1"/>
                </a:solidFill>
              </a:rPr>
              <a:t> التالي ينشأ 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من العقدة ، وهو عموماً غير محاط بالميالين (النخاعين) </a:t>
            </a:r>
            <a:r>
              <a:rPr lang="en-US" sz="2400" dirty="0" smtClean="0">
                <a:solidFill>
                  <a:schemeClr val="tx1"/>
                </a:solidFill>
              </a:rPr>
              <a:t>non m</a:t>
            </a:r>
            <a:r>
              <a:rPr lang="en-GB" sz="2400" dirty="0" smtClean="0">
                <a:solidFill>
                  <a:schemeClr val="tx1"/>
                </a:solidFill>
              </a:rPr>
              <a:t>ye</a:t>
            </a:r>
            <a:r>
              <a:rPr lang="en-US" sz="2400" dirty="0" err="1" smtClean="0">
                <a:solidFill>
                  <a:schemeClr val="tx1"/>
                </a:solidFill>
              </a:rPr>
              <a:t>linated</a:t>
            </a:r>
            <a:r>
              <a:rPr lang="ar-SY" sz="2400" dirty="0" smtClean="0">
                <a:solidFill>
                  <a:schemeClr val="tx1"/>
                </a:solidFill>
              </a:rPr>
              <a:t> 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وينتهي في العضو المتأثِّر </a:t>
            </a:r>
            <a:r>
              <a:rPr lang="en-US" sz="2400" dirty="0" err="1" smtClean="0">
                <a:solidFill>
                  <a:schemeClr val="tx1"/>
                </a:solidFill>
              </a:rPr>
              <a:t>effector</a:t>
            </a:r>
            <a:r>
              <a:rPr lang="en-US" sz="2400" dirty="0" smtClean="0">
                <a:solidFill>
                  <a:schemeClr val="tx1"/>
                </a:solidFill>
              </a:rPr>
              <a:t> organ</a:t>
            </a:r>
            <a:r>
              <a:rPr lang="ar-SY" sz="2400" dirty="0" smtClean="0">
                <a:solidFill>
                  <a:schemeClr val="tx1"/>
                </a:solidFill>
              </a:rPr>
              <a:t> .</a:t>
            </a:r>
            <a:endParaRPr lang="ar-SA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.jpg"/>
          <p:cNvPicPr>
            <a:picLocks noChangeAspect="1"/>
          </p:cNvPicPr>
          <p:nvPr/>
        </p:nvPicPr>
        <p:blipFill>
          <a:blip r:embed="rId2"/>
          <a:srcRect l="6782" t="2035" b="15116"/>
          <a:stretch>
            <a:fillRect/>
          </a:stretch>
        </p:blipFill>
        <p:spPr>
          <a:xfrm>
            <a:off x="914400" y="457200"/>
            <a:ext cx="2974848" cy="6047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16.jpg"/>
          <p:cNvPicPr>
            <a:picLocks noChangeAspect="1"/>
          </p:cNvPicPr>
          <p:nvPr/>
        </p:nvPicPr>
        <p:blipFill>
          <a:blip r:embed="rId2"/>
          <a:srcRect l="6782" t="86337" b="3488"/>
          <a:stretch>
            <a:fillRect/>
          </a:stretch>
        </p:blipFill>
        <p:spPr>
          <a:xfrm>
            <a:off x="4642975" y="5105400"/>
            <a:ext cx="3662825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81000" y="304800"/>
            <a:ext cx="8534400" cy="5029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en-US" sz="2400" dirty="0" smtClean="0">
                <a:solidFill>
                  <a:schemeClr val="tx1"/>
                </a:solidFill>
              </a:rPr>
              <a:t>2</a:t>
            </a:r>
            <a:r>
              <a:rPr lang="ar-SY" sz="2400" dirty="0" smtClean="0">
                <a:solidFill>
                  <a:schemeClr val="tx1"/>
                </a:solidFill>
              </a:rPr>
              <a:t> – </a:t>
            </a:r>
            <a:r>
              <a:rPr lang="ar-SY" sz="2400" dirty="0" err="1" smtClean="0">
                <a:solidFill>
                  <a:schemeClr val="tx1"/>
                </a:solidFill>
              </a:rPr>
              <a:t>العصبونات</a:t>
            </a:r>
            <a:r>
              <a:rPr lang="ar-SY" sz="2400" dirty="0" smtClean="0">
                <a:solidFill>
                  <a:schemeClr val="tx1"/>
                </a:solidFill>
              </a:rPr>
              <a:t> الواردة : هامّة في تنظيم </a:t>
            </a:r>
            <a:r>
              <a:rPr lang="ar-SY" sz="2400" dirty="0" err="1" smtClean="0">
                <a:solidFill>
                  <a:schemeClr val="tx1"/>
                </a:solidFill>
              </a:rPr>
              <a:t>المنعكسات</a:t>
            </a:r>
            <a:r>
              <a:rPr lang="ar-SY" sz="2400" dirty="0" smtClean="0">
                <a:solidFill>
                  <a:schemeClr val="tx1"/>
                </a:solidFill>
              </a:rPr>
              <a:t> (مثال ، عبر الضغط الحِسِّي/   </a:t>
            </a:r>
          </a:p>
          <a:p>
            <a:pPr algn="r" rtl="1"/>
            <a:r>
              <a:rPr lang="ar-SY" sz="2400" dirty="0" smtClean="0">
                <a:solidFill>
                  <a:schemeClr val="tx1"/>
                </a:solidFill>
              </a:rPr>
              <a:t>     الاستشعاري في الجيب </a:t>
            </a:r>
            <a:r>
              <a:rPr lang="ar-SY" sz="2400" dirty="0" err="1" smtClean="0">
                <a:solidFill>
                  <a:schemeClr val="tx1"/>
                </a:solidFill>
              </a:rPr>
              <a:t>السباتي</a:t>
            </a:r>
            <a:r>
              <a:rPr lang="ar-SY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carotide</a:t>
            </a:r>
            <a:r>
              <a:rPr lang="en-US" sz="2400" dirty="0" smtClean="0">
                <a:solidFill>
                  <a:schemeClr val="tx1"/>
                </a:solidFill>
              </a:rPr>
              <a:t> sinus</a:t>
            </a:r>
            <a:r>
              <a:rPr lang="ar-SY" sz="2400" dirty="0" smtClean="0">
                <a:solidFill>
                  <a:schemeClr val="tx1"/>
                </a:solidFill>
              </a:rPr>
              <a:t>  وقوس </a:t>
            </a:r>
            <a:r>
              <a:rPr lang="ar-SY" sz="2400" dirty="0" err="1" smtClean="0">
                <a:solidFill>
                  <a:schemeClr val="tx1"/>
                </a:solidFill>
              </a:rPr>
              <a:t>الأبهر</a:t>
            </a:r>
            <a:r>
              <a:rPr lang="ar-SY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aortic arch</a:t>
            </a:r>
            <a:r>
              <a:rPr lang="ar-SY" sz="2400" dirty="0" smtClean="0">
                <a:solidFill>
                  <a:schemeClr val="tx1"/>
                </a:solidFill>
              </a:rPr>
              <a:t>) .</a:t>
            </a:r>
            <a:endParaRPr lang="ar-SA" sz="2400" dirty="0" smtClean="0">
              <a:solidFill>
                <a:schemeClr val="tx1"/>
              </a:solidFill>
            </a:endParaRPr>
          </a:p>
          <a:p>
            <a:pPr algn="just" rtl="1"/>
            <a:r>
              <a:rPr lang="en-US" sz="2400" dirty="0" smtClean="0">
                <a:solidFill>
                  <a:schemeClr val="tx1"/>
                </a:solidFill>
              </a:rPr>
              <a:t>3</a:t>
            </a:r>
            <a:r>
              <a:rPr lang="ar-SY" sz="2400" dirty="0" smtClean="0">
                <a:solidFill>
                  <a:schemeClr val="tx1"/>
                </a:solidFill>
              </a:rPr>
              <a:t> – </a:t>
            </a:r>
            <a:r>
              <a:rPr lang="ar-SY" sz="2400" dirty="0" err="1" smtClean="0">
                <a:solidFill>
                  <a:schemeClr val="tx1"/>
                </a:solidFill>
              </a:rPr>
              <a:t>العصبونات</a:t>
            </a:r>
            <a:r>
              <a:rPr lang="ar-SY" sz="2400" dirty="0" smtClean="0">
                <a:solidFill>
                  <a:schemeClr val="tx1"/>
                </a:solidFill>
              </a:rPr>
              <a:t> الودّيَة </a:t>
            </a:r>
            <a:r>
              <a:rPr lang="en-US" sz="2400" dirty="0" smtClean="0">
                <a:solidFill>
                  <a:schemeClr val="tx1"/>
                </a:solidFill>
              </a:rPr>
              <a:t>Sympathetic neurons</a:t>
            </a:r>
            <a:r>
              <a:rPr lang="ar-SY" sz="2400" dirty="0" smtClean="0">
                <a:solidFill>
                  <a:schemeClr val="tx1"/>
                </a:solidFill>
              </a:rPr>
              <a:t> :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 تنشأ من </a:t>
            </a:r>
            <a:r>
              <a:rPr lang="ar-SY" sz="2400" dirty="0" err="1" smtClean="0">
                <a:solidFill>
                  <a:schemeClr val="tx1"/>
                </a:solidFill>
              </a:rPr>
              <a:t>اﻟ</a:t>
            </a:r>
            <a:r>
              <a:rPr lang="ar-SY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CNS</a:t>
            </a:r>
            <a:r>
              <a:rPr lang="ar-SY" sz="2400" dirty="0" smtClean="0">
                <a:solidFill>
                  <a:schemeClr val="tx1"/>
                </a:solidFill>
              </a:rPr>
              <a:t> من النواحي الصدرية </a:t>
            </a:r>
            <a:r>
              <a:rPr lang="en-US" sz="2400" dirty="0" err="1" smtClean="0">
                <a:solidFill>
                  <a:schemeClr val="tx1"/>
                </a:solidFill>
              </a:rPr>
              <a:t>throacic</a:t>
            </a:r>
            <a:r>
              <a:rPr lang="ar-SY" sz="2400" dirty="0" smtClean="0">
                <a:solidFill>
                  <a:schemeClr val="tx1"/>
                </a:solidFill>
              </a:rPr>
              <a:t> والقطنية </a:t>
            </a:r>
            <a:r>
              <a:rPr lang="en-US" sz="2400" dirty="0" smtClean="0">
                <a:solidFill>
                  <a:schemeClr val="tx1"/>
                </a:solidFill>
              </a:rPr>
              <a:t>lumbar</a:t>
            </a:r>
            <a:r>
              <a:rPr lang="ar-SY" sz="2400" dirty="0" smtClean="0">
                <a:solidFill>
                  <a:schemeClr val="tx1"/>
                </a:solidFill>
              </a:rPr>
              <a:t> للحبل  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 </a:t>
            </a:r>
            <a:r>
              <a:rPr lang="ar-SY" sz="2400" dirty="0" err="1" smtClean="0">
                <a:solidFill>
                  <a:schemeClr val="tx1"/>
                </a:solidFill>
              </a:rPr>
              <a:t>الشوكي</a:t>
            </a:r>
            <a:r>
              <a:rPr lang="ar-SY" sz="2400" dirty="0" smtClean="0">
                <a:solidFill>
                  <a:schemeClr val="tx1"/>
                </a:solidFill>
              </a:rPr>
              <a:t> وتتشابك في سلسلتين من العقد موازيتين للحبل </a:t>
            </a:r>
            <a:r>
              <a:rPr lang="ar-SY" sz="2400" dirty="0" err="1" smtClean="0">
                <a:solidFill>
                  <a:schemeClr val="tx1"/>
                </a:solidFill>
              </a:rPr>
              <a:t>الشوكي</a:t>
            </a:r>
            <a:r>
              <a:rPr lang="ar-SY" sz="2400" dirty="0" smtClean="0">
                <a:solidFill>
                  <a:schemeClr val="tx1"/>
                </a:solidFill>
              </a:rPr>
              <a:t> على جانبيه .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      إن </a:t>
            </a:r>
            <a:r>
              <a:rPr lang="ar-SY" sz="2400" dirty="0" err="1" smtClean="0">
                <a:solidFill>
                  <a:schemeClr val="tx1"/>
                </a:solidFill>
              </a:rPr>
              <a:t>العصبونات</a:t>
            </a:r>
            <a:r>
              <a:rPr lang="ar-SY" sz="2400" dirty="0" smtClean="0">
                <a:solidFill>
                  <a:schemeClr val="tx1"/>
                </a:solidFill>
              </a:rPr>
              <a:t> الودية قبل العقدة قصيرة مقارنةً مع </a:t>
            </a:r>
            <a:r>
              <a:rPr lang="ar-SY" sz="2400" dirty="0" err="1" smtClean="0">
                <a:solidFill>
                  <a:schemeClr val="tx1"/>
                </a:solidFill>
              </a:rPr>
              <a:t>العصبونات</a:t>
            </a:r>
            <a:r>
              <a:rPr lang="ar-SY" sz="2400" dirty="0" smtClean="0">
                <a:solidFill>
                  <a:schemeClr val="tx1"/>
                </a:solidFill>
              </a:rPr>
              <a:t> بعد العقدة . 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 (يُعَدّ لب </a:t>
            </a:r>
            <a:r>
              <a:rPr lang="ar-SY" sz="2400" dirty="0" err="1" smtClean="0">
                <a:solidFill>
                  <a:schemeClr val="tx1"/>
                </a:solidFill>
              </a:rPr>
              <a:t>الكظر</a:t>
            </a:r>
            <a:r>
              <a:rPr lang="ar-SY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adrenal medulla</a:t>
            </a:r>
            <a:r>
              <a:rPr lang="ar-SY" sz="2400" dirty="0" smtClean="0">
                <a:solidFill>
                  <a:schemeClr val="tx1"/>
                </a:solidFill>
              </a:rPr>
              <a:t> عقدةً وديَةً ، ليس لها </a:t>
            </a:r>
            <a:r>
              <a:rPr lang="ar-SY" sz="2400" dirty="0" err="1" smtClean="0">
                <a:solidFill>
                  <a:schemeClr val="tx1"/>
                </a:solidFill>
              </a:rPr>
              <a:t>عصبونات</a:t>
            </a:r>
            <a:r>
              <a:rPr lang="ar-SY" sz="2400" dirty="0" smtClean="0">
                <a:solidFill>
                  <a:schemeClr val="tx1"/>
                </a:solidFill>
              </a:rPr>
              <a:t> بعد العقدة.</a:t>
            </a:r>
          </a:p>
          <a:p>
            <a:pPr algn="just" rtl="1"/>
            <a:r>
              <a:rPr lang="ar-SY" sz="2400" dirty="0" smtClean="0">
                <a:solidFill>
                  <a:schemeClr val="tx1"/>
                </a:solidFill>
              </a:rPr>
              <a:t>      إنها تفرز </a:t>
            </a:r>
            <a:r>
              <a:rPr lang="ar-SY" sz="2400" dirty="0" err="1" smtClean="0">
                <a:solidFill>
                  <a:schemeClr val="tx1"/>
                </a:solidFill>
              </a:rPr>
              <a:t>اﻟ</a:t>
            </a:r>
            <a:r>
              <a:rPr lang="ar-SY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epinephrine</a:t>
            </a:r>
            <a:r>
              <a:rPr lang="ar-SY" sz="2400" dirty="0" smtClean="0">
                <a:solidFill>
                  <a:schemeClr val="tx1"/>
                </a:solidFill>
              </a:rPr>
              <a:t> واﻟ </a:t>
            </a:r>
            <a:r>
              <a:rPr lang="en-US" sz="2400" dirty="0" smtClean="0">
                <a:solidFill>
                  <a:schemeClr val="tx1"/>
                </a:solidFill>
              </a:rPr>
              <a:t>nor epinephrine</a:t>
            </a:r>
            <a:r>
              <a:rPr lang="ar-SY" sz="2400" dirty="0" smtClean="0">
                <a:solidFill>
                  <a:schemeClr val="tx1"/>
                </a:solidFill>
              </a:rPr>
              <a:t> إلى الدم) .  </a:t>
            </a:r>
            <a:endParaRPr lang="ar-SA" sz="2400" dirty="0" smtClean="0">
              <a:solidFill>
                <a:schemeClr val="tx1"/>
              </a:solidFill>
            </a:endParaRPr>
          </a:p>
          <a:p>
            <a:pPr algn="r" rtl="1"/>
            <a:endParaRPr lang="ar-SA" sz="2400" dirty="0" smtClean="0">
              <a:solidFill>
                <a:schemeClr val="tx1"/>
              </a:solidFill>
            </a:endParaRPr>
          </a:p>
          <a:p>
            <a:pPr algn="r" rtl="1"/>
            <a:endParaRPr lang="ar-SA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533400" y="1676400"/>
            <a:ext cx="8077200" cy="411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en-US" sz="2400" dirty="0" smtClean="0"/>
              <a:t>4</a:t>
            </a:r>
            <a:r>
              <a:rPr lang="ar-SY" sz="2400" dirty="0" smtClean="0"/>
              <a:t> – </a:t>
            </a:r>
            <a:r>
              <a:rPr lang="ar-SY" sz="2400" dirty="0" err="1" smtClean="0"/>
              <a:t>العصبونات</a:t>
            </a:r>
            <a:r>
              <a:rPr lang="ar-SY" sz="2400" dirty="0" smtClean="0"/>
              <a:t> </a:t>
            </a:r>
            <a:r>
              <a:rPr lang="ar-SY" sz="2400" dirty="0" err="1" smtClean="0"/>
              <a:t>اللاودّية</a:t>
            </a:r>
            <a:r>
              <a:rPr lang="ar-SY" sz="2400" dirty="0" smtClean="0"/>
              <a:t> </a:t>
            </a:r>
            <a:r>
              <a:rPr lang="en-US" sz="2400" dirty="0" smtClean="0"/>
              <a:t>Parasympathetic neurons</a:t>
            </a:r>
            <a:r>
              <a:rPr lang="ar-SY" sz="2400" dirty="0" smtClean="0"/>
              <a:t> :</a:t>
            </a:r>
          </a:p>
          <a:p>
            <a:pPr algn="r" rtl="1"/>
            <a:r>
              <a:rPr lang="ar-SY" sz="2400" dirty="0" smtClean="0"/>
              <a:t>      تنشأ من القحف </a:t>
            </a:r>
            <a:r>
              <a:rPr lang="en-US" sz="2400" dirty="0" smtClean="0"/>
              <a:t>Cranium</a:t>
            </a:r>
            <a:r>
              <a:rPr lang="ar-SY" sz="2400" dirty="0" smtClean="0"/>
              <a:t> (من الأعصاب </a:t>
            </a:r>
            <a:r>
              <a:rPr lang="ar-SY" sz="2400" dirty="0" err="1" smtClean="0"/>
              <a:t>القحفية</a:t>
            </a:r>
            <a:r>
              <a:rPr lang="ar-SY" sz="2400" dirty="0" smtClean="0"/>
              <a:t> </a:t>
            </a:r>
            <a:r>
              <a:rPr lang="en-US" sz="2400" dirty="0" smtClean="0"/>
              <a:t>III</a:t>
            </a:r>
            <a:r>
              <a:rPr lang="ar-SY" sz="2400" dirty="0" smtClean="0"/>
              <a:t> ، </a:t>
            </a:r>
            <a:r>
              <a:rPr lang="en-US" sz="2400" dirty="0" smtClean="0"/>
              <a:t>VII</a:t>
            </a:r>
            <a:r>
              <a:rPr lang="ar-SY" sz="2400" dirty="0" smtClean="0"/>
              <a:t> ، </a:t>
            </a:r>
            <a:r>
              <a:rPr lang="en-US" sz="2400" dirty="0" smtClean="0"/>
              <a:t>IX</a:t>
            </a:r>
            <a:r>
              <a:rPr lang="ar-SY" sz="2400" dirty="0" smtClean="0"/>
              <a:t> و </a:t>
            </a:r>
            <a:r>
              <a:rPr lang="en-US" sz="2400" dirty="0" smtClean="0"/>
              <a:t>X</a:t>
            </a:r>
            <a:r>
              <a:rPr lang="ar-SY" sz="2400" dirty="0" smtClean="0"/>
              <a:t>) ومن </a:t>
            </a:r>
          </a:p>
          <a:p>
            <a:pPr algn="r" rtl="1"/>
            <a:r>
              <a:rPr lang="ar-SY" sz="2400" dirty="0" smtClean="0"/>
              <a:t>      الناحية العجزية للحبل </a:t>
            </a:r>
            <a:r>
              <a:rPr lang="ar-SY" sz="2400" dirty="0" err="1" smtClean="0"/>
              <a:t>الشوكي</a:t>
            </a:r>
            <a:r>
              <a:rPr lang="ar-SY" sz="2400" dirty="0" smtClean="0"/>
              <a:t> ، وتتشابك في عقد قريبة من الأعضاء </a:t>
            </a:r>
          </a:p>
          <a:p>
            <a:pPr algn="r" rtl="1"/>
            <a:r>
              <a:rPr lang="ar-SY" sz="2400" dirty="0" smtClean="0"/>
              <a:t>      المتأثرة (الهدف) أو ضمنها . أنظر الشكل </a:t>
            </a:r>
            <a:r>
              <a:rPr lang="en-US" sz="2400" dirty="0" smtClean="0"/>
              <a:t>9 – 2</a:t>
            </a:r>
            <a:r>
              <a:rPr lang="ar-SY" sz="2400" dirty="0" smtClean="0"/>
              <a:t>  </a:t>
            </a:r>
          </a:p>
          <a:p>
            <a:pPr algn="r" rtl="1"/>
            <a:r>
              <a:rPr lang="en-US" sz="2400" dirty="0" smtClean="0"/>
              <a:t>5</a:t>
            </a:r>
            <a:r>
              <a:rPr lang="ar-SY" sz="2400" dirty="0" smtClean="0"/>
              <a:t> – </a:t>
            </a:r>
            <a:r>
              <a:rPr lang="ar-SY" sz="2400" dirty="0" err="1" smtClean="0"/>
              <a:t>العصبونات</a:t>
            </a:r>
            <a:r>
              <a:rPr lang="ar-SY" sz="2400" dirty="0" smtClean="0"/>
              <a:t> المعوية </a:t>
            </a:r>
            <a:r>
              <a:rPr lang="en-US" sz="2400" dirty="0" smtClean="0"/>
              <a:t>enteric neurons</a:t>
            </a:r>
            <a:r>
              <a:rPr lang="ar-SY" sz="2400" dirty="0" smtClean="0"/>
              <a:t> : </a:t>
            </a:r>
          </a:p>
          <a:p>
            <a:pPr algn="r" rtl="1"/>
            <a:r>
              <a:rPr lang="ar-SY" sz="2400" dirty="0" smtClean="0"/>
              <a:t>     هي تجمُّع من الألياف العصبية التي تعصِّب </a:t>
            </a:r>
            <a:r>
              <a:rPr lang="ar-SY" sz="2400" dirty="0" err="1" smtClean="0"/>
              <a:t>اﻟ</a:t>
            </a:r>
            <a:r>
              <a:rPr lang="ar-SY" sz="2400" dirty="0" smtClean="0"/>
              <a:t> </a:t>
            </a:r>
            <a:r>
              <a:rPr lang="en-US" sz="2400" dirty="0" smtClean="0"/>
              <a:t>GIT</a:t>
            </a:r>
            <a:r>
              <a:rPr lang="ar-SY" sz="2400" dirty="0" smtClean="0"/>
              <a:t> والبنكرياس والمرارة </a:t>
            </a:r>
            <a:r>
              <a:rPr lang="en-US" sz="2400" dirty="0" smtClean="0"/>
              <a:t>gall </a:t>
            </a:r>
            <a:r>
              <a:rPr lang="ar-SY" sz="2400" dirty="0" smtClean="0"/>
              <a:t>     </a:t>
            </a:r>
            <a:r>
              <a:rPr lang="en-US" sz="2400" dirty="0" smtClean="0"/>
              <a:t>bladder</a:t>
            </a:r>
            <a:r>
              <a:rPr lang="ar-SY" sz="2400" dirty="0" smtClean="0"/>
              <a:t> . </a:t>
            </a:r>
          </a:p>
          <a:p>
            <a:pPr algn="r" rtl="1"/>
            <a:r>
              <a:rPr lang="ar-SY" sz="2400" dirty="0" smtClean="0"/>
              <a:t>           تنظِّم حركة </a:t>
            </a:r>
            <a:r>
              <a:rPr lang="ar-SY" sz="2400" dirty="0" err="1" smtClean="0"/>
              <a:t>اﻟ</a:t>
            </a:r>
            <a:r>
              <a:rPr lang="ar-SY" sz="2400" dirty="0" smtClean="0"/>
              <a:t> </a:t>
            </a:r>
            <a:r>
              <a:rPr lang="en-US" sz="2400" dirty="0" smtClean="0"/>
              <a:t>GIT</a:t>
            </a:r>
            <a:r>
              <a:rPr lang="ar-SY" sz="2400" dirty="0" smtClean="0"/>
              <a:t> وإفرازاته الخارجية </a:t>
            </a:r>
            <a:r>
              <a:rPr lang="ar-SY" sz="2400" dirty="0" err="1" smtClean="0"/>
              <a:t>والصمّاوية</a:t>
            </a:r>
            <a:r>
              <a:rPr lang="ar-SY" sz="2400" dirty="0" smtClean="0"/>
              <a:t> ودوران الأوعية   </a:t>
            </a:r>
          </a:p>
          <a:p>
            <a:pPr algn="r" rtl="1"/>
            <a:r>
              <a:rPr lang="ar-SY" sz="2400" dirty="0" smtClean="0"/>
              <a:t>    الدقيقة فيه .</a:t>
            </a:r>
          </a:p>
          <a:p>
            <a:pPr algn="r" rtl="1"/>
            <a:r>
              <a:rPr lang="ar-SY" sz="2400" dirty="0" smtClean="0"/>
              <a:t>    إنها منظّمَة بوساطة الجهاز العصبي الودّي </a:t>
            </a:r>
            <a:r>
              <a:rPr lang="ar-SY" sz="2400" dirty="0" err="1" smtClean="0"/>
              <a:t>واللاودّي</a:t>
            </a:r>
            <a:r>
              <a:rPr lang="ar-SY" sz="2400" dirty="0" smtClean="0"/>
              <a:t> .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pic>
        <p:nvPicPr>
          <p:cNvPr id="3" name="Picture 2" descr="Picture 0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533400" y="1752600"/>
            <a:ext cx="8229600" cy="426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en-US" sz="2400" dirty="0" smtClean="0"/>
              <a:t>C</a:t>
            </a:r>
            <a:r>
              <a:rPr lang="ar-SY" sz="2400" dirty="0" smtClean="0"/>
              <a:t> . وظائف </a:t>
            </a:r>
            <a:r>
              <a:rPr lang="ar-SY" sz="2400" dirty="0" err="1" smtClean="0"/>
              <a:t>اﻟ</a:t>
            </a:r>
            <a:r>
              <a:rPr lang="ar-SY" sz="2400" dirty="0" smtClean="0"/>
              <a:t> </a:t>
            </a:r>
            <a:r>
              <a:rPr lang="en-US" sz="2400" dirty="0" smtClean="0"/>
              <a:t>SNS</a:t>
            </a:r>
            <a:r>
              <a:rPr lang="ar-SY" sz="2400" dirty="0" smtClean="0"/>
              <a:t> :</a:t>
            </a:r>
          </a:p>
          <a:p>
            <a:pPr algn="r" rtl="1"/>
            <a:r>
              <a:rPr lang="ar-SY" sz="2400" dirty="0" smtClean="0"/>
              <a:t>    يضبِط الاستجابة تجاه الكرب </a:t>
            </a:r>
            <a:r>
              <a:rPr lang="en-US" sz="2400" dirty="0" smtClean="0"/>
              <a:t>stress</a:t>
            </a:r>
            <a:r>
              <a:rPr lang="ar-SY" sz="2400" dirty="0" smtClean="0"/>
              <a:t> (</a:t>
            </a:r>
            <a:r>
              <a:rPr lang="ar-SY" sz="2400" dirty="0" err="1" smtClean="0"/>
              <a:t>الرضح</a:t>
            </a:r>
            <a:r>
              <a:rPr lang="ar-SY" sz="2400" dirty="0" smtClean="0"/>
              <a:t> </a:t>
            </a:r>
            <a:r>
              <a:rPr lang="en-US" sz="2400" dirty="0" smtClean="0"/>
              <a:t>trauma</a:t>
            </a:r>
            <a:r>
              <a:rPr lang="ar-SY" sz="2400" dirty="0" smtClean="0"/>
              <a:t> والخَوف </a:t>
            </a:r>
            <a:r>
              <a:rPr lang="en-US" sz="2400" dirty="0" smtClean="0"/>
              <a:t>fear </a:t>
            </a:r>
            <a:r>
              <a:rPr lang="ar-SY" sz="2400" dirty="0" smtClean="0"/>
              <a:t> </a:t>
            </a:r>
          </a:p>
          <a:p>
            <a:pPr algn="r" rtl="1"/>
            <a:r>
              <a:rPr lang="ar-SY" sz="2400" dirty="0" smtClean="0"/>
              <a:t>    ونقص السكّر </a:t>
            </a:r>
            <a:r>
              <a:rPr lang="en-US" sz="2400" dirty="0" smtClean="0"/>
              <a:t>hypoglycemia</a:t>
            </a:r>
            <a:r>
              <a:rPr lang="ar-SY" sz="2400" dirty="0" smtClean="0"/>
              <a:t> والبرد والجه</a:t>
            </a:r>
            <a:r>
              <a:rPr lang="ar-SA" sz="2400" dirty="0" smtClean="0"/>
              <a:t>د , </a:t>
            </a:r>
            <a:r>
              <a:rPr lang="ar-SA" sz="2400" dirty="0" err="1" smtClean="0"/>
              <a:t>وإستجابة</a:t>
            </a:r>
            <a:r>
              <a:rPr lang="ar-SA" sz="2400" dirty="0" smtClean="0"/>
              <a:t> الكرّ والفرّ     </a:t>
            </a:r>
            <a:r>
              <a:rPr lang="en-US" sz="2400" dirty="0" smtClean="0"/>
              <a:t>“fight or flight response”</a:t>
            </a:r>
            <a:r>
              <a:rPr lang="ar-SY" sz="2400" dirty="0" smtClean="0"/>
              <a:t>)</a:t>
            </a:r>
          </a:p>
          <a:p>
            <a:pPr algn="r" rtl="1"/>
            <a:r>
              <a:rPr lang="ar-SY" sz="2400" dirty="0" smtClean="0"/>
              <a:t>    أنظر الشكل </a:t>
            </a:r>
            <a:r>
              <a:rPr lang="en-US" sz="2400" dirty="0" smtClean="0"/>
              <a:t>3</a:t>
            </a:r>
            <a:r>
              <a:rPr lang="ar-SY" sz="2400" dirty="0" smtClean="0"/>
              <a:t> ، </a:t>
            </a:r>
            <a:r>
              <a:rPr lang="en-US" sz="2400" dirty="0" smtClean="0"/>
              <a:t>3</a:t>
            </a:r>
            <a:r>
              <a:rPr lang="ar-SA" sz="2400" dirty="0" smtClean="0"/>
              <a:t> للإطّلاع</a:t>
            </a:r>
            <a:r>
              <a:rPr lang="ar-SY" sz="2400" dirty="0" smtClean="0"/>
              <a:t> . ويعمل كوحدة واحدة (الشكل </a:t>
            </a:r>
            <a:r>
              <a:rPr lang="en-US" sz="2400" dirty="0" smtClean="0"/>
              <a:t>3</a:t>
            </a:r>
            <a:r>
              <a:rPr lang="ar-SY" sz="2400" dirty="0" smtClean="0"/>
              <a:t>،</a:t>
            </a:r>
            <a:r>
              <a:rPr lang="en-US" sz="2400" dirty="0" smtClean="0"/>
              <a:t>4</a:t>
            </a:r>
            <a:r>
              <a:rPr lang="ar-SY" sz="2400" dirty="0" smtClean="0"/>
              <a:t> ).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1086</TotalTime>
  <Words>1169</Words>
  <Application>Microsoft Office PowerPoint</Application>
  <PresentationFormat>عرض على الشاشة (3:4)‏</PresentationFormat>
  <Paragraphs>100</Paragraphs>
  <Slides>24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24</vt:i4>
      </vt:variant>
    </vt:vector>
  </HeadingPairs>
  <TitlesOfParts>
    <vt:vector size="25" baseType="lpstr">
      <vt:lpstr>Office Theme</vt:lpstr>
      <vt:lpstr>الأدوية المؤثّرة في الجهاز العصبي المستقل   Drugs Affecting the Autonomic Nervous System (ANS)  د. عبد الناصر عمرين 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</vt:vector>
  </TitlesOfParts>
  <Company>aspect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drugs</dc:title>
  <dc:creator>mahmoud</dc:creator>
  <cp:lastModifiedBy>Toshiba</cp:lastModifiedBy>
  <cp:revision>151</cp:revision>
  <dcterms:created xsi:type="dcterms:W3CDTF">2009-09-24T19:23:51Z</dcterms:created>
  <dcterms:modified xsi:type="dcterms:W3CDTF">2012-05-23T16:56:41Z</dcterms:modified>
</cp:coreProperties>
</file>