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7"/>
  </p:notesMasterIdLst>
  <p:sldIdLst>
    <p:sldId id="256" r:id="rId2"/>
    <p:sldId id="257" r:id="rId3"/>
    <p:sldId id="260" r:id="rId4"/>
    <p:sldId id="262" r:id="rId5"/>
    <p:sldId id="263" r:id="rId6"/>
    <p:sldId id="264" r:id="rId7"/>
    <p:sldId id="258" r:id="rId8"/>
    <p:sldId id="259" r:id="rId9"/>
    <p:sldId id="261" r:id="rId10"/>
    <p:sldId id="265" r:id="rId11"/>
    <p:sldId id="268" r:id="rId12"/>
    <p:sldId id="269" r:id="rId13"/>
    <p:sldId id="266" r:id="rId14"/>
    <p:sldId id="270" r:id="rId15"/>
    <p:sldId id="267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1320" y="-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4D29C0-F91D-4F68-87C6-BA77BBF53D3C}" type="datetimeFigureOut">
              <a:rPr lang="en-US" smtClean="0"/>
              <a:t>4/8/14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260D1C-5050-4E3B-A016-E22F67ECB3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19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credit: http://www.cryptocoinsnews.com/news/openssl-heartbleed-security-bug/2014/04/08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260D1C-5050-4E3B-A016-E22F67ECB36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1148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credit: http://www.cryptocoinsnews.com/news/openssl-heartbleed-security-bug/2014/04/08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260D1C-5050-4E3B-A016-E22F67ECB368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5951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475" name="Rectangle 3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685800" y="1905000"/>
            <a:ext cx="7772400" cy="1447800"/>
          </a:xfrm>
        </p:spPr>
        <p:txBody>
          <a:bodyPr/>
          <a:lstStyle>
            <a:lvl1pPr>
              <a:defRPr sz="4800"/>
            </a:lvl1pPr>
          </a:lstStyle>
          <a:p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Click To Edit Master Title Style</a:t>
            </a:r>
            <a:endParaRPr lang="en-US" dirty="0"/>
          </a:p>
        </p:txBody>
      </p:sp>
      <p:sp>
        <p:nvSpPr>
          <p:cNvPr id="3614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4" name="Rectangle 8"/>
          <p:cNvSpPr>
            <a:spLocks noChangeArrowheads="1"/>
          </p:cNvSpPr>
          <p:nvPr userDrawn="1"/>
        </p:nvSpPr>
        <p:spPr bwMode="gray">
          <a:xfrm>
            <a:off x="457200" y="3581400"/>
            <a:ext cx="8229600" cy="76200"/>
          </a:xfrm>
          <a:prstGeom prst="rect">
            <a:avLst/>
          </a:prstGeom>
          <a:gradFill flip="none" rotWithShape="1">
            <a:gsLst>
              <a:gs pos="100000">
                <a:schemeClr val="tx1">
                  <a:lumMod val="75000"/>
                  <a:lumOff val="25000"/>
                </a:schemeClr>
              </a:gs>
              <a:gs pos="0">
                <a:schemeClr val="tx1">
                  <a:lumMod val="75000"/>
                  <a:lumOff val="25000"/>
                </a:schemeClr>
              </a:gs>
              <a:gs pos="50000">
                <a:srgbClr val="FFFF00"/>
              </a:gs>
            </a:gsLst>
            <a:lin ang="0" scaled="1"/>
            <a:tileRect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5" name="Rectangle 8"/>
          <p:cNvSpPr>
            <a:spLocks noChangeArrowheads="1"/>
          </p:cNvSpPr>
          <p:nvPr userDrawn="1"/>
        </p:nvSpPr>
        <p:spPr bwMode="gray">
          <a:xfrm>
            <a:off x="487378" y="1638300"/>
            <a:ext cx="8229600" cy="76200"/>
          </a:xfrm>
          <a:prstGeom prst="rect">
            <a:avLst/>
          </a:prstGeom>
          <a:gradFill flip="none" rotWithShape="1">
            <a:gsLst>
              <a:gs pos="100000">
                <a:schemeClr val="tx1">
                  <a:lumMod val="75000"/>
                  <a:lumOff val="25000"/>
                </a:schemeClr>
              </a:gs>
              <a:gs pos="0">
                <a:schemeClr val="tx1">
                  <a:lumMod val="75000"/>
                  <a:lumOff val="25000"/>
                </a:schemeClr>
              </a:gs>
              <a:gs pos="50000">
                <a:srgbClr val="FFFF00"/>
              </a:gs>
            </a:gsLst>
            <a:lin ang="0" scaled="1"/>
            <a:tileRect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6" name="Rectangle 15"/>
          <p:cNvSpPr>
            <a:spLocks noChangeArrowheads="1"/>
          </p:cNvSpPr>
          <p:nvPr userDrawn="1"/>
        </p:nvSpPr>
        <p:spPr bwMode="gray">
          <a:xfrm>
            <a:off x="0" y="0"/>
            <a:ext cx="9144000" cy="76200"/>
          </a:xfrm>
          <a:prstGeom prst="rect">
            <a:avLst/>
          </a:prstGeom>
          <a:gradFill flip="none" rotWithShape="1">
            <a:gsLst>
              <a:gs pos="100000">
                <a:schemeClr val="tx1">
                  <a:lumMod val="75000"/>
                  <a:lumOff val="25000"/>
                </a:schemeClr>
              </a:gs>
              <a:gs pos="0">
                <a:schemeClr val="tx1">
                  <a:lumMod val="75000"/>
                  <a:lumOff val="25000"/>
                </a:schemeClr>
              </a:gs>
              <a:gs pos="50000">
                <a:srgbClr val="FFFF00"/>
              </a:gs>
            </a:gsLst>
            <a:lin ang="0" scaled="1"/>
            <a:tileRect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pic>
        <p:nvPicPr>
          <p:cNvPr id="12" name="Picture 2" descr="C:\Users\rob\Documents\Avatar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 rot="480000">
            <a:off x="7805013" y="455565"/>
            <a:ext cx="1193132" cy="1066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glow rad="139700">
              <a:schemeClr val="accent5">
                <a:lumMod val="40000"/>
                <a:lumOff val="6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9440" y="418862"/>
            <a:ext cx="7648575" cy="1068923"/>
          </a:xfrm>
          <a:prstGeom prst="rect">
            <a:avLst/>
          </a:prstGeom>
        </p:spPr>
      </p:pic>
      <p:grpSp>
        <p:nvGrpSpPr>
          <p:cNvPr id="11" name="Group 10"/>
          <p:cNvGrpSpPr/>
          <p:nvPr userDrawn="1"/>
        </p:nvGrpSpPr>
        <p:grpSpPr>
          <a:xfrm>
            <a:off x="0" y="6436671"/>
            <a:ext cx="9144000" cy="461665"/>
            <a:chOff x="0" y="6436671"/>
            <a:chExt cx="9144000" cy="461665"/>
          </a:xfrm>
        </p:grpSpPr>
        <p:sp>
          <p:nvSpPr>
            <p:cNvPr id="13" name="TextBox 12"/>
            <p:cNvSpPr txBox="1"/>
            <p:nvPr userDrawn="1"/>
          </p:nvSpPr>
          <p:spPr bwMode="gray">
            <a:xfrm>
              <a:off x="0" y="6436671"/>
              <a:ext cx="9144000" cy="461665"/>
            </a:xfrm>
            <a:prstGeom prst="rect">
              <a:avLst/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rgbClr val="FFFF00"/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4800000" scaled="0"/>
              <a:tileRect/>
            </a:gradFill>
          </p:spPr>
          <p:txBody>
            <a:bodyPr wrap="square" rtlCol="0" anchor="ctr">
              <a:spAutoFit/>
            </a:bodyPr>
            <a:lstStyle/>
            <a:p>
              <a:pPr algn="ctr">
                <a:defRPr/>
              </a:pPr>
              <a:endParaRPr lang="en-US" sz="2400" b="0" cap="none" spc="0" baseline="0" dirty="0">
                <a:ln w="0"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7" name="TextBox 16"/>
            <p:cNvSpPr txBox="1"/>
            <p:nvPr userDrawn="1"/>
          </p:nvSpPr>
          <p:spPr>
            <a:xfrm>
              <a:off x="76200" y="6458187"/>
              <a:ext cx="8991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800" b="0" cap="none" spc="0" baseline="0" dirty="0" err="1" smtClean="0">
                  <a:ln w="0"/>
                  <a:solidFill>
                    <a:schemeClr val="tx1"/>
                  </a:solidFill>
                  <a:effectLst/>
                  <a:latin typeface="Garamond" panose="02020502050306020203" pitchFamily="18" charset="0"/>
                  <a:ea typeface="Tahoma" panose="020B0604030504040204" pitchFamily="34" charset="0"/>
                  <a:cs typeface="Tahoma" panose="020B0604030504040204" pitchFamily="34" charset="0"/>
                </a:rPr>
                <a:t>HeartBleed</a:t>
              </a:r>
              <a:r>
                <a:rPr lang="en-US" sz="1800" b="0" cap="none" spc="0" baseline="0" dirty="0" smtClean="0">
                  <a:ln w="0"/>
                  <a:solidFill>
                    <a:schemeClr val="tx1"/>
                  </a:solidFill>
                  <a:effectLst/>
                  <a:latin typeface="Garamond" panose="02020502050306020203" pitchFamily="18" charset="0"/>
                  <a:ea typeface="Tahoma" panose="020B0604030504040204" pitchFamily="34" charset="0"/>
                  <a:cs typeface="Tahoma" panose="020B0604030504040204" pitchFamily="34" charset="0"/>
                </a:rPr>
                <a:t> – What you need to know © 2014 Jake Williams (@</a:t>
              </a:r>
              <a:r>
                <a:rPr lang="en-US" sz="1800" b="0" cap="none" spc="0" baseline="0" dirty="0" err="1" smtClean="0">
                  <a:ln w="0"/>
                  <a:solidFill>
                    <a:schemeClr val="tx1"/>
                  </a:solidFill>
                  <a:effectLst/>
                  <a:latin typeface="Garamond" panose="02020502050306020203" pitchFamily="18" charset="0"/>
                  <a:ea typeface="Tahoma" panose="020B0604030504040204" pitchFamily="34" charset="0"/>
                  <a:cs typeface="Tahoma" panose="020B0604030504040204" pitchFamily="34" charset="0"/>
                </a:rPr>
                <a:t>MalwareJake</a:t>
              </a:r>
              <a:r>
                <a:rPr lang="en-US" sz="1800" b="0" cap="none" spc="0" baseline="0" dirty="0" smtClean="0">
                  <a:ln w="0"/>
                  <a:solidFill>
                    <a:schemeClr val="tx1"/>
                  </a:solidFill>
                  <a:effectLst/>
                  <a:latin typeface="Garamond" panose="02020502050306020203" pitchFamily="18" charset="0"/>
                  <a:ea typeface="Tahoma" panose="020B0604030504040204" pitchFamily="34" charset="0"/>
                  <a:cs typeface="Tahoma" panose="020B0604030504040204" pitchFamily="34" charset="0"/>
                </a:rPr>
                <a:t>)</a:t>
              </a:r>
              <a:endParaRPr lang="en-US" sz="1800" b="0" cap="none" spc="0" baseline="0" dirty="0" smtClean="0">
                <a:ln w="0"/>
                <a:solidFill>
                  <a:schemeClr val="tx1"/>
                </a:solidFill>
                <a:effectLst/>
                <a:latin typeface="Garamond" panose="02020502050306020203" pitchFamily="18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251303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152400"/>
            <a:ext cx="8991599" cy="117527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199" y="1578684"/>
            <a:ext cx="8991601" cy="47244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31696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1" y="1524000"/>
            <a:ext cx="4419599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199" y="1524000"/>
            <a:ext cx="4419601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3928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152400"/>
            <a:ext cx="899160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76200" y="1524000"/>
            <a:ext cx="4419600" cy="4800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419600" cy="4800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42193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lt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76200" y="152401"/>
            <a:ext cx="8991599" cy="1142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</a:t>
            </a:r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" y="1523999"/>
            <a:ext cx="8991600" cy="4860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32" name="Rectangle 8"/>
          <p:cNvSpPr>
            <a:spLocks noChangeArrowheads="1"/>
          </p:cNvSpPr>
          <p:nvPr userDrawn="1"/>
        </p:nvSpPr>
        <p:spPr bwMode="gray">
          <a:xfrm>
            <a:off x="457200" y="1371600"/>
            <a:ext cx="8229600" cy="76200"/>
          </a:xfrm>
          <a:prstGeom prst="rect">
            <a:avLst/>
          </a:prstGeom>
          <a:gradFill flip="none" rotWithShape="1">
            <a:gsLst>
              <a:gs pos="100000">
                <a:schemeClr val="tx1">
                  <a:lumMod val="75000"/>
                  <a:lumOff val="25000"/>
                </a:schemeClr>
              </a:gs>
              <a:gs pos="0">
                <a:schemeClr val="tx1">
                  <a:lumMod val="75000"/>
                  <a:lumOff val="25000"/>
                </a:schemeClr>
              </a:gs>
              <a:gs pos="50000">
                <a:srgbClr val="FFFF00"/>
              </a:gs>
            </a:gsLst>
            <a:lin ang="0" scaled="1"/>
            <a:tileRect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9" name="Rectangle 8"/>
          <p:cNvSpPr>
            <a:spLocks noChangeArrowheads="1"/>
          </p:cNvSpPr>
          <p:nvPr userDrawn="1"/>
        </p:nvSpPr>
        <p:spPr bwMode="gray">
          <a:xfrm>
            <a:off x="0" y="0"/>
            <a:ext cx="9144000" cy="76200"/>
          </a:xfrm>
          <a:prstGeom prst="rect">
            <a:avLst/>
          </a:prstGeom>
          <a:gradFill flip="none" rotWithShape="1">
            <a:gsLst>
              <a:gs pos="100000">
                <a:schemeClr val="tx1">
                  <a:lumMod val="75000"/>
                  <a:lumOff val="25000"/>
                </a:schemeClr>
              </a:gs>
              <a:gs pos="0">
                <a:schemeClr val="tx1">
                  <a:lumMod val="75000"/>
                  <a:lumOff val="25000"/>
                </a:schemeClr>
              </a:gs>
              <a:gs pos="50000">
                <a:srgbClr val="FFFF00"/>
              </a:gs>
            </a:gsLst>
            <a:lin ang="0" scaled="1"/>
            <a:tileRect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grpSp>
        <p:nvGrpSpPr>
          <p:cNvPr id="3" name="Group 2"/>
          <p:cNvGrpSpPr/>
          <p:nvPr userDrawn="1"/>
        </p:nvGrpSpPr>
        <p:grpSpPr>
          <a:xfrm>
            <a:off x="0" y="6436671"/>
            <a:ext cx="9144000" cy="461665"/>
            <a:chOff x="0" y="6436671"/>
            <a:chExt cx="9144000" cy="461665"/>
          </a:xfrm>
        </p:grpSpPr>
        <p:sp>
          <p:nvSpPr>
            <p:cNvPr id="10" name="TextBox 9"/>
            <p:cNvSpPr txBox="1"/>
            <p:nvPr userDrawn="1"/>
          </p:nvSpPr>
          <p:spPr bwMode="gray">
            <a:xfrm>
              <a:off x="0" y="6436671"/>
              <a:ext cx="9144000" cy="461665"/>
            </a:xfrm>
            <a:prstGeom prst="rect">
              <a:avLst/>
            </a:prstGeom>
            <a:gradFill flip="none" rotWithShape="1">
              <a:gsLst>
                <a:gs pos="0">
                  <a:schemeClr val="tx1">
                    <a:lumMod val="75000"/>
                    <a:lumOff val="25000"/>
                  </a:schemeClr>
                </a:gs>
                <a:gs pos="50000">
                  <a:srgbClr val="FFFF00"/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4800000" scaled="0"/>
              <a:tileRect/>
            </a:gradFill>
          </p:spPr>
          <p:txBody>
            <a:bodyPr wrap="square" rtlCol="0" anchor="ctr">
              <a:spAutoFit/>
            </a:bodyPr>
            <a:lstStyle/>
            <a:p>
              <a:pPr algn="ctr">
                <a:defRPr/>
              </a:pPr>
              <a:endParaRPr lang="en-US" sz="2400" b="0" cap="none" spc="0" baseline="0" dirty="0">
                <a:ln w="0"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2" name="TextBox 1"/>
            <p:cNvSpPr txBox="1"/>
            <p:nvPr userDrawn="1"/>
          </p:nvSpPr>
          <p:spPr>
            <a:xfrm>
              <a:off x="76200" y="6458187"/>
              <a:ext cx="8991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800" b="0" cap="none" spc="0" baseline="0" dirty="0" err="1" smtClean="0">
                  <a:ln w="0"/>
                  <a:solidFill>
                    <a:schemeClr val="tx1"/>
                  </a:solidFill>
                  <a:effectLst/>
                  <a:latin typeface="Garamond" panose="02020502050306020203" pitchFamily="18" charset="0"/>
                  <a:ea typeface="Tahoma" panose="020B0604030504040204" pitchFamily="34" charset="0"/>
                  <a:cs typeface="Tahoma" panose="020B0604030504040204" pitchFamily="34" charset="0"/>
                </a:rPr>
                <a:t>HeartBleed</a:t>
              </a:r>
              <a:r>
                <a:rPr lang="en-US" sz="1800" b="0" cap="none" spc="0" baseline="0" dirty="0" smtClean="0">
                  <a:ln w="0"/>
                  <a:solidFill>
                    <a:schemeClr val="tx1"/>
                  </a:solidFill>
                  <a:effectLst/>
                  <a:latin typeface="Garamond" panose="02020502050306020203" pitchFamily="18" charset="0"/>
                  <a:ea typeface="Tahoma" panose="020B0604030504040204" pitchFamily="34" charset="0"/>
                  <a:cs typeface="Tahoma" panose="020B0604030504040204" pitchFamily="34" charset="0"/>
                </a:rPr>
                <a:t> – What you need to know </a:t>
              </a:r>
              <a:r>
                <a:rPr lang="en-US" sz="1800" b="0" cap="none" spc="0" baseline="0" dirty="0" smtClean="0">
                  <a:ln w="0"/>
                  <a:solidFill>
                    <a:schemeClr val="tx1"/>
                  </a:solidFill>
                  <a:effectLst/>
                  <a:latin typeface="Garamond" panose="02020502050306020203" pitchFamily="18" charset="0"/>
                  <a:ea typeface="Tahoma" panose="020B0604030504040204" pitchFamily="34" charset="0"/>
                  <a:cs typeface="Tahoma" panose="020B0604030504040204" pitchFamily="34" charset="0"/>
                </a:rPr>
                <a:t>© </a:t>
              </a:r>
              <a:r>
                <a:rPr lang="en-US" sz="1800" b="0" cap="none" spc="0" baseline="0" dirty="0" smtClean="0">
                  <a:ln w="0"/>
                  <a:solidFill>
                    <a:schemeClr val="tx1"/>
                  </a:solidFill>
                  <a:effectLst/>
                  <a:latin typeface="Garamond" panose="02020502050306020203" pitchFamily="18" charset="0"/>
                  <a:ea typeface="Tahoma" panose="020B0604030504040204" pitchFamily="34" charset="0"/>
                  <a:cs typeface="Tahoma" panose="020B0604030504040204" pitchFamily="34" charset="0"/>
                </a:rPr>
                <a:t>2014 Jake Williams (@</a:t>
              </a:r>
              <a:r>
                <a:rPr lang="en-US" sz="1800" b="0" cap="none" spc="0" baseline="0" dirty="0" err="1" smtClean="0">
                  <a:ln w="0"/>
                  <a:solidFill>
                    <a:schemeClr val="tx1"/>
                  </a:solidFill>
                  <a:effectLst/>
                  <a:latin typeface="Garamond" panose="02020502050306020203" pitchFamily="18" charset="0"/>
                  <a:ea typeface="Tahoma" panose="020B0604030504040204" pitchFamily="34" charset="0"/>
                  <a:cs typeface="Tahoma" panose="020B0604030504040204" pitchFamily="34" charset="0"/>
                </a:rPr>
                <a:t>MalwareJake</a:t>
              </a:r>
              <a:r>
                <a:rPr lang="en-US" sz="1800" b="0" cap="none" spc="0" baseline="0" dirty="0" smtClean="0">
                  <a:ln w="0"/>
                  <a:solidFill>
                    <a:schemeClr val="tx1"/>
                  </a:solidFill>
                  <a:effectLst/>
                  <a:latin typeface="Garamond" panose="02020502050306020203" pitchFamily="18" charset="0"/>
                  <a:ea typeface="Tahoma" panose="020B0604030504040204" pitchFamily="34" charset="0"/>
                  <a:cs typeface="Tahoma" panose="020B0604030504040204" pitchFamily="34" charset="0"/>
                </a:rPr>
                <a:t>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281324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8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HeartBleed</a:t>
            </a:r>
            <a:r>
              <a:rPr lang="en-US" dirty="0" smtClean="0"/>
              <a:t> – what you need to know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Jake Williams</a:t>
            </a:r>
          </a:p>
          <a:p>
            <a:r>
              <a:rPr lang="en-US" dirty="0" smtClean="0"/>
              <a:t>malwarejake@gmail.com</a:t>
            </a:r>
          </a:p>
          <a:p>
            <a:r>
              <a:rPr lang="en-US" dirty="0" smtClean="0"/>
              <a:t>@</a:t>
            </a:r>
            <a:r>
              <a:rPr lang="en-US" dirty="0" err="1" smtClean="0"/>
              <a:t>MalwareJake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8140891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Good news everyone!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Firefox, Chrome, and MSIE (on Windows) all use the Windows crypto implementation and do not link against </a:t>
            </a:r>
            <a:r>
              <a:rPr lang="en-US" dirty="0" err="1" smtClean="0"/>
              <a:t>OpenSSL</a:t>
            </a:r>
            <a:endParaRPr lang="en-US" dirty="0" smtClean="0"/>
          </a:p>
          <a:p>
            <a:r>
              <a:rPr lang="en-US" dirty="0" smtClean="0"/>
              <a:t>IIS server is also not vulnerable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12509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Bad news everyone!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Android is vulnerable</a:t>
            </a:r>
          </a:p>
          <a:p>
            <a:pPr lvl="1"/>
            <a:r>
              <a:rPr lang="en-US" dirty="0" smtClean="0"/>
              <a:t>Not sure what this means for Chrome Books</a:t>
            </a:r>
          </a:p>
          <a:p>
            <a:r>
              <a:rPr lang="en-US" dirty="0" smtClean="0"/>
              <a:t>Will manufacturers updated older devices?</a:t>
            </a:r>
          </a:p>
          <a:p>
            <a:pPr lvl="1"/>
            <a:r>
              <a:rPr lang="en-US" dirty="0" smtClean="0"/>
              <a:t>Not betting on any support here</a:t>
            </a:r>
          </a:p>
          <a:p>
            <a:r>
              <a:rPr lang="en-US" dirty="0" smtClean="0"/>
              <a:t>Not sure which (if any) Linux Browsers are vulnerable</a:t>
            </a:r>
          </a:p>
        </p:txBody>
      </p:sp>
    </p:spTree>
    <p:extLst>
      <p:ext uri="{BB962C8B-B14F-4D97-AF65-F5344CB8AC3E}">
        <p14:creationId xmlns:p14="http://schemas.microsoft.com/office/powerpoint/2010/main" val="31280058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(More) Bad news everyone!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Third party code using Python/Perl/Ruby </a:t>
            </a:r>
            <a:r>
              <a:rPr lang="en-US" dirty="0" err="1" smtClean="0"/>
              <a:t>OpenSSL</a:t>
            </a:r>
            <a:r>
              <a:rPr lang="en-US" dirty="0" smtClean="0"/>
              <a:t> libraries may still be vulnerable</a:t>
            </a:r>
          </a:p>
          <a:p>
            <a:r>
              <a:rPr lang="en-US" dirty="0" smtClean="0"/>
              <a:t>Windows programs may have been linked against vulnerable versions of </a:t>
            </a:r>
            <a:r>
              <a:rPr lang="en-US" dirty="0" err="1" smtClean="0"/>
              <a:t>OpenSSL</a:t>
            </a:r>
            <a:endParaRPr lang="en-US" dirty="0"/>
          </a:p>
          <a:p>
            <a:r>
              <a:rPr lang="en-US" dirty="0" smtClean="0"/>
              <a:t>Need to work with vendors to confirm vulnerabilities have been patched (or don’t exist)</a:t>
            </a:r>
          </a:p>
        </p:txBody>
      </p:sp>
    </p:spTree>
    <p:extLst>
      <p:ext uri="{BB962C8B-B14F-4D97-AF65-F5344CB8AC3E}">
        <p14:creationId xmlns:p14="http://schemas.microsoft.com/office/powerpoint/2010/main" val="8271159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OpenVPN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Huge numbers of companies use </a:t>
            </a:r>
            <a:r>
              <a:rPr lang="en-US" dirty="0" err="1" smtClean="0"/>
              <a:t>OpenVPN</a:t>
            </a:r>
            <a:endParaRPr lang="en-US" dirty="0"/>
          </a:p>
          <a:p>
            <a:pPr lvl="1"/>
            <a:r>
              <a:rPr lang="en-US" dirty="0" smtClean="0"/>
              <a:t>Bad news – it’s vulnerable </a:t>
            </a:r>
            <a:r>
              <a:rPr lang="en-US" dirty="0" smtClean="0">
                <a:sym typeface="Wingdings" panose="05000000000000000000" pitchFamily="2" charset="2"/>
              </a:rPr>
              <a:t></a:t>
            </a:r>
            <a:endParaRPr lang="en-US" dirty="0" smtClean="0"/>
          </a:p>
          <a:p>
            <a:r>
              <a:rPr lang="en-US" dirty="0" smtClean="0"/>
              <a:t>Considering that many employees use it in untrusted environments (public </a:t>
            </a:r>
            <a:r>
              <a:rPr lang="en-US" dirty="0" err="1" smtClean="0"/>
              <a:t>WiFi</a:t>
            </a:r>
            <a:r>
              <a:rPr lang="en-US" dirty="0" smtClean="0"/>
              <a:t>) DO NOT DELAY updating your client and server software</a:t>
            </a:r>
          </a:p>
        </p:txBody>
      </p:sp>
    </p:spTree>
    <p:extLst>
      <p:ext uri="{BB962C8B-B14F-4D97-AF65-F5344CB8AC3E}">
        <p14:creationId xmlns:p14="http://schemas.microsoft.com/office/powerpoint/2010/main" val="12998014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Server Certificates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Ensure that your browser is set to check for revoked certificates</a:t>
            </a:r>
          </a:p>
          <a:p>
            <a:pPr lvl="1"/>
            <a:r>
              <a:rPr lang="en-US" dirty="0" smtClean="0"/>
              <a:t>Chrome on Windows does not do this by default</a:t>
            </a:r>
          </a:p>
          <a:p>
            <a:pPr lvl="1"/>
            <a:r>
              <a:rPr lang="en-US" dirty="0" smtClean="0"/>
              <a:t>Firefox does</a:t>
            </a:r>
          </a:p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810000"/>
            <a:ext cx="5248275" cy="133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64241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4200" dirty="0" smtClean="0"/>
              <a:t>Jake Williams</a:t>
            </a:r>
          </a:p>
          <a:p>
            <a:pPr marL="0" indent="0" algn="ctr">
              <a:buNone/>
            </a:pPr>
            <a:r>
              <a:rPr lang="en-US" sz="4200" dirty="0" smtClean="0"/>
              <a:t>malwarejake@gmail.com</a:t>
            </a:r>
          </a:p>
          <a:p>
            <a:pPr marL="0" indent="0" algn="ctr">
              <a:buNone/>
            </a:pPr>
            <a:r>
              <a:rPr lang="en-US" sz="4200" dirty="0" smtClean="0"/>
              <a:t>@</a:t>
            </a:r>
            <a:r>
              <a:rPr lang="en-US" sz="4200" dirty="0" err="1" smtClean="0"/>
              <a:t>MalwareJake</a:t>
            </a:r>
            <a:endParaRPr lang="en-US" sz="4200" dirty="0" smtClean="0"/>
          </a:p>
          <a:p>
            <a:pPr marL="0" indent="0" algn="ctr">
              <a:buNone/>
            </a:pP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962400"/>
            <a:ext cx="2857500" cy="219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7900" y="3962400"/>
            <a:ext cx="2857500" cy="219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960359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Heartbeats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SSL heartbeats are defined in RFC6520</a:t>
            </a:r>
            <a:endParaRPr lang="en-US" dirty="0"/>
          </a:p>
          <a:p>
            <a:pPr lvl="1"/>
            <a:r>
              <a:rPr lang="en-US" dirty="0" smtClean="0"/>
              <a:t>Used for keep alive messages without the need for renegotiating the SSL session</a:t>
            </a:r>
          </a:p>
          <a:p>
            <a:pPr lvl="1"/>
            <a:r>
              <a:rPr lang="en-US" dirty="0" smtClean="0"/>
              <a:t>Also used for path MTU discovery</a:t>
            </a:r>
          </a:p>
          <a:p>
            <a:r>
              <a:rPr lang="en-US" dirty="0" smtClean="0"/>
              <a:t>Heartbeat messages can be sent without authenticating with the server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7900" y="4210050"/>
            <a:ext cx="2857500" cy="219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397759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Heartbleed</a:t>
            </a:r>
            <a:r>
              <a:rPr lang="en-US" dirty="0"/>
              <a:t> – What is it?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CVE-2014-0160 describes a flaw </a:t>
            </a:r>
            <a:r>
              <a:rPr lang="en-US" dirty="0" smtClean="0"/>
              <a:t>the heartbeat extension to </a:t>
            </a:r>
            <a:r>
              <a:rPr lang="en-US" dirty="0"/>
              <a:t>the SSL </a:t>
            </a:r>
            <a:r>
              <a:rPr lang="en-US" dirty="0" smtClean="0"/>
              <a:t>protocol</a:t>
            </a:r>
          </a:p>
          <a:p>
            <a:r>
              <a:rPr lang="en-US" dirty="0" smtClean="0"/>
              <a:t>The </a:t>
            </a:r>
            <a:r>
              <a:rPr lang="en-US" dirty="0" err="1" smtClean="0"/>
              <a:t>OpenSSL</a:t>
            </a:r>
            <a:r>
              <a:rPr lang="en-US" dirty="0" smtClean="0"/>
              <a:t> code accepts a user supplied length value for memory to read without proper validation</a:t>
            </a:r>
          </a:p>
          <a:p>
            <a:pPr lvl="1"/>
            <a:r>
              <a:rPr lang="en-US" dirty="0" smtClean="0"/>
              <a:t>Never trust user supplied input </a:t>
            </a:r>
            <a:r>
              <a:rPr lang="en-US" dirty="0" smtClean="0">
                <a:sym typeface="Wingdings" panose="05000000000000000000" pitchFamily="2" charset="2"/>
              </a:rPr>
              <a:t>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Bug was introduced in March 2012</a:t>
            </a:r>
          </a:p>
          <a:p>
            <a:pPr lvl="1"/>
            <a:r>
              <a:rPr lang="en-US" dirty="0" err="1" smtClean="0"/>
              <a:t>OpenSSL</a:t>
            </a:r>
            <a:r>
              <a:rPr lang="en-US" dirty="0" smtClean="0"/>
              <a:t> 1.0.1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38764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Heartbleed</a:t>
            </a:r>
            <a:r>
              <a:rPr lang="en-US" dirty="0"/>
              <a:t> – What is it</a:t>
            </a:r>
            <a:r>
              <a:rPr lang="en-US" dirty="0" smtClean="0"/>
              <a:t>?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ym typeface="Wingdings" panose="05000000000000000000" pitchFamily="2" charset="2"/>
              </a:rPr>
              <a:t>Attackers can dump up to 64k of memory near the SSL heartbeat on the impacted machine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Luck of the draw as to what you get</a:t>
            </a:r>
            <a:endParaRPr lang="en-US" dirty="0" smtClean="0"/>
          </a:p>
          <a:p>
            <a:r>
              <a:rPr lang="en-US" dirty="0" smtClean="0"/>
              <a:t>Attack can be repeated many times to obtain different 64k memory allocations</a:t>
            </a:r>
          </a:p>
          <a:p>
            <a:pPr lvl="1"/>
            <a:r>
              <a:rPr lang="en-US" dirty="0" smtClean="0"/>
              <a:t>64k is a lot of memory to leak!</a:t>
            </a:r>
          </a:p>
          <a:p>
            <a:r>
              <a:rPr lang="en-US" dirty="0" smtClean="0"/>
              <a:t>Patched in </a:t>
            </a:r>
            <a:r>
              <a:rPr lang="en-US" dirty="0" err="1" smtClean="0"/>
              <a:t>OpenSSL</a:t>
            </a:r>
            <a:r>
              <a:rPr lang="en-US" dirty="0" smtClean="0"/>
              <a:t> 1.0.1g</a:t>
            </a:r>
          </a:p>
        </p:txBody>
      </p:sp>
    </p:spTree>
    <p:extLst>
      <p:ext uri="{BB962C8B-B14F-4D97-AF65-F5344CB8AC3E}">
        <p14:creationId xmlns:p14="http://schemas.microsoft.com/office/powerpoint/2010/main" val="5040585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in a memory leak?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Private keys (cryptographic keys)</a:t>
            </a:r>
          </a:p>
          <a:p>
            <a:r>
              <a:rPr lang="en-US" dirty="0" smtClean="0"/>
              <a:t>Data otherwise encrypted by SSL</a:t>
            </a:r>
          </a:p>
          <a:p>
            <a:pPr lvl="1"/>
            <a:r>
              <a:rPr lang="en-US" dirty="0" smtClean="0"/>
              <a:t>Usernames and passwords</a:t>
            </a:r>
          </a:p>
          <a:p>
            <a:pPr lvl="1"/>
            <a:r>
              <a:rPr lang="en-US" dirty="0" smtClean="0"/>
              <a:t>Session identifiers</a:t>
            </a:r>
          </a:p>
          <a:p>
            <a:pPr lvl="1"/>
            <a:r>
              <a:rPr lang="en-US" dirty="0" smtClean="0"/>
              <a:t>Your private data</a:t>
            </a:r>
          </a:p>
          <a:p>
            <a:r>
              <a:rPr lang="en-US" dirty="0" smtClean="0"/>
              <a:t>Pointers to programming structures</a:t>
            </a:r>
          </a:p>
          <a:p>
            <a:pPr lvl="1"/>
            <a:r>
              <a:rPr lang="en-US" dirty="0" smtClean="0"/>
              <a:t>May be used to defeat other exploit protections, making some other bugs exploitable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73790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Memory Leak!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704975"/>
            <a:ext cx="1685925" cy="439102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Right Arrow 3"/>
          <p:cNvSpPr/>
          <p:nvPr/>
        </p:nvSpPr>
        <p:spPr bwMode="auto">
          <a:xfrm>
            <a:off x="3886200" y="5105400"/>
            <a:ext cx="978408" cy="484632"/>
          </a:xfrm>
          <a:prstGeom prst="rightArrow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24000" y="4876800"/>
            <a:ext cx="2280356" cy="954107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This should be a secret!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5833150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Are attacks logged?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short, no – there is no logging of a successful attack</a:t>
            </a:r>
          </a:p>
          <a:p>
            <a:r>
              <a:rPr lang="en-US" dirty="0" err="1" smtClean="0"/>
              <a:t>Nginx</a:t>
            </a:r>
            <a:r>
              <a:rPr lang="en-US" dirty="0" smtClean="0"/>
              <a:t> patches now log that an attack was attempted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64402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 web server, so I’m safe, right?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Not at all!</a:t>
            </a:r>
          </a:p>
          <a:p>
            <a:r>
              <a:rPr lang="en-US" dirty="0" smtClean="0"/>
              <a:t>Your data is protected by server certificates, which may have already been leaked</a:t>
            </a:r>
          </a:p>
          <a:p>
            <a:r>
              <a:rPr lang="en-US" dirty="0"/>
              <a:t>Attackers who compromise a server’s private key may decrypt previously recorded </a:t>
            </a:r>
            <a:r>
              <a:rPr lang="en-US" dirty="0" smtClean="0"/>
              <a:t>traffic</a:t>
            </a:r>
          </a:p>
          <a:p>
            <a:r>
              <a:rPr lang="en-US" dirty="0" smtClean="0"/>
              <a:t>An attacker with compromised server certificates can perform a </a:t>
            </a:r>
            <a:r>
              <a:rPr lang="en-US" dirty="0" err="1" smtClean="0"/>
              <a:t>MiTM</a:t>
            </a:r>
            <a:r>
              <a:rPr lang="en-US" dirty="0" smtClean="0"/>
              <a:t> attack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8006921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Client Side Attacks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Full list of vulnerable clients not yet known</a:t>
            </a:r>
          </a:p>
          <a:p>
            <a:r>
              <a:rPr lang="en-US" dirty="0" smtClean="0"/>
              <a:t>If an attacker can direct traffic to an SSL server they control, they could read memory from the client process</a:t>
            </a:r>
          </a:p>
          <a:p>
            <a:pPr lvl="1"/>
            <a:r>
              <a:rPr lang="en-US" dirty="0" smtClean="0"/>
              <a:t>No public proof of concept code available yet</a:t>
            </a:r>
          </a:p>
          <a:p>
            <a:r>
              <a:rPr lang="en-US" dirty="0" smtClean="0"/>
              <a:t>Watch for to “secure” network clients</a:t>
            </a:r>
          </a:p>
          <a:p>
            <a:pPr lvl="1"/>
            <a:r>
              <a:rPr lang="en-US" dirty="0" smtClean="0"/>
              <a:t>Consider restricting use of public wireless unless you know for sure you are not vulnerable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27719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HE_template">
  <a:themeElements>
    <a:clrScheme name="SANS">
      <a:dk1>
        <a:srgbClr val="000000"/>
      </a:dk1>
      <a:lt1>
        <a:srgbClr val="FFFFFF"/>
      </a:lt1>
      <a:dk2>
        <a:srgbClr val="002060"/>
      </a:dk2>
      <a:lt2>
        <a:srgbClr val="FFFFFF"/>
      </a:lt2>
      <a:accent1>
        <a:srgbClr val="002060"/>
      </a:accent1>
      <a:accent2>
        <a:srgbClr val="0070C0"/>
      </a:accent2>
      <a:accent3>
        <a:srgbClr val="00B050"/>
      </a:accent3>
      <a:accent4>
        <a:srgbClr val="993300"/>
      </a:accent4>
      <a:accent5>
        <a:srgbClr val="FF3300"/>
      </a:accent5>
      <a:accent6>
        <a:srgbClr val="FFC000"/>
      </a:accent6>
      <a:hlink>
        <a:srgbClr val="000000"/>
      </a:hlink>
      <a:folHlink>
        <a:srgbClr val="000000"/>
      </a:folHlink>
    </a:clrScheme>
    <a:fontScheme name="SANS Custom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HE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E_templat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E_templat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E_templat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E_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E_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E_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214</TotalTime>
  <Words>589</Words>
  <Application>Microsoft Macintosh PowerPoint</Application>
  <PresentationFormat>On-screen Show (4:3)</PresentationFormat>
  <Paragraphs>74</Paragraphs>
  <Slides>15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HE_template</vt:lpstr>
      <vt:lpstr>HeartBleed – what you need to know</vt:lpstr>
      <vt:lpstr>Heartbeats</vt:lpstr>
      <vt:lpstr>Heartbleed – What is it?</vt:lpstr>
      <vt:lpstr>Heartbleed – What is it? (2)</vt:lpstr>
      <vt:lpstr>What’s in a memory leak?</vt:lpstr>
      <vt:lpstr>Memory Leak!</vt:lpstr>
      <vt:lpstr>Are attacks logged?</vt:lpstr>
      <vt:lpstr>No web server, so I’m safe, right?</vt:lpstr>
      <vt:lpstr>Client Side Attacks</vt:lpstr>
      <vt:lpstr>Good news everyone!</vt:lpstr>
      <vt:lpstr>Bad news everyone!</vt:lpstr>
      <vt:lpstr>(More) Bad news everyone!</vt:lpstr>
      <vt:lpstr>OpenVPN</vt:lpstr>
      <vt:lpstr>Server Certificates</vt:lpstr>
      <vt:lpstr>Questions?</vt:lpstr>
    </vt:vector>
  </TitlesOfParts>
  <Company>Mayo Clinic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Jacob A Williams</dc:creator>
  <cp:lastModifiedBy>Jacob Williams</cp:lastModifiedBy>
  <cp:revision>13</cp:revision>
  <dcterms:created xsi:type="dcterms:W3CDTF">2014-04-08T19:57:24Z</dcterms:created>
  <dcterms:modified xsi:type="dcterms:W3CDTF">2014-04-09T00:02:44Z</dcterms:modified>
</cp:coreProperties>
</file>